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9" r:id="rId4"/>
    <p:sldId id="262"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8" d="100"/>
          <a:sy n="98" d="100"/>
        </p:scale>
        <p:origin x="27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E2AF116-B52B-4F74-B503-07F945EE4D66}" type="datetimeFigureOut">
              <a:rPr lang="en-US" smtClean="0"/>
              <a:t>6/23/2019</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5F0051EE-A7E2-450A-B87E-AB937501E6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transition spd="slow">
    <p:cove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AF116-B52B-4F74-B503-07F945EE4D66}"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AF116-B52B-4F74-B503-07F945EE4D66}"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E2AF116-B52B-4F74-B503-07F945EE4D66}"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2AF116-B52B-4F74-B503-07F945EE4D66}" type="datetimeFigureOut">
              <a:rPr lang="en-US" smtClean="0"/>
              <a:t>6/23/2019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5F0051EE-A7E2-450A-B87E-AB937501E6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transition spd="slow">
    <p:cove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2AF116-B52B-4F74-B503-07F945EE4D66}"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E2AF116-B52B-4F74-B503-07F945EE4D66}" type="datetimeFigureOut">
              <a:rPr lang="en-US" smtClean="0"/>
              <a:t>6/23/2019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2AF116-B52B-4F74-B503-07F945EE4D66}" type="datetimeFigureOut">
              <a:rPr lang="en-US" smtClean="0"/>
              <a:t>6/23/2019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2AF116-B52B-4F74-B503-07F945EE4D66}" type="datetimeFigureOut">
              <a:rPr lang="en-US" smtClean="0"/>
              <a:t>6/23/2019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E2AF116-B52B-4F74-B503-07F945EE4D66}"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E2AF116-B52B-4F74-B503-07F945EE4D66}" type="datetimeFigureOut">
              <a:rPr lang="en-US" smtClean="0"/>
              <a:t>6/23/2019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0051EE-A7E2-450A-B87E-AB937501E69D}" type="slidenum">
              <a:rPr lang="en-US" smtClean="0"/>
              <a:t>‹#›</a:t>
            </a:fld>
            <a:endParaRPr lang="en-US"/>
          </a:p>
        </p:txBody>
      </p:sp>
    </p:spTree>
  </p:cSld>
  <p:clrMapOvr>
    <a:masterClrMapping/>
  </p:clrMapOvr>
  <p:transition spd="slow">
    <p:cove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E2AF116-B52B-4F74-B503-07F945EE4D66}" type="datetimeFigureOut">
              <a:rPr lang="en-US" smtClean="0"/>
              <a:t>6/23/2019</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F0051EE-A7E2-450A-B87E-AB937501E6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cover/>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3200" dirty="0" smtClean="0">
                <a:solidFill>
                  <a:srgbClr val="FF0000"/>
                </a:solidFill>
              </a:rPr>
              <a:t>“</a:t>
            </a:r>
            <a:r>
              <a:rPr lang="en-US" sz="3200" dirty="0" err="1" smtClean="0">
                <a:solidFill>
                  <a:srgbClr val="FF0000"/>
                </a:solidFill>
              </a:rPr>
              <a:t>Aurel</a:t>
            </a:r>
            <a:r>
              <a:rPr lang="en-US" sz="3200" dirty="0" smtClean="0">
                <a:solidFill>
                  <a:srgbClr val="FF0000"/>
                </a:solidFill>
              </a:rPr>
              <a:t> Laz</a:t>
            </a:r>
            <a:r>
              <a:rPr lang="ro-RO" sz="3200" dirty="0" smtClean="0">
                <a:solidFill>
                  <a:srgbClr val="FF0000"/>
                </a:solidFill>
              </a:rPr>
              <a:t>Ă</a:t>
            </a:r>
            <a:r>
              <a:rPr lang="en-US" sz="3200" dirty="0" smtClean="0">
                <a:solidFill>
                  <a:srgbClr val="FF0000"/>
                </a:solidFill>
              </a:rPr>
              <a:t>r”</a:t>
            </a:r>
            <a:r>
              <a:rPr lang="ro-RO" sz="3200" dirty="0" smtClean="0">
                <a:solidFill>
                  <a:srgbClr val="FF0000"/>
                </a:solidFill>
              </a:rPr>
              <a:t> </a:t>
            </a:r>
            <a:br>
              <a:rPr lang="ro-RO" sz="3200" dirty="0" smtClean="0">
                <a:solidFill>
                  <a:srgbClr val="FF0000"/>
                </a:solidFill>
              </a:rPr>
            </a:br>
            <a:r>
              <a:rPr lang="ro-RO" sz="3200" dirty="0" smtClean="0">
                <a:solidFill>
                  <a:srgbClr val="FF0000"/>
                </a:solidFill>
              </a:rPr>
              <a:t>– </a:t>
            </a:r>
            <a:r>
              <a:rPr lang="ro-RO" sz="3200" cap="none" dirty="0" smtClean="0">
                <a:solidFill>
                  <a:srgbClr val="FF0000"/>
                </a:solidFill>
              </a:rPr>
              <a:t>one of the most energetic supporters of the Romanian national cause </a:t>
            </a:r>
            <a:endParaRPr lang="en-US" sz="3200" cap="none" dirty="0">
              <a:solidFill>
                <a:srgbClr val="FF0000"/>
              </a:solidFill>
            </a:endParaRPr>
          </a:p>
        </p:txBody>
      </p:sp>
      <p:sp>
        <p:nvSpPr>
          <p:cNvPr id="3" name="Subtitle 2"/>
          <p:cNvSpPr>
            <a:spLocks noGrp="1"/>
          </p:cNvSpPr>
          <p:nvPr>
            <p:ph type="subTitle" idx="1"/>
          </p:nvPr>
        </p:nvSpPr>
        <p:spPr>
          <a:xfrm>
            <a:off x="152400" y="4038600"/>
            <a:ext cx="7696200" cy="2667000"/>
          </a:xfrm>
        </p:spPr>
        <p:txBody>
          <a:bodyPr>
            <a:noAutofit/>
          </a:bodyPr>
          <a:lstStyle/>
          <a:p>
            <a:pPr algn="l"/>
            <a:r>
              <a:rPr lang="en-US" b="1" i="1" dirty="0" smtClean="0">
                <a:solidFill>
                  <a:schemeClr val="bg1"/>
                </a:solidFill>
              </a:rPr>
              <a:t>Student: </a:t>
            </a:r>
            <a:r>
              <a:rPr lang="en-US" b="1" i="1" dirty="0" err="1" smtClean="0">
                <a:solidFill>
                  <a:schemeClr val="bg1"/>
                </a:solidFill>
              </a:rPr>
              <a:t>Anasteh</a:t>
            </a:r>
            <a:r>
              <a:rPr lang="en-US" b="1" i="1" dirty="0" smtClean="0">
                <a:solidFill>
                  <a:schemeClr val="bg1"/>
                </a:solidFill>
              </a:rPr>
              <a:t> Natalia</a:t>
            </a:r>
          </a:p>
          <a:p>
            <a:pPr algn="l"/>
            <a:r>
              <a:rPr lang="en-US" b="1" i="1" dirty="0" smtClean="0">
                <a:solidFill>
                  <a:schemeClr val="bg1"/>
                </a:solidFill>
              </a:rPr>
              <a:t>Teacher: </a:t>
            </a:r>
            <a:r>
              <a:rPr lang="en-US" b="1" i="1" dirty="0" err="1" smtClean="0">
                <a:solidFill>
                  <a:schemeClr val="bg1"/>
                </a:solidFill>
              </a:rPr>
              <a:t>Urs</a:t>
            </a:r>
            <a:r>
              <a:rPr lang="en-US" b="1" i="1" dirty="0" smtClean="0">
                <a:solidFill>
                  <a:schemeClr val="bg1"/>
                </a:solidFill>
              </a:rPr>
              <a:t> Marcela</a:t>
            </a:r>
          </a:p>
          <a:p>
            <a:pPr algn="l"/>
            <a:r>
              <a:rPr lang="en-US" b="1" i="1" dirty="0" smtClean="0">
                <a:solidFill>
                  <a:schemeClr val="bg1"/>
                </a:solidFill>
              </a:rPr>
              <a:t>High School: “</a:t>
            </a:r>
            <a:r>
              <a:rPr lang="en-US" b="1" i="1" dirty="0" err="1" smtClean="0">
                <a:solidFill>
                  <a:schemeClr val="bg1"/>
                </a:solidFill>
              </a:rPr>
              <a:t>Traian</a:t>
            </a:r>
            <a:r>
              <a:rPr lang="en-US" b="1" i="1" dirty="0" smtClean="0">
                <a:solidFill>
                  <a:schemeClr val="bg1"/>
                </a:solidFill>
              </a:rPr>
              <a:t> </a:t>
            </a:r>
            <a:r>
              <a:rPr lang="en-US" b="1" i="1" dirty="0" err="1" smtClean="0">
                <a:solidFill>
                  <a:schemeClr val="bg1"/>
                </a:solidFill>
              </a:rPr>
              <a:t>Vuia</a:t>
            </a:r>
            <a:r>
              <a:rPr lang="en-US" b="1" i="1" dirty="0" smtClean="0">
                <a:solidFill>
                  <a:schemeClr val="bg1"/>
                </a:solidFill>
              </a:rPr>
              <a:t>” Oradea</a:t>
            </a:r>
            <a:r>
              <a:rPr lang="ro-RO" b="1" i="1" dirty="0" smtClean="0">
                <a:solidFill>
                  <a:schemeClr val="bg1"/>
                </a:solidFill>
              </a:rPr>
              <a:t>, Romania</a:t>
            </a:r>
            <a:endParaRPr lang="en-US" b="1" i="1" dirty="0" smtClean="0">
              <a:solidFill>
                <a:schemeClr val="bg1"/>
              </a:solidFill>
            </a:endParaRPr>
          </a:p>
          <a:p>
            <a:pPr algn="l"/>
            <a:r>
              <a:rPr lang="en-US" b="1" i="1" dirty="0" smtClean="0">
                <a:solidFill>
                  <a:schemeClr val="bg1"/>
                </a:solidFill>
              </a:rPr>
              <a:t>Class: X-C</a:t>
            </a:r>
            <a:endParaRPr lang="en-US" b="1" i="1" dirty="0">
              <a:solidFill>
                <a:schemeClr val="bg1"/>
              </a:solidFill>
            </a:endParaRPr>
          </a:p>
        </p:txBody>
      </p:sp>
    </p:spTree>
  </p:cSld>
  <p:clrMapOvr>
    <a:masterClrMapping/>
  </p:clrMapOvr>
  <p:transition spd="slow">
    <p:cove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-The death-</a:t>
            </a:r>
            <a:endParaRPr lang="en-US" sz="5400" dirty="0"/>
          </a:p>
        </p:txBody>
      </p:sp>
      <p:pic>
        <p:nvPicPr>
          <p:cNvPr id="4" name="Content Placeholder 3" descr="Aurel Lazar.jpg"/>
          <p:cNvPicPr>
            <a:picLocks noGrp="1" noChangeAspect="1"/>
          </p:cNvPicPr>
          <p:nvPr>
            <p:ph idx="1"/>
          </p:nvPr>
        </p:nvPicPr>
        <p:blipFill>
          <a:blip r:embed="rId2"/>
          <a:stretch>
            <a:fillRect/>
          </a:stretch>
        </p:blipFill>
        <p:spPr>
          <a:xfrm>
            <a:off x="762000" y="1524000"/>
            <a:ext cx="7679128" cy="5150778"/>
          </a:xfrm>
        </p:spPr>
      </p:pic>
    </p:spTree>
  </p:cSld>
  <p:clrMapOvr>
    <a:masterClrMapping/>
  </p:clrMapOvr>
  <p:transition spd="slow">
    <p:cove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sz="3600" dirty="0" smtClean="0">
                <a:solidFill>
                  <a:srgbClr val="FF0000"/>
                </a:solidFill>
              </a:rPr>
              <a:t>He died in Oradea on November 18, 1930, at the age of 58.</a:t>
            </a:r>
            <a:endParaRPr lang="en-US" sz="3600" dirty="0">
              <a:solidFill>
                <a:srgbClr val="FF0000"/>
              </a:solidFill>
            </a:endParaRPr>
          </a:p>
        </p:txBody>
      </p:sp>
    </p:spTree>
  </p:cSld>
  <p:clrMapOvr>
    <a:masterClrMapping/>
  </p:clrMapOvr>
  <p:transition spd="slow">
    <p:cove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a:t>
            </a:r>
            <a:r>
              <a:rPr lang="ro-RO" sz="5400" dirty="0" smtClean="0"/>
              <a:t>Life</a:t>
            </a:r>
            <a:r>
              <a:rPr lang="en-US" sz="5400" dirty="0" smtClean="0"/>
              <a:t>-</a:t>
            </a:r>
            <a:endParaRPr lang="en-US" sz="5400" dirty="0"/>
          </a:p>
        </p:txBody>
      </p:sp>
      <p:pic>
        <p:nvPicPr>
          <p:cNvPr id="6" name="Content Placeholder 5" descr="Aurel-Lazar-529x705 (1).jpg"/>
          <p:cNvPicPr>
            <a:picLocks noGrp="1" noChangeAspect="1"/>
          </p:cNvPicPr>
          <p:nvPr>
            <p:ph idx="1"/>
          </p:nvPr>
        </p:nvPicPr>
        <p:blipFill>
          <a:blip r:embed="rId2"/>
          <a:stretch>
            <a:fillRect/>
          </a:stretch>
        </p:blipFill>
        <p:spPr>
          <a:xfrm>
            <a:off x="2057400" y="1524000"/>
            <a:ext cx="4876800" cy="5096166"/>
          </a:xfrm>
        </p:spPr>
      </p:pic>
    </p:spTree>
  </p:cSld>
  <p:clrMapOvr>
    <a:masterClrMapping/>
  </p:clrMapOvr>
  <p:transition spd="slow">
    <p:cove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9" name="Content Placeholder 8"/>
          <p:cNvSpPr>
            <a:spLocks noGrp="1"/>
          </p:cNvSpPr>
          <p:nvPr>
            <p:ph idx="1"/>
          </p:nvPr>
        </p:nvSpPr>
        <p:spPr/>
        <p:txBody>
          <a:bodyPr>
            <a:noAutofit/>
          </a:bodyPr>
          <a:lstStyle/>
          <a:p>
            <a:r>
              <a:rPr lang="en-US" sz="2400" b="1" dirty="0" smtClean="0">
                <a:solidFill>
                  <a:srgbClr val="FF0000"/>
                </a:solidFill>
              </a:rPr>
              <a:t>Romanian nationality</a:t>
            </a:r>
          </a:p>
          <a:p>
            <a:r>
              <a:rPr lang="en-US" sz="2400" b="1" dirty="0" smtClean="0">
                <a:solidFill>
                  <a:srgbClr val="FF0000"/>
                </a:solidFill>
              </a:rPr>
              <a:t>Born August 5, 1872, Oradea</a:t>
            </a:r>
          </a:p>
          <a:p>
            <a:r>
              <a:rPr lang="en-US" sz="2400" b="1" dirty="0" smtClean="0">
                <a:solidFill>
                  <a:srgbClr val="FF0000"/>
                </a:solidFill>
              </a:rPr>
              <a:t>Deceased November 18, 1930, Oradea, </a:t>
            </a:r>
            <a:r>
              <a:rPr lang="en-US" sz="2400" b="1" dirty="0" err="1" smtClean="0">
                <a:solidFill>
                  <a:srgbClr val="FF0000"/>
                </a:solidFill>
              </a:rPr>
              <a:t>Bihor</a:t>
            </a:r>
            <a:r>
              <a:rPr lang="en-US" sz="2400" b="1" dirty="0" smtClean="0">
                <a:solidFill>
                  <a:srgbClr val="FF0000"/>
                </a:solidFill>
              </a:rPr>
              <a:t> County</a:t>
            </a:r>
          </a:p>
          <a:p>
            <a:r>
              <a:rPr lang="en-US" sz="2400" b="1" dirty="0" smtClean="0">
                <a:solidFill>
                  <a:srgbClr val="FF0000"/>
                </a:solidFill>
              </a:rPr>
              <a:t>Tomb in Oradea, </a:t>
            </a:r>
            <a:r>
              <a:rPr lang="en-US" sz="2400" b="1" dirty="0" err="1" smtClean="0">
                <a:solidFill>
                  <a:srgbClr val="FF0000"/>
                </a:solidFill>
              </a:rPr>
              <a:t>Bihor</a:t>
            </a:r>
            <a:r>
              <a:rPr lang="en-US" sz="2400" b="1" dirty="0" smtClean="0">
                <a:solidFill>
                  <a:srgbClr val="FF0000"/>
                </a:solidFill>
              </a:rPr>
              <a:t> County</a:t>
            </a:r>
          </a:p>
          <a:p>
            <a:r>
              <a:rPr lang="en-US" sz="2400" b="1" dirty="0" smtClean="0">
                <a:solidFill>
                  <a:srgbClr val="FF0000"/>
                </a:solidFill>
              </a:rPr>
              <a:t>Occupation</a:t>
            </a:r>
            <a:r>
              <a:rPr lang="ro-RO" sz="2400" b="1" dirty="0">
                <a:solidFill>
                  <a:srgbClr val="FF0000"/>
                </a:solidFill>
              </a:rPr>
              <a:t>:</a:t>
            </a:r>
            <a:r>
              <a:rPr lang="en-US" sz="2400" b="1" dirty="0" smtClean="0">
                <a:solidFill>
                  <a:srgbClr val="FF0000"/>
                </a:solidFill>
              </a:rPr>
              <a:t> lawyer, politician</a:t>
            </a:r>
          </a:p>
          <a:p>
            <a:r>
              <a:rPr lang="en-US" sz="2400" b="1" dirty="0" smtClean="0">
                <a:solidFill>
                  <a:srgbClr val="FF0000"/>
                </a:solidFill>
              </a:rPr>
              <a:t>Orthodox religion</a:t>
            </a:r>
          </a:p>
          <a:p>
            <a:r>
              <a:rPr lang="en-US" sz="2400" b="1" dirty="0" smtClean="0">
                <a:solidFill>
                  <a:srgbClr val="FF0000"/>
                </a:solidFill>
              </a:rPr>
              <a:t>Married to Valeria </a:t>
            </a:r>
            <a:r>
              <a:rPr lang="en-US" sz="2400" b="1" dirty="0" err="1" smtClean="0">
                <a:solidFill>
                  <a:srgbClr val="FF0000"/>
                </a:solidFill>
              </a:rPr>
              <a:t>Fejer</a:t>
            </a:r>
            <a:endParaRPr lang="en-US" sz="2400" b="1" dirty="0" smtClean="0">
              <a:solidFill>
                <a:srgbClr val="FF0000"/>
              </a:solidFill>
            </a:endParaRPr>
          </a:p>
          <a:p>
            <a:r>
              <a:rPr lang="en-US" sz="2400" b="1" dirty="0" smtClean="0">
                <a:solidFill>
                  <a:srgbClr val="FF0000"/>
                </a:solidFill>
              </a:rPr>
              <a:t>Parents</a:t>
            </a:r>
            <a:r>
              <a:rPr lang="ro-RO" sz="2400" b="1" dirty="0" smtClean="0">
                <a:solidFill>
                  <a:srgbClr val="FF0000"/>
                </a:solidFill>
              </a:rPr>
              <a:t>:</a:t>
            </a:r>
            <a:r>
              <a:rPr lang="en-US" sz="2400" b="1" dirty="0" smtClean="0">
                <a:solidFill>
                  <a:srgbClr val="FF0000"/>
                </a:solidFill>
              </a:rPr>
              <a:t> Theodore</a:t>
            </a:r>
            <a:r>
              <a:rPr lang="ro-RO" sz="2400" b="1" dirty="0" smtClean="0">
                <a:solidFill>
                  <a:srgbClr val="FF0000"/>
                </a:solidFill>
              </a:rPr>
              <a:t> and </a:t>
            </a:r>
            <a:r>
              <a:rPr lang="en-US" sz="2400" b="1" dirty="0" smtClean="0">
                <a:solidFill>
                  <a:srgbClr val="FF0000"/>
                </a:solidFill>
              </a:rPr>
              <a:t>Iulia (</a:t>
            </a:r>
            <a:r>
              <a:rPr lang="en-US" sz="2400" b="1" dirty="0" err="1" smtClean="0">
                <a:solidFill>
                  <a:srgbClr val="FF0000"/>
                </a:solidFill>
              </a:rPr>
              <a:t>Iuliana</a:t>
            </a:r>
            <a:r>
              <a:rPr lang="en-US" sz="2400" b="1" dirty="0" smtClean="0">
                <a:solidFill>
                  <a:srgbClr val="FF0000"/>
                </a:solidFill>
              </a:rPr>
              <a:t>)</a:t>
            </a:r>
          </a:p>
          <a:p>
            <a:r>
              <a:rPr lang="en-US" sz="2400" b="1" dirty="0" smtClean="0">
                <a:solidFill>
                  <a:srgbClr val="FF0000"/>
                </a:solidFill>
              </a:rPr>
              <a:t>Child</a:t>
            </a:r>
            <a:r>
              <a:rPr lang="ro-RO" sz="2400" b="1" dirty="0" smtClean="0">
                <a:solidFill>
                  <a:srgbClr val="FF0000"/>
                </a:solidFill>
              </a:rPr>
              <a:t>:</a:t>
            </a:r>
            <a:r>
              <a:rPr lang="en-US" sz="2400" b="1" dirty="0" smtClean="0">
                <a:solidFill>
                  <a:srgbClr val="FF0000"/>
                </a:solidFill>
              </a:rPr>
              <a:t> </a:t>
            </a:r>
            <a:r>
              <a:rPr lang="en-US" sz="2400" b="1" dirty="0" err="1" smtClean="0">
                <a:solidFill>
                  <a:srgbClr val="FF0000"/>
                </a:solidFill>
              </a:rPr>
              <a:t>Liviu</a:t>
            </a:r>
            <a:endParaRPr lang="en-US" sz="2400" b="1" dirty="0">
              <a:solidFill>
                <a:srgbClr val="FF0000"/>
              </a:solidFill>
            </a:endParaRPr>
          </a:p>
        </p:txBody>
      </p:sp>
    </p:spTree>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-Studies-</a:t>
            </a:r>
            <a:endParaRPr lang="en-US" sz="5400" dirty="0"/>
          </a:p>
        </p:txBody>
      </p:sp>
      <p:pic>
        <p:nvPicPr>
          <p:cNvPr id="4" name="Content Placeholder 3" descr="Aurel-Lazar-529x705.jpg"/>
          <p:cNvPicPr>
            <a:picLocks noGrp="1" noChangeAspect="1"/>
          </p:cNvPicPr>
          <p:nvPr>
            <p:ph idx="1"/>
          </p:nvPr>
        </p:nvPicPr>
        <p:blipFill>
          <a:blip r:embed="rId2"/>
          <a:stretch>
            <a:fillRect/>
          </a:stretch>
        </p:blipFill>
        <p:spPr>
          <a:xfrm>
            <a:off x="2514600" y="1600200"/>
            <a:ext cx="4186651" cy="5022223"/>
          </a:xfrm>
        </p:spPr>
      </p:pic>
    </p:spTree>
  </p:cSld>
  <p:clrMapOvr>
    <a:masterClrMapping/>
  </p:clrMapOvr>
  <p:transition spd="slow">
    <p:cove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4" name="Content Placeholder 3"/>
          <p:cNvSpPr>
            <a:spLocks noGrp="1"/>
          </p:cNvSpPr>
          <p:nvPr>
            <p:ph idx="1"/>
          </p:nvPr>
        </p:nvSpPr>
        <p:spPr/>
        <p:txBody>
          <a:bodyPr>
            <a:normAutofit fontScale="92500" lnSpcReduction="20000"/>
          </a:bodyPr>
          <a:lstStyle/>
          <a:p>
            <a:pPr algn="just"/>
            <a:r>
              <a:rPr lang="en-US" b="1" dirty="0" smtClean="0">
                <a:solidFill>
                  <a:srgbClr val="FF0000"/>
                </a:solidFill>
              </a:rPr>
              <a:t>The gymnasium and lyceum studies finished at the </a:t>
            </a:r>
            <a:r>
              <a:rPr lang="en-US" b="1" dirty="0" err="1" smtClean="0">
                <a:solidFill>
                  <a:srgbClr val="FF0000"/>
                </a:solidFill>
              </a:rPr>
              <a:t>Premonstratens</a:t>
            </a:r>
            <a:r>
              <a:rPr lang="en-US" b="1" dirty="0" smtClean="0">
                <a:solidFill>
                  <a:srgbClr val="FF0000"/>
                </a:solidFill>
              </a:rPr>
              <a:t> High School in Oradea in 1890, and then enrolled at the Royal Academy of Law in Oradea. For three years she studied at this institution, benefiting from a scholarship from the Elena Foundation, </a:t>
            </a:r>
            <a:r>
              <a:rPr lang="en-US" b="1" dirty="0" err="1" smtClean="0">
                <a:solidFill>
                  <a:srgbClr val="FF0000"/>
                </a:solidFill>
              </a:rPr>
              <a:t>Birta</a:t>
            </a:r>
            <a:r>
              <a:rPr lang="en-US" b="1" dirty="0" smtClean="0">
                <a:solidFill>
                  <a:srgbClr val="FF0000"/>
                </a:solidFill>
              </a:rPr>
              <a:t> and </a:t>
            </a:r>
            <a:r>
              <a:rPr lang="en-US" b="1" dirty="0" err="1" smtClean="0">
                <a:solidFill>
                  <a:srgbClr val="FF0000"/>
                </a:solidFill>
              </a:rPr>
              <a:t>Ghiba</a:t>
            </a:r>
            <a:r>
              <a:rPr lang="en-US" b="1" dirty="0" smtClean="0">
                <a:solidFill>
                  <a:srgbClr val="FF0000"/>
                </a:solidFill>
              </a:rPr>
              <a:t> and another scholarship from the </a:t>
            </a:r>
            <a:r>
              <a:rPr lang="en-US" b="1" dirty="0" err="1" smtClean="0">
                <a:solidFill>
                  <a:srgbClr val="FF0000"/>
                </a:solidFill>
              </a:rPr>
              <a:t>Gojdu</a:t>
            </a:r>
            <a:r>
              <a:rPr lang="en-US" b="1" dirty="0" smtClean="0">
                <a:solidFill>
                  <a:srgbClr val="FF0000"/>
                </a:solidFill>
              </a:rPr>
              <a:t> Foundation.</a:t>
            </a:r>
          </a:p>
          <a:p>
            <a:pPr algn="just"/>
            <a:endParaRPr lang="en-US" b="1" dirty="0" smtClean="0">
              <a:solidFill>
                <a:srgbClr val="FF0000"/>
              </a:solidFill>
            </a:endParaRPr>
          </a:p>
          <a:p>
            <a:pPr algn="just"/>
            <a:r>
              <a:rPr lang="en-US" b="1" dirty="0" smtClean="0">
                <a:solidFill>
                  <a:srgbClr val="FF0000"/>
                </a:solidFill>
              </a:rPr>
              <a:t>In January 1896 he obtained his PhD in law from the University of Budapest, and on June 30, 1897, he enrolled in the lawyer's entrance exam. He has opened a private office in Oradea, for which his associate, lawyer </a:t>
            </a:r>
            <a:r>
              <a:rPr lang="en-US" b="1" dirty="0" err="1" smtClean="0">
                <a:solidFill>
                  <a:srgbClr val="FF0000"/>
                </a:solidFill>
              </a:rPr>
              <a:t>Vasile</a:t>
            </a:r>
            <a:r>
              <a:rPr lang="en-US" b="1" dirty="0" smtClean="0">
                <a:solidFill>
                  <a:srgbClr val="FF0000"/>
                </a:solidFill>
              </a:rPr>
              <a:t> </a:t>
            </a:r>
            <a:r>
              <a:rPr lang="en-US" b="1" dirty="0" err="1" smtClean="0">
                <a:solidFill>
                  <a:srgbClr val="FF0000"/>
                </a:solidFill>
              </a:rPr>
              <a:t>Bledea</a:t>
            </a:r>
            <a:r>
              <a:rPr lang="en-US" b="1" dirty="0" smtClean="0">
                <a:solidFill>
                  <a:srgbClr val="FF0000"/>
                </a:solidFill>
              </a:rPr>
              <a:t> has long dealt with.</a:t>
            </a:r>
            <a:endParaRPr lang="en-US" b="1" dirty="0">
              <a:solidFill>
                <a:srgbClr val="FF0000"/>
              </a:solidFill>
            </a:endParaRPr>
          </a:p>
        </p:txBody>
      </p:sp>
    </p:spTree>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t>-First World War-</a:t>
            </a:r>
            <a:endParaRPr lang="en-US" sz="4400" dirty="0"/>
          </a:p>
        </p:txBody>
      </p:sp>
      <p:pic>
        <p:nvPicPr>
          <p:cNvPr id="4" name="Content Placeholder 3" descr="Aurel-Lazar-225x300.png"/>
          <p:cNvPicPr>
            <a:picLocks noGrp="1" noChangeAspect="1"/>
          </p:cNvPicPr>
          <p:nvPr>
            <p:ph idx="1"/>
          </p:nvPr>
        </p:nvPicPr>
        <p:blipFill>
          <a:blip r:embed="rId2"/>
          <a:stretch>
            <a:fillRect/>
          </a:stretch>
        </p:blipFill>
        <p:spPr>
          <a:xfrm>
            <a:off x="2286000" y="1447800"/>
            <a:ext cx="4572000" cy="5264149"/>
          </a:xfrm>
        </p:spPr>
      </p:pic>
    </p:spTree>
  </p:cSld>
  <p:clrMapOvr>
    <a:masterClrMapping/>
  </p:clrMapOvr>
  <p:transition spd="slow">
    <p:cove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b="1" dirty="0" smtClean="0">
                <a:solidFill>
                  <a:srgbClr val="FF0000"/>
                </a:solidFill>
              </a:rPr>
              <a:t>The outbreak of World War I meant for </a:t>
            </a:r>
            <a:r>
              <a:rPr lang="en-US" b="1" dirty="0" err="1" smtClean="0">
                <a:solidFill>
                  <a:srgbClr val="FF0000"/>
                </a:solidFill>
              </a:rPr>
              <a:t>Aurel</a:t>
            </a:r>
            <a:r>
              <a:rPr lang="en-US" b="1" dirty="0" smtClean="0">
                <a:solidFill>
                  <a:srgbClr val="FF0000"/>
                </a:solidFill>
              </a:rPr>
              <a:t> Lazar, as for all Transylvanian Romanian leaders, a permanent harassment on the part of the authorities. He was mobilized and </a:t>
            </a:r>
            <a:r>
              <a:rPr lang="en-US" b="1" dirty="0" err="1" smtClean="0">
                <a:solidFill>
                  <a:srgbClr val="FF0000"/>
                </a:solidFill>
              </a:rPr>
              <a:t>deconcentrated</a:t>
            </a:r>
            <a:r>
              <a:rPr lang="en-US" b="1" dirty="0" smtClean="0">
                <a:solidFill>
                  <a:srgbClr val="FF0000"/>
                </a:solidFill>
              </a:rPr>
              <a:t> repeatedly and persecuted for refusing to sign loyalty commitments to the Austro-Hungarian monarchy. As a member of the Synod of Arad, he drafted the protest against the establishment of the "cultural area", which seriously affected the autonomy of the Romanian School and Church. At the end of the war, Lazar seized the favorable moment and directly involved in the efforts to achieve the </a:t>
            </a:r>
            <a:r>
              <a:rPr lang="en-US" b="1" i="1" dirty="0" smtClean="0">
                <a:solidFill>
                  <a:srgbClr val="FF0000"/>
                </a:solidFill>
              </a:rPr>
              <a:t>Great Union.</a:t>
            </a:r>
            <a:endParaRPr lang="en-US" b="1" i="1" dirty="0">
              <a:solidFill>
                <a:srgbClr val="FF0000"/>
              </a:solidFill>
            </a:endParaRPr>
          </a:p>
        </p:txBody>
      </p:sp>
    </p:spTree>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dirty="0" smtClean="0"/>
              <a:t>-Artisan of the Union-</a:t>
            </a:r>
            <a:endParaRPr lang="en-US" sz="4800" dirty="0"/>
          </a:p>
        </p:txBody>
      </p:sp>
      <p:pic>
        <p:nvPicPr>
          <p:cNvPr id="4" name="Content Placeholder 3" descr="muzeul aurel lazar 0016.jpg"/>
          <p:cNvPicPr>
            <a:picLocks noGrp="1" noChangeAspect="1"/>
          </p:cNvPicPr>
          <p:nvPr>
            <p:ph idx="1"/>
          </p:nvPr>
        </p:nvPicPr>
        <p:blipFill>
          <a:blip r:embed="rId2"/>
          <a:stretch>
            <a:fillRect/>
          </a:stretch>
        </p:blipFill>
        <p:spPr>
          <a:xfrm>
            <a:off x="950057" y="1600200"/>
            <a:ext cx="7243885" cy="4708525"/>
          </a:xfrm>
        </p:spPr>
      </p:pic>
    </p:spTree>
  </p:cSld>
  <p:clrMapOvr>
    <a:masterClrMapping/>
  </p:clrMapOvr>
  <p:transition spd="slow">
    <p:cov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FF0000"/>
                </a:solidFill>
              </a:rPr>
              <a:t>He was one of the six PNR delegates who, together with six other delegates from the Social Democrats, formed on 29 October the Central Romanian National Council, set up in Budapest and then moved to Arad. On November 3, he establishes the Romanian National Council in Oradea and Bihor, which leads to </a:t>
            </a:r>
            <a:r>
              <a:rPr lang="ro-RO" b="1" dirty="0" smtClean="0">
                <a:solidFill>
                  <a:srgbClr val="FF0000"/>
                </a:solidFill>
              </a:rPr>
              <a:t>the </a:t>
            </a:r>
            <a:r>
              <a:rPr lang="ro-RO" b="1" i="1" dirty="0" smtClean="0">
                <a:solidFill>
                  <a:srgbClr val="FF0000"/>
                </a:solidFill>
              </a:rPr>
              <a:t>Great </a:t>
            </a:r>
            <a:r>
              <a:rPr lang="en-US" b="1" i="1" dirty="0" err="1" smtClean="0">
                <a:solidFill>
                  <a:srgbClr val="FF0000"/>
                </a:solidFill>
              </a:rPr>
              <a:t>Uni</a:t>
            </a:r>
            <a:r>
              <a:rPr lang="ro-RO" b="1" i="1" dirty="0" smtClean="0">
                <a:solidFill>
                  <a:srgbClr val="FF0000"/>
                </a:solidFill>
              </a:rPr>
              <a:t>on</a:t>
            </a:r>
            <a:r>
              <a:rPr lang="en-US" b="1" dirty="0" smtClean="0">
                <a:solidFill>
                  <a:srgbClr val="FF0000"/>
                </a:solidFill>
              </a:rPr>
              <a:t>.</a:t>
            </a:r>
            <a:endParaRPr lang="en-US" b="1" dirty="0">
              <a:solidFill>
                <a:srgbClr val="FF0000"/>
              </a:solidFill>
            </a:endParaRPr>
          </a:p>
        </p:txBody>
      </p:sp>
    </p:spTree>
  </p:cSld>
  <p:clrMapOvr>
    <a:masterClrMapping/>
  </p:clrMapOvr>
  <p:transition spd="slow">
    <p:cove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52</TotalTime>
  <Words>384</Words>
  <Application>Microsoft Office PowerPoint</Application>
  <PresentationFormat>On-screen Show (4:3)</PresentationFormat>
  <Paragraphs>25</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Book Antiqua</vt:lpstr>
      <vt:lpstr>Lucida Sans</vt:lpstr>
      <vt:lpstr>Wingdings</vt:lpstr>
      <vt:lpstr>Wingdings 2</vt:lpstr>
      <vt:lpstr>Wingdings 3</vt:lpstr>
      <vt:lpstr>Apex</vt:lpstr>
      <vt:lpstr>“Aurel LazĂr”  – one of the most energetic supporters of the Romanian national cause </vt:lpstr>
      <vt:lpstr>-Life-</vt:lpstr>
      <vt:lpstr>PowerPoint Presentation</vt:lpstr>
      <vt:lpstr>-Studies-</vt:lpstr>
      <vt:lpstr>PowerPoint Presentation</vt:lpstr>
      <vt:lpstr>-First World War-</vt:lpstr>
      <vt:lpstr>PowerPoint Presentation</vt:lpstr>
      <vt:lpstr>-Artisan of the Union-</vt:lpstr>
      <vt:lpstr>PowerPoint Presentation</vt:lpstr>
      <vt:lpstr>-The death-</vt:lpstr>
      <vt:lpstr>PowerPoint Presentation</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Marcel</dc:creator>
  <cp:lastModifiedBy>User</cp:lastModifiedBy>
  <cp:revision>6</cp:revision>
  <dcterms:created xsi:type="dcterms:W3CDTF">2019-06-04T20:35:46Z</dcterms:created>
  <dcterms:modified xsi:type="dcterms:W3CDTF">2019-06-23T20:05:20Z</dcterms:modified>
</cp:coreProperties>
</file>