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840" r:id="rId1"/>
  </p:sldMasterIdLst>
  <p:notesMasterIdLst>
    <p:notesMasterId r:id="rId6"/>
  </p:notesMasterIdLst>
  <p:sldIdLst>
    <p:sldId id="257" r:id="rId2"/>
    <p:sldId id="277" r:id="rId3"/>
    <p:sldId id="280" r:id="rId4"/>
    <p:sldId id="260" r:id="rId5"/>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80" d="100"/>
          <a:sy n="80" d="100"/>
        </p:scale>
        <p:origin x="378" y="8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notesMaster" Target="notesMasters/notesMaster1.xml"/><Relationship Id="rId5" Type="http://schemas.openxmlformats.org/officeDocument/2006/relationships/slide" Target="slides/slide4.xml"/><Relationship Id="rId1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sr-Latn-R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5DA4E4B-8902-4D9C-9EC6-3D1A1AE98EB0}" type="datetimeFigureOut">
              <a:rPr lang="sr-Latn-RS" smtClean="0"/>
              <a:t>12.3.2019.</a:t>
            </a:fld>
            <a:endParaRPr lang="sr-Latn-R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sr-Latn-R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sr-Latn-R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sr-Latn-R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739525B-F70A-4402-9EB0-722739CE6231}" type="slidenum">
              <a:rPr lang="sr-Latn-RS" smtClean="0"/>
              <a:t>‹#›</a:t>
            </a:fld>
            <a:endParaRPr lang="sr-Latn-RS"/>
          </a:p>
        </p:txBody>
      </p:sp>
    </p:spTree>
    <p:extLst>
      <p:ext uri="{BB962C8B-B14F-4D97-AF65-F5344CB8AC3E}">
        <p14:creationId xmlns:p14="http://schemas.microsoft.com/office/powerpoint/2010/main" val="367673938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23548226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4012252561"/>
      </p:ext>
    </p:extLst>
  </p:cSld>
  <p:clrMapOvr>
    <a:masterClrMapping/>
  </p:clrMapOvr>
</p:notes>
</file>

<file path=ppt/slideLayouts/_rels/slideLayout1.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5.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4.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5.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4.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5.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3.png"/></Relationships>
</file>

<file path=ppt/slideLayouts/_rels/slideLayout9.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5.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3.png"/></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p:cNvSpPr/>
          <p:nvPr/>
        </p:nvSpPr>
        <p:spPr>
          <a:xfrm>
            <a:off x="920834" y="1346946"/>
            <a:ext cx="10222992" cy="80683"/>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6200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920834" y="4299696"/>
            <a:ext cx="10222992" cy="80683"/>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175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920834" y="1484779"/>
            <a:ext cx="10222992" cy="2743200"/>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grpSp>
        <p:nvGrpSpPr>
          <p:cNvPr id="10" name="Group 9"/>
          <p:cNvGrpSpPr/>
          <p:nvPr/>
        </p:nvGrpSpPr>
        <p:grpSpPr>
          <a:xfrm>
            <a:off x="9649215" y="4068923"/>
            <a:ext cx="1080904" cy="1080902"/>
            <a:chOff x="9685338" y="4460675"/>
            <a:chExt cx="1080904" cy="1080902"/>
          </a:xfrm>
        </p:grpSpPr>
        <p:sp>
          <p:nvSpPr>
            <p:cNvPr id="11" name="Oval 10"/>
            <p:cNvSpPr/>
            <p:nvPr/>
          </p:nvSpPr>
          <p:spPr>
            <a:xfrm>
              <a:off x="9685338" y="4460675"/>
              <a:ext cx="1080904" cy="1080902"/>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Layer>
                    </a14:imgProps>
                  </a:ext>
                </a:extLst>
              </a:blip>
              <a:srcRect/>
              <a:tile tx="0" ty="0" sx="85000" sy="85000" flip="none" algn="tl"/>
            </a:blipFill>
            <a:ln w="25400" cap="flat" cmpd="sng" algn="ctr">
              <a:noFill/>
              <a:prstDash val="solid"/>
            </a:ln>
            <a:effectLst/>
          </p:spPr>
        </p:sp>
        <p:sp>
          <p:nvSpPr>
            <p:cNvPr id="12" name="Oval 11"/>
            <p:cNvSpPr/>
            <p:nvPr/>
          </p:nvSpPr>
          <p:spPr>
            <a:xfrm>
              <a:off x="9793429" y="4568765"/>
              <a:ext cx="864723" cy="864722"/>
            </a:xfrm>
            <a:prstGeom prst="ellipse">
              <a:avLst/>
            </a:prstGeom>
            <a:noFill/>
            <a:ln w="25400" cap="flat" cmpd="sng" algn="ctr">
              <a:solidFill>
                <a:sysClr val="window" lastClr="FFFFFF"/>
              </a:solidFill>
              <a:prstDash val="solid"/>
            </a:ln>
            <a:effectLst/>
          </p:spPr>
        </p:sp>
      </p:grpSp>
      <p:sp>
        <p:nvSpPr>
          <p:cNvPr id="2" name="Title 1"/>
          <p:cNvSpPr>
            <a:spLocks noGrp="1"/>
          </p:cNvSpPr>
          <p:nvPr>
            <p:ph type="ctrTitle"/>
          </p:nvPr>
        </p:nvSpPr>
        <p:spPr>
          <a:xfrm>
            <a:off x="1051560" y="1432223"/>
            <a:ext cx="9966960" cy="3035808"/>
          </a:xfrm>
        </p:spPr>
        <p:txBody>
          <a:bodyPr anchor="ctr">
            <a:noAutofit/>
          </a:bodyPr>
          <a:lstStyle>
            <a:lvl1pPr algn="l">
              <a:lnSpc>
                <a:spcPct val="80000"/>
              </a:lnSpc>
              <a:defRPr sz="9600" cap="all" baseline="0">
                <a:blipFill dpi="0" rotWithShape="1">
                  <a:blip r:embed="rId4"/>
                  <a:srcRect/>
                  <a:tile tx="6350" ty="-127000" sx="65000" sy="64000" flip="none" algn="tl"/>
                </a:blipFill>
              </a:defRPr>
            </a:lvl1pPr>
          </a:lstStyle>
          <a:p>
            <a:r>
              <a:rPr lang="en-US" smtClean="0"/>
              <a:t>Click to edit Master title style</a:t>
            </a:r>
            <a:endParaRPr lang="en-US" dirty="0"/>
          </a:p>
        </p:txBody>
      </p:sp>
      <p:sp>
        <p:nvSpPr>
          <p:cNvPr id="3" name="Subtitle 2"/>
          <p:cNvSpPr>
            <a:spLocks noGrp="1"/>
          </p:cNvSpPr>
          <p:nvPr>
            <p:ph type="subTitle" idx="1"/>
          </p:nvPr>
        </p:nvSpPr>
        <p:spPr>
          <a:xfrm>
            <a:off x="1069848" y="4389120"/>
            <a:ext cx="7891272" cy="1069848"/>
          </a:xfrm>
        </p:spPr>
        <p:txBody>
          <a:bodyPr>
            <a:normAutofit/>
          </a:bodyPr>
          <a:lstStyle>
            <a:lvl1pPr marL="0" indent="0" algn="l">
              <a:buNone/>
              <a:defRPr sz="2200">
                <a:solidFill>
                  <a:schemeClr val="tx1"/>
                </a:solidFill>
              </a:defRPr>
            </a:lvl1pPr>
            <a:lvl2pPr marL="457200" indent="0" algn="ctr">
              <a:buNone/>
              <a:defRPr sz="2200"/>
            </a:lvl2pPr>
            <a:lvl3pPr marL="914400" indent="0" algn="ctr">
              <a:buNone/>
              <a:defRPr sz="22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83284890-85D2-4D7B-8EF5-15A9C1DB8F42}" type="datetimeFigureOut">
              <a:rPr lang="en-US" dirty="0"/>
              <a:t>3/12/2019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9592733" y="4289334"/>
            <a:ext cx="1193868" cy="640080"/>
          </a:xfrm>
        </p:spPr>
        <p:txBody>
          <a:bodyPr/>
          <a:lstStyle>
            <a:lvl1pPr>
              <a:defRPr sz="2800"/>
            </a:lvl1pPr>
          </a:lstStyle>
          <a:p>
            <a:fld id="{4FAB73BC-B049-4115-A692-8D63A059BFB8}"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87157CC2-0FC8-4686-B024-99790E0F5162}" type="datetimeFigureOut">
              <a:rPr lang="en-US" dirty="0"/>
              <a:t>3/12/2019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533400"/>
            <a:ext cx="2552700" cy="5638800"/>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066800" y="533400"/>
            <a:ext cx="7505700" cy="56388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F6764DA5-CD3D-4590-A511-FCD3BC7A793E}" type="datetimeFigureOut">
              <a:rPr lang="en-US" dirty="0"/>
              <a:t>3/12/2019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392898067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90070351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pic">
    <p:spTree>
      <p:nvGrpSpPr>
        <p:cNvPr id="1" name=""/>
        <p:cNvGrpSpPr/>
        <p:nvPr/>
      </p:nvGrpSpPr>
      <p:grpSpPr>
        <a:xfrm>
          <a:off x="0" y="0"/>
          <a:ext cx="0" cy="0"/>
          <a:chOff x="0" y="0"/>
          <a:chExt cx="0" cy="0"/>
        </a:xfrm>
      </p:grpSpPr>
      <p:sp>
        <p:nvSpPr>
          <p:cNvPr id="7" name="Picture Placeholder 7"/>
          <p:cNvSpPr>
            <a:spLocks noGrp="1"/>
          </p:cNvSpPr>
          <p:nvPr>
            <p:ph type="pic" sz="quarter" idx="53" hasCustomPrompt="1"/>
          </p:nvPr>
        </p:nvSpPr>
        <p:spPr>
          <a:xfrm>
            <a:off x="0" y="0"/>
            <a:ext cx="12192000" cy="3708400"/>
          </a:xfrm>
          <a:prstGeom prst="rect">
            <a:avLst/>
          </a:prstGeom>
          <a:ln w="3175">
            <a:noFill/>
          </a:ln>
        </p:spPr>
        <p:txBody>
          <a:bodyPr wrap="none" tIns="0" bIns="1005840" anchor="b"/>
          <a:lstStyle>
            <a:lvl1pPr algn="ctr" rtl="0">
              <a:buNone/>
              <a:defRPr sz="2400" b="1" baseline="0">
                <a:solidFill>
                  <a:schemeClr val="tx1">
                    <a:lumMod val="50000"/>
                    <a:lumOff val="50000"/>
                  </a:schemeClr>
                </a:solidFill>
              </a:defRPr>
            </a:lvl1pPr>
          </a:lstStyle>
          <a:p>
            <a:r>
              <a:rPr lang="en-US" dirty="0"/>
              <a:t>Click Icon To Add Image</a:t>
            </a:r>
          </a:p>
        </p:txBody>
      </p:sp>
      <p:sp>
        <p:nvSpPr>
          <p:cNvPr id="3" name="Rectangle 2"/>
          <p:cNvSpPr/>
          <p:nvPr userDrawn="1"/>
        </p:nvSpPr>
        <p:spPr bwMode="auto">
          <a:xfrm>
            <a:off x="5566" y="3708400"/>
            <a:ext cx="12207240" cy="3149600"/>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Tree>
    <p:extLst>
      <p:ext uri="{BB962C8B-B14F-4D97-AF65-F5344CB8AC3E}">
        <p14:creationId xmlns:p14="http://schemas.microsoft.com/office/powerpoint/2010/main" val="536005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1000"/>
                                        <p:tgtEl>
                                          <p:spTgt spid="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 grpId="0" animBg="1"/>
    </p:bld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Middle Picture">
    <p:spTree>
      <p:nvGrpSpPr>
        <p:cNvPr id="1" name=""/>
        <p:cNvGrpSpPr/>
        <p:nvPr/>
      </p:nvGrpSpPr>
      <p:grpSpPr>
        <a:xfrm>
          <a:off x="0" y="0"/>
          <a:ext cx="0" cy="0"/>
          <a:chOff x="0" y="0"/>
          <a:chExt cx="0" cy="0"/>
        </a:xfrm>
      </p:grpSpPr>
      <p:sp>
        <p:nvSpPr>
          <p:cNvPr id="6" name="Rectangle 5"/>
          <p:cNvSpPr/>
          <p:nvPr userDrawn="1"/>
        </p:nvSpPr>
        <p:spPr bwMode="auto">
          <a:xfrm>
            <a:off x="5566" y="1093611"/>
            <a:ext cx="12207240" cy="5426327"/>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Picture Placeholder 6"/>
          <p:cNvSpPr>
            <a:spLocks noGrp="1"/>
          </p:cNvSpPr>
          <p:nvPr>
            <p:ph type="pic" sz="quarter" idx="10" hasCustomPrompt="1"/>
          </p:nvPr>
        </p:nvSpPr>
        <p:spPr>
          <a:xfrm>
            <a:off x="5020671" y="1382568"/>
            <a:ext cx="3360699" cy="4965187"/>
          </a:xfrm>
          <a:prstGeom prst="downArrowCallout">
            <a:avLst>
              <a:gd name="adj1" fmla="val 15820"/>
              <a:gd name="adj2" fmla="val 7910"/>
              <a:gd name="adj3" fmla="val 7060"/>
              <a:gd name="adj4" fmla="val 95221"/>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1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8291130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1000"/>
                                        <p:tgtEl>
                                          <p:spTgt spid="6"/>
                                        </p:tgtEl>
                                      </p:cBhvr>
                                    </p:animEffect>
                                  </p:childTnLst>
                                </p:cTn>
                              </p:par>
                            </p:childTnLst>
                          </p:cTn>
                        </p:par>
                        <p:par>
                          <p:cTn id="8" fill="hold">
                            <p:stCondLst>
                              <p:cond delay="1000"/>
                            </p:stCondLst>
                            <p:childTnLst>
                              <p:par>
                                <p:cTn id="9" presetID="2" presetClass="entr" presetSubtype="8"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1000" fill="hold"/>
                                        <p:tgtEl>
                                          <p:spTgt spid="5"/>
                                        </p:tgtEl>
                                        <p:attrNameLst>
                                          <p:attrName>ppt_x</p:attrName>
                                        </p:attrNameLst>
                                      </p:cBhvr>
                                      <p:tavLst>
                                        <p:tav tm="0">
                                          <p:val>
                                            <p:strVal val="0-#ppt_w/2"/>
                                          </p:val>
                                        </p:tav>
                                        <p:tav tm="100000">
                                          <p:val>
                                            <p:strVal val="#ppt_x"/>
                                          </p:val>
                                        </p:tav>
                                      </p:tavLst>
                                    </p:anim>
                                    <p:anim calcmode="lin" valueType="num">
                                      <p:cBhvr additive="base">
                                        <p:cTn id="12" dur="1000" fill="hold"/>
                                        <p:tgtEl>
                                          <p:spTgt spid="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5" grpId="0" animBg="1"/>
    </p:bld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82F5661D-6934-4B32-B92C-470368BF1EC6}" type="datetimeFigureOut">
              <a:rPr lang="en-US" dirty="0"/>
              <a:t>3/12/2019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7" name="Rectangle 6"/>
          <p:cNvSpPr/>
          <p:nvPr/>
        </p:nvSpPr>
        <p:spPr>
          <a:xfrm>
            <a:off x="0" y="4917989"/>
            <a:ext cx="12192000" cy="1940010"/>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2167128" y="1225296"/>
            <a:ext cx="9281160" cy="3520440"/>
          </a:xfrm>
        </p:spPr>
        <p:txBody>
          <a:bodyPr anchor="ctr">
            <a:normAutofit/>
          </a:bodyPr>
          <a:lstStyle>
            <a:lvl1pPr>
              <a:lnSpc>
                <a:spcPct val="80000"/>
              </a:lnSpc>
              <a:defRPr sz="8000" b="0"/>
            </a:lvl1pPr>
          </a:lstStyle>
          <a:p>
            <a:r>
              <a:rPr lang="en-US" smtClean="0"/>
              <a:t>Click to edit Master title style</a:t>
            </a:r>
            <a:endParaRPr lang="en-US" dirty="0"/>
          </a:p>
        </p:txBody>
      </p:sp>
      <p:sp>
        <p:nvSpPr>
          <p:cNvPr id="3" name="Text Placeholder 2"/>
          <p:cNvSpPr>
            <a:spLocks noGrp="1"/>
          </p:cNvSpPr>
          <p:nvPr>
            <p:ph type="body" idx="1"/>
          </p:nvPr>
        </p:nvSpPr>
        <p:spPr>
          <a:xfrm>
            <a:off x="2165774" y="5020056"/>
            <a:ext cx="9052560" cy="1066800"/>
          </a:xfrm>
        </p:spPr>
        <p:txBody>
          <a:bodyPr anchor="t">
            <a:normAutofit/>
          </a:bodyPr>
          <a:lstStyle>
            <a:lvl1pPr marL="0" indent="0">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8593667" y="6272784"/>
            <a:ext cx="2644309" cy="365125"/>
          </a:xfrm>
        </p:spPr>
        <p:txBody>
          <a:bodyPr/>
          <a:lstStyle/>
          <a:p>
            <a:fld id="{C6F822A4-8DA6-4447-9B1F-C5DB58435268}" type="datetimeFigureOut">
              <a:rPr lang="en-US" dirty="0"/>
              <a:t>3/12/2019</a:t>
            </a:fld>
            <a:endParaRPr lang="en-US" dirty="0"/>
          </a:p>
        </p:txBody>
      </p:sp>
      <p:sp>
        <p:nvSpPr>
          <p:cNvPr id="5" name="Footer Placeholder 4"/>
          <p:cNvSpPr>
            <a:spLocks noGrp="1"/>
          </p:cNvSpPr>
          <p:nvPr>
            <p:ph type="ftr" sz="quarter" idx="11"/>
          </p:nvPr>
        </p:nvSpPr>
        <p:spPr>
          <a:xfrm>
            <a:off x="2182708" y="6272784"/>
            <a:ext cx="6327648" cy="365125"/>
          </a:xfrm>
        </p:spPr>
        <p:txBody>
          <a:bodyPr/>
          <a:lstStyle/>
          <a:p>
            <a:endParaRPr lang="en-US" dirty="0"/>
          </a:p>
        </p:txBody>
      </p:sp>
      <p:grpSp>
        <p:nvGrpSpPr>
          <p:cNvPr id="8" name="Group 7"/>
          <p:cNvGrpSpPr/>
          <p:nvPr/>
        </p:nvGrpSpPr>
        <p:grpSpPr>
          <a:xfrm>
            <a:off x="897399" y="2325848"/>
            <a:ext cx="1080904" cy="1080902"/>
            <a:chOff x="9685338" y="4460675"/>
            <a:chExt cx="1080904" cy="1080902"/>
          </a:xfrm>
        </p:grpSpPr>
        <p:sp>
          <p:nvSpPr>
            <p:cNvPr id="9" name="Oval 8"/>
            <p:cNvSpPr/>
            <p:nvPr/>
          </p:nvSpPr>
          <p:spPr>
            <a:xfrm>
              <a:off x="9685338" y="4460675"/>
              <a:ext cx="1080904" cy="1080902"/>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Layer>
                    </a14:imgProps>
                  </a:ext>
                </a:extLst>
              </a:blip>
              <a:srcRect/>
              <a:tile tx="0" ty="0" sx="85000" sy="85000" flip="none" algn="tl"/>
            </a:blipFill>
            <a:ln w="25400" cap="flat" cmpd="sng" algn="ctr">
              <a:noFill/>
              <a:prstDash val="solid"/>
            </a:ln>
            <a:effectLst/>
          </p:spPr>
        </p:sp>
        <p:sp>
          <p:nvSpPr>
            <p:cNvPr id="10" name="Oval 9"/>
            <p:cNvSpPr/>
            <p:nvPr/>
          </p:nvSpPr>
          <p:spPr>
            <a:xfrm>
              <a:off x="9793429" y="4568765"/>
              <a:ext cx="864723" cy="864722"/>
            </a:xfrm>
            <a:prstGeom prst="ellipse">
              <a:avLst/>
            </a:prstGeom>
            <a:noFill/>
            <a:ln w="25400" cap="flat" cmpd="sng" algn="ctr">
              <a:solidFill>
                <a:sysClr val="window" lastClr="FFFFFF"/>
              </a:solidFill>
              <a:prstDash val="solid"/>
            </a:ln>
            <a:effectLst/>
          </p:spPr>
        </p:sp>
      </p:grpSp>
      <p:sp>
        <p:nvSpPr>
          <p:cNvPr id="6" name="Slide Number Placeholder 5"/>
          <p:cNvSpPr>
            <a:spLocks noGrp="1"/>
          </p:cNvSpPr>
          <p:nvPr>
            <p:ph type="sldNum" sz="quarter" idx="12"/>
          </p:nvPr>
        </p:nvSpPr>
        <p:spPr>
          <a:xfrm>
            <a:off x="843702" y="2506133"/>
            <a:ext cx="1188298" cy="720332"/>
          </a:xfrm>
        </p:spPr>
        <p:txBody>
          <a:bodyPr/>
          <a:lstStyle>
            <a:lvl1pPr>
              <a:defRPr sz="2800"/>
            </a:lvl1pPr>
          </a:lstStyle>
          <a:p>
            <a:fld id="{4FAB73BC-B049-4115-A692-8D63A059BFB8}"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069848" y="2194560"/>
            <a:ext cx="4754880" cy="39776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364224" y="2194560"/>
            <a:ext cx="4754880" cy="39776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E548D31E-DCDA-41A7-9C67-C4B11B94D21D}" type="datetimeFigureOut">
              <a:rPr lang="en-US" dirty="0"/>
              <a:t>3/12/2019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1066800" y="2048256"/>
            <a:ext cx="4754880" cy="640080"/>
          </a:xfrm>
        </p:spPr>
        <p:txBody>
          <a:bodyPr anchor="ctr">
            <a:normAutofit/>
          </a:bodyPr>
          <a:lstStyle>
            <a:lvl1pPr marL="0" indent="0">
              <a:buNone/>
              <a:defRPr sz="2000" b="1">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069848" y="2743200"/>
            <a:ext cx="4754880" cy="32918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364224" y="2048256"/>
            <a:ext cx="4754880" cy="640080"/>
          </a:xfrm>
        </p:spPr>
        <p:txBody>
          <a:bodyPr anchor="ctr">
            <a:normAutofit/>
          </a:bodyPr>
          <a:lstStyle>
            <a:lvl1pPr marL="0" indent="0">
              <a:buNone/>
              <a:defRPr sz="2000" b="1">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364224" y="2743200"/>
            <a:ext cx="4754880" cy="32918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9B3762C0-B258-48F1-ADE6-176B4174CCDD}" type="datetimeFigureOut">
              <a:rPr lang="en-US" dirty="0"/>
              <a:t>3/12/2019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677919A6-33EB-49BD-A62F-1FA56B9F9712}" type="datetimeFigureOut">
              <a:rPr lang="en-US" dirty="0"/>
              <a:t>3/12/2019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A4E7D1B-D673-4CF6-8672-009D42ABD2A0}" type="datetimeFigureOut">
              <a:rPr lang="en-US" dirty="0"/>
              <a:t>3/12/2019</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Rectangle 7"/>
          <p:cNvSpPr/>
          <p:nvPr/>
        </p:nvSpPr>
        <p:spPr>
          <a:xfrm>
            <a:off x="8303740" y="0"/>
            <a:ext cx="3888259" cy="6857999"/>
          </a:xfrm>
          <a:prstGeom prst="rect">
            <a:avLst/>
          </a:prstGeom>
          <a:blipFill dpi="0" rotWithShape="1">
            <a:blip r:embed="rId2">
              <a:alphaModFix amt="6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549640" y="685800"/>
            <a:ext cx="3200400" cy="1737360"/>
          </a:xfrm>
        </p:spPr>
        <p:txBody>
          <a:bodyPr anchor="b">
            <a:normAutofit/>
          </a:bodyPr>
          <a:lstStyle>
            <a:lvl1pPr>
              <a:defRPr sz="3200" b="1"/>
            </a:lvl1pPr>
          </a:lstStyle>
          <a:p>
            <a:r>
              <a:rPr lang="en-US" smtClean="0"/>
              <a:t>Click to edit Master title style</a:t>
            </a:r>
            <a:endParaRPr lang="en-US" dirty="0"/>
          </a:p>
        </p:txBody>
      </p:sp>
      <p:sp>
        <p:nvSpPr>
          <p:cNvPr id="3" name="Content Placeholder 2"/>
          <p:cNvSpPr>
            <a:spLocks noGrp="1"/>
          </p:cNvSpPr>
          <p:nvPr>
            <p:ph idx="1"/>
          </p:nvPr>
        </p:nvSpPr>
        <p:spPr>
          <a:xfrm>
            <a:off x="838200" y="685800"/>
            <a:ext cx="6711696" cy="5020056"/>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8549640" y="2423160"/>
            <a:ext cx="3200400" cy="3291840"/>
          </a:xfrm>
        </p:spPr>
        <p:txBody>
          <a:bodyPr>
            <a:normAutofit/>
          </a:bodyPr>
          <a:lstStyle>
            <a:lvl1pPr marL="0" indent="0">
              <a:lnSpc>
                <a:spcPct val="100000"/>
              </a:lnSpc>
              <a:spcBef>
                <a:spcPts val="1000"/>
              </a:spcBef>
              <a:buNone/>
              <a:defRPr sz="1400">
                <a:solidFill>
                  <a:schemeClr val="accent1">
                    <a:lumMod val="7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A16AA21-1863-4931-97CB-99D0A168701B}" type="datetimeFigureOut">
              <a:rPr lang="en-US" dirty="0"/>
              <a:t>3/12/2019</a:t>
            </a:fld>
            <a:endParaRPr lang="en-US" dirty="0"/>
          </a:p>
        </p:txBody>
      </p:sp>
      <p:sp>
        <p:nvSpPr>
          <p:cNvPr id="6" name="Footer Placeholder 5"/>
          <p:cNvSpPr>
            <a:spLocks noGrp="1"/>
          </p:cNvSpPr>
          <p:nvPr>
            <p:ph type="ftr" sz="quarter" idx="11"/>
          </p:nvPr>
        </p:nvSpPr>
        <p:spPr/>
        <p:txBody>
          <a:bodyPr/>
          <a:lstStyle/>
          <a:p>
            <a:endParaRPr lang="en-US" dirty="0"/>
          </a:p>
        </p:txBody>
      </p:sp>
      <p:grpSp>
        <p:nvGrpSpPr>
          <p:cNvPr id="9" name="Group 8"/>
          <p:cNvGrpSpPr>
            <a:grpSpLocks noChangeAspect="1"/>
          </p:cNvGrpSpPr>
          <p:nvPr/>
        </p:nvGrpSpPr>
        <p:grpSpPr>
          <a:xfrm>
            <a:off x="11401725" y="6229681"/>
            <a:ext cx="457200" cy="457200"/>
            <a:chOff x="11361456" y="6195813"/>
            <a:chExt cx="548640" cy="548640"/>
          </a:xfrm>
        </p:grpSpPr>
        <p:sp>
          <p:nvSpPr>
            <p:cNvPr id="10" name="Oval 9"/>
            <p:cNvSpPr/>
            <p:nvPr/>
          </p:nvSpPr>
          <p:spPr>
            <a:xfrm>
              <a:off x="11361456" y="6195813"/>
              <a:ext cx="548640" cy="548640"/>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sp>
        <p:sp>
          <p:nvSpPr>
            <p:cNvPr id="11" name="Oval 10"/>
            <p:cNvSpPr/>
            <p:nvPr/>
          </p:nvSpPr>
          <p:spPr>
            <a:xfrm>
              <a:off x="11396488" y="6230844"/>
              <a:ext cx="478576" cy="478578"/>
            </a:xfrm>
            <a:prstGeom prst="ellipse">
              <a:avLst/>
            </a:prstGeom>
            <a:noFill/>
            <a:ln w="12700" cap="flat" cmpd="sng" algn="ctr">
              <a:solidFill>
                <a:sysClr val="window" lastClr="FFFFFF"/>
              </a:solidFill>
              <a:prstDash val="solid"/>
            </a:ln>
            <a:effectLst/>
          </p:spPr>
        </p:sp>
      </p:grpSp>
      <p:sp>
        <p:nvSpPr>
          <p:cNvPr id="7" name="Slide Number Placeholder 6"/>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11" name="Rectangle 10"/>
          <p:cNvSpPr/>
          <p:nvPr/>
        </p:nvSpPr>
        <p:spPr>
          <a:xfrm>
            <a:off x="8303740" y="0"/>
            <a:ext cx="3888259" cy="6857999"/>
          </a:xfrm>
          <a:prstGeom prst="rect">
            <a:avLst/>
          </a:prstGeom>
          <a:blipFill dpi="0" rotWithShape="1">
            <a:blip r:embed="rId2">
              <a:alphaModFix amt="6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549640" y="685800"/>
            <a:ext cx="3200400" cy="1737360"/>
          </a:xfrm>
        </p:spPr>
        <p:txBody>
          <a:bodyPr anchor="b">
            <a:normAutofit/>
          </a:bodyPr>
          <a:lstStyle>
            <a:lvl1pPr>
              <a:defRPr sz="3200" b="1"/>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0" y="0"/>
            <a:ext cx="8303740" cy="6858000"/>
          </a:xfrm>
          <a:solidFill>
            <a:schemeClr val="tx2">
              <a:lumMod val="20000"/>
              <a:lumOff val="80000"/>
            </a:schemeClr>
          </a:solidFill>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8549640" y="2423160"/>
            <a:ext cx="3200400" cy="3291840"/>
          </a:xfrm>
        </p:spPr>
        <p:txBody>
          <a:bodyPr>
            <a:normAutofit/>
          </a:bodyPr>
          <a:lstStyle>
            <a:lvl1pPr marL="0" indent="0">
              <a:lnSpc>
                <a:spcPct val="100000"/>
              </a:lnSpc>
              <a:spcBef>
                <a:spcPts val="1000"/>
              </a:spcBef>
              <a:buNone/>
              <a:defRPr sz="1400">
                <a:solidFill>
                  <a:schemeClr val="accent1">
                    <a:lumMod val="7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772C379-9A7C-4C87-A116-CBE9F58B04C5}" type="datetimeFigureOut">
              <a:rPr lang="en-US" dirty="0"/>
              <a:t>3/12/2019</a:t>
            </a:fld>
            <a:endParaRPr lang="en-US" dirty="0"/>
          </a:p>
        </p:txBody>
      </p:sp>
      <p:grpSp>
        <p:nvGrpSpPr>
          <p:cNvPr id="8" name="Group 7"/>
          <p:cNvGrpSpPr>
            <a:grpSpLocks noChangeAspect="1"/>
          </p:cNvGrpSpPr>
          <p:nvPr/>
        </p:nvGrpSpPr>
        <p:grpSpPr>
          <a:xfrm>
            <a:off x="11401725" y="6229681"/>
            <a:ext cx="457200" cy="457200"/>
            <a:chOff x="11361456" y="6195813"/>
            <a:chExt cx="548640" cy="548640"/>
          </a:xfrm>
        </p:grpSpPr>
        <p:sp>
          <p:nvSpPr>
            <p:cNvPr id="9" name="Oval 8"/>
            <p:cNvSpPr/>
            <p:nvPr/>
          </p:nvSpPr>
          <p:spPr>
            <a:xfrm>
              <a:off x="11361456" y="6195813"/>
              <a:ext cx="548640" cy="548640"/>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sp>
        <p:sp>
          <p:nvSpPr>
            <p:cNvPr id="10" name="Oval 9"/>
            <p:cNvSpPr/>
            <p:nvPr/>
          </p:nvSpPr>
          <p:spPr>
            <a:xfrm>
              <a:off x="11396488" y="6230844"/>
              <a:ext cx="478576" cy="478578"/>
            </a:xfrm>
            <a:prstGeom prst="ellipse">
              <a:avLst/>
            </a:prstGeom>
            <a:noFill/>
            <a:ln w="12700" cap="flat" cmpd="sng" algn="ctr">
              <a:solidFill>
                <a:sysClr val="window" lastClr="FFFFFF"/>
              </a:solidFill>
              <a:prstDash val="solid"/>
            </a:ln>
            <a:effectLst/>
          </p:spPr>
        </p:sp>
      </p:grpSp>
      <p:sp>
        <p:nvSpPr>
          <p:cNvPr id="7" name="Slide Number Placeholder 6"/>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3.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2.jpg"/><Relationship Id="rId2" Type="http://schemas.openxmlformats.org/officeDocument/2006/relationships/slideLayout" Target="../slideLayouts/slideLayout2.xml"/><Relationship Id="rId16" Type="http://schemas.openxmlformats.org/officeDocument/2006/relationships/theme" Target="../theme/theme1.xml"/><Relationship Id="rId20"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microsoft.com/office/2007/relationships/hdphoto" Target="../media/hdphoto1.wdp"/><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7">
            <a:lum/>
          </a:blip>
          <a:srcRect/>
          <a:stretch>
            <a:fillRect t="-3000" b="-3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69848" y="484632"/>
            <a:ext cx="10058400" cy="1609344"/>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069848" y="2121408"/>
            <a:ext cx="10058400" cy="405079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7964424" y="6272784"/>
            <a:ext cx="3273552" cy="365125"/>
          </a:xfrm>
          <a:prstGeom prst="rect">
            <a:avLst/>
          </a:prstGeom>
        </p:spPr>
        <p:txBody>
          <a:bodyPr vert="horz" lIns="91440" tIns="45720" rIns="91440" bIns="45720" rtlCol="0" anchor="ctr"/>
          <a:lstStyle>
            <a:lvl1pPr algn="r">
              <a:defRPr sz="1100">
                <a:solidFill>
                  <a:schemeClr val="tx2"/>
                </a:solidFill>
              </a:defRPr>
            </a:lvl1pPr>
          </a:lstStyle>
          <a:p>
            <a:fld id="{8664C608-40B1-4030-A28D-5B74BC98ADCE}" type="datetimeFigureOut">
              <a:rPr lang="en-US" dirty="0"/>
              <a:t>3/12/2019</a:t>
            </a:fld>
            <a:endParaRPr lang="en-US" dirty="0"/>
          </a:p>
        </p:txBody>
      </p:sp>
      <p:sp>
        <p:nvSpPr>
          <p:cNvPr id="5" name="Footer Placeholder 4"/>
          <p:cNvSpPr>
            <a:spLocks noGrp="1"/>
          </p:cNvSpPr>
          <p:nvPr>
            <p:ph type="ftr" sz="quarter" idx="3"/>
          </p:nvPr>
        </p:nvSpPr>
        <p:spPr>
          <a:xfrm>
            <a:off x="1088136" y="6272784"/>
            <a:ext cx="6327648" cy="365125"/>
          </a:xfrm>
          <a:prstGeom prst="rect">
            <a:avLst/>
          </a:prstGeom>
        </p:spPr>
        <p:txBody>
          <a:bodyPr vert="horz" lIns="91440" tIns="45720" rIns="91440" bIns="45720" rtlCol="0" anchor="ctr"/>
          <a:lstStyle>
            <a:lvl1pPr algn="l">
              <a:defRPr sz="1100">
                <a:solidFill>
                  <a:schemeClr val="tx2"/>
                </a:solidFill>
              </a:defRPr>
            </a:lvl1pPr>
          </a:lstStyle>
          <a:p>
            <a:endParaRPr lang="en-US" dirty="0"/>
          </a:p>
        </p:txBody>
      </p:sp>
      <p:grpSp>
        <p:nvGrpSpPr>
          <p:cNvPr id="7" name="Group 6"/>
          <p:cNvGrpSpPr>
            <a:grpSpLocks noChangeAspect="1"/>
          </p:cNvGrpSpPr>
          <p:nvPr/>
        </p:nvGrpSpPr>
        <p:grpSpPr>
          <a:xfrm>
            <a:off x="11401725" y="6229681"/>
            <a:ext cx="457200" cy="457200"/>
            <a:chOff x="11361456" y="6195813"/>
            <a:chExt cx="548640" cy="548640"/>
          </a:xfrm>
        </p:grpSpPr>
        <p:sp>
          <p:nvSpPr>
            <p:cNvPr id="8" name="Oval 7"/>
            <p:cNvSpPr/>
            <p:nvPr/>
          </p:nvSpPr>
          <p:spPr>
            <a:xfrm>
              <a:off x="11361456" y="6195813"/>
              <a:ext cx="548640" cy="548640"/>
            </a:xfrm>
            <a:prstGeom prst="ellipse">
              <a:avLst/>
            </a:prstGeom>
            <a:blipFill dpi="0" rotWithShape="1">
              <a:blip r:embed="rId18">
                <a:duotone>
                  <a:schemeClr val="accent1">
                    <a:shade val="45000"/>
                    <a:satMod val="135000"/>
                  </a:schemeClr>
                  <a:prstClr val="white"/>
                </a:duotone>
                <a:extLst>
                  <a:ext uri="{BEBA8EAE-BF5A-486C-A8C5-ECC9F3942E4B}">
                    <a14:imgProps xmlns:a14="http://schemas.microsoft.com/office/drawing/2010/main">
                      <a14:imgLayer r:embed="rId19">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sp>
        <p:sp>
          <p:nvSpPr>
            <p:cNvPr id="9" name="Oval 8"/>
            <p:cNvSpPr/>
            <p:nvPr/>
          </p:nvSpPr>
          <p:spPr>
            <a:xfrm>
              <a:off x="11396488" y="6230844"/>
              <a:ext cx="478576" cy="478578"/>
            </a:xfrm>
            <a:prstGeom prst="ellipse">
              <a:avLst/>
            </a:prstGeom>
            <a:noFill/>
            <a:ln w="12700" cap="flat" cmpd="sng" algn="ctr">
              <a:solidFill>
                <a:srgbClr val="FFFFFF"/>
              </a:solidFill>
              <a:prstDash val="solid"/>
            </a:ln>
            <a:effectLst/>
          </p:spPr>
        </p:sp>
      </p:grpSp>
      <p:sp>
        <p:nvSpPr>
          <p:cNvPr id="6" name="Slide Number Placeholder 5"/>
          <p:cNvSpPr>
            <a:spLocks noGrp="1"/>
          </p:cNvSpPr>
          <p:nvPr>
            <p:ph type="sldNum" sz="quarter" idx="4"/>
          </p:nvPr>
        </p:nvSpPr>
        <p:spPr>
          <a:xfrm>
            <a:off x="11311128" y="6272784"/>
            <a:ext cx="640080" cy="365125"/>
          </a:xfrm>
          <a:prstGeom prst="rect">
            <a:avLst/>
          </a:prstGeom>
        </p:spPr>
        <p:txBody>
          <a:bodyPr vert="horz" lIns="91440" tIns="45720" rIns="91440" bIns="45720" rtlCol="0" anchor="ctr"/>
          <a:lstStyle>
            <a:lvl1pPr algn="ctr">
              <a:defRPr sz="1400" b="1">
                <a:solidFill>
                  <a:srgbClr val="FFFFFF"/>
                </a:solidFill>
                <a:latin typeface="+mj-lt"/>
              </a:defRPr>
            </a:lvl1pPr>
          </a:lstStyle>
          <a:p>
            <a:fld id="{4FAB73BC-B049-4115-A692-8D63A059BFB8}"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841" r:id="rId1"/>
    <p:sldLayoutId id="2147483842" r:id="rId2"/>
    <p:sldLayoutId id="2147483843" r:id="rId3"/>
    <p:sldLayoutId id="2147483844" r:id="rId4"/>
    <p:sldLayoutId id="2147483845" r:id="rId5"/>
    <p:sldLayoutId id="2147483846" r:id="rId6"/>
    <p:sldLayoutId id="2147483847" r:id="rId7"/>
    <p:sldLayoutId id="2147483848" r:id="rId8"/>
    <p:sldLayoutId id="2147483849" r:id="rId9"/>
    <p:sldLayoutId id="2147483850" r:id="rId10"/>
    <p:sldLayoutId id="2147483851" r:id="rId11"/>
    <p:sldLayoutId id="2147483852" r:id="rId12"/>
    <p:sldLayoutId id="2147483853" r:id="rId13"/>
    <p:sldLayoutId id="2147483859" r:id="rId14"/>
    <p:sldLayoutId id="2147483860" r:id="rId15"/>
  </p:sldLayoutIdLst>
  <p:hf sldNum="0" hdr="0" ftr="0" dt="0"/>
  <p:txStyles>
    <p:titleStyle>
      <a:lvl1pPr algn="l" defTabSz="914400" rtl="0" eaLnBrk="1" latinLnBrk="0" hangingPunct="1">
        <a:lnSpc>
          <a:spcPct val="90000"/>
        </a:lnSpc>
        <a:spcBef>
          <a:spcPct val="0"/>
        </a:spcBef>
        <a:buNone/>
        <a:defRPr sz="5400" kern="1200" cap="all" baseline="0">
          <a:blipFill>
            <a:blip r:embed="rId20">
              <a:extLst>
                <a:ext uri="{28A0092B-C50C-407E-A947-70E740481C1C}">
                  <a14:useLocalDpi xmlns:a14="http://schemas.microsoft.com/office/drawing/2010/main" val="0"/>
                </a:ext>
              </a:extLst>
            </a:blip>
            <a:tile tx="6350" ty="-127000" sx="65000" sy="64000" flip="none" algn="tl"/>
          </a:blipFill>
          <a:latin typeface="+mj-lt"/>
          <a:ea typeface="+mj-ea"/>
          <a:cs typeface="+mj-cs"/>
        </a:defRPr>
      </a:lvl1pPr>
    </p:titleStyle>
    <p:bodyStyle>
      <a:lvl1pPr marL="182880" indent="-182880" algn="l" defTabSz="914400" rtl="0" eaLnBrk="1" latinLnBrk="0" hangingPunct="1">
        <a:lnSpc>
          <a:spcPct val="90000"/>
        </a:lnSpc>
        <a:spcBef>
          <a:spcPts val="1200"/>
        </a:spcBef>
        <a:buClr>
          <a:schemeClr val="accent1">
            <a:lumMod val="75000"/>
          </a:schemeClr>
        </a:buClr>
        <a:buSzPct val="85000"/>
        <a:buFont typeface="Wingdings" pitchFamily="2" charset="2"/>
        <a:buChar char="§"/>
        <a:defRPr sz="2000" kern="1200">
          <a:solidFill>
            <a:schemeClr val="tx1"/>
          </a:solidFill>
          <a:latin typeface="+mn-lt"/>
          <a:ea typeface="+mn-ea"/>
          <a:cs typeface="+mn-cs"/>
        </a:defRPr>
      </a:lvl1pPr>
      <a:lvl2pPr marL="45720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800" kern="1200">
          <a:solidFill>
            <a:schemeClr val="tx1"/>
          </a:solidFill>
          <a:latin typeface="+mn-lt"/>
          <a:ea typeface="+mn-ea"/>
          <a:cs typeface="+mn-cs"/>
        </a:defRPr>
      </a:lvl2pPr>
      <a:lvl3pPr marL="73152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3pPr>
      <a:lvl4pPr marL="100584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4pPr>
      <a:lvl5pPr marL="128016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5pPr>
      <a:lvl6pPr marL="16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6pPr>
      <a:lvl7pPr marL="19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7pPr>
      <a:lvl8pPr marL="22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8pPr>
      <a:lvl9pPr marL="25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1.xml"/><Relationship Id="rId1" Type="http://schemas.openxmlformats.org/officeDocument/2006/relationships/slideLayout" Target="../slideLayouts/slideLayout15.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13648" y="4844914"/>
            <a:ext cx="8092439" cy="1727335"/>
            <a:chOff x="-12700" y="5228207"/>
            <a:chExt cx="12216385" cy="1278388"/>
          </a:xfrm>
        </p:grpSpPr>
        <p:grpSp>
          <p:nvGrpSpPr>
            <p:cNvPr id="17" name="Group 16"/>
            <p:cNvGrpSpPr/>
            <p:nvPr/>
          </p:nvGrpSpPr>
          <p:grpSpPr>
            <a:xfrm>
              <a:off x="-12700" y="5228207"/>
              <a:ext cx="12216385" cy="1278388"/>
              <a:chOff x="0" y="4603464"/>
              <a:chExt cx="12203673" cy="1544683"/>
            </a:xfrm>
          </p:grpSpPr>
          <p:sp>
            <p:nvSpPr>
              <p:cNvPr id="18" name="Freeform 17"/>
              <p:cNvSpPr/>
              <p:nvPr/>
            </p:nvSpPr>
            <p:spPr>
              <a:xfrm>
                <a:off x="0" y="4603464"/>
                <a:ext cx="12203672" cy="1544683"/>
              </a:xfrm>
              <a:custGeom>
                <a:avLst/>
                <a:gdLst>
                  <a:gd name="connsiteX0" fmla="*/ 12700 w 12192000"/>
                  <a:gd name="connsiteY0" fmla="*/ 228600 h 2226733"/>
                  <a:gd name="connsiteX1" fmla="*/ 12700 w 12192000"/>
                  <a:gd name="connsiteY1" fmla="*/ 1998133 h 2226733"/>
                  <a:gd name="connsiteX2" fmla="*/ 12179300 w 12192000"/>
                  <a:gd name="connsiteY2" fmla="*/ 1998133 h 2226733"/>
                  <a:gd name="connsiteX3" fmla="*/ 12179300 w 12192000"/>
                  <a:gd name="connsiteY3" fmla="*/ 228600 h 2226733"/>
                  <a:gd name="connsiteX4" fmla="*/ 0 w 12192000"/>
                  <a:gd name="connsiteY4" fmla="*/ 0 h 2226733"/>
                  <a:gd name="connsiteX5" fmla="*/ 12192000 w 12192000"/>
                  <a:gd name="connsiteY5" fmla="*/ 0 h 2226733"/>
                  <a:gd name="connsiteX6" fmla="*/ 12192000 w 12192000"/>
                  <a:gd name="connsiteY6" fmla="*/ 2226733 h 2226733"/>
                  <a:gd name="connsiteX7" fmla="*/ 0 w 12192000"/>
                  <a:gd name="connsiteY7" fmla="*/ 2226733 h 2226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2226733">
                    <a:moveTo>
                      <a:pt x="12700" y="228600"/>
                    </a:moveTo>
                    <a:lnTo>
                      <a:pt x="12700" y="1998133"/>
                    </a:lnTo>
                    <a:lnTo>
                      <a:pt x="12179300" y="1998133"/>
                    </a:lnTo>
                    <a:lnTo>
                      <a:pt x="12179300" y="228600"/>
                    </a:lnTo>
                    <a:close/>
                    <a:moveTo>
                      <a:pt x="0" y="0"/>
                    </a:moveTo>
                    <a:lnTo>
                      <a:pt x="12192000" y="0"/>
                    </a:lnTo>
                    <a:lnTo>
                      <a:pt x="12192000" y="2226733"/>
                    </a:lnTo>
                    <a:lnTo>
                      <a:pt x="0" y="2226733"/>
                    </a:lnTo>
                    <a:close/>
                  </a:path>
                </a:pathLst>
              </a:custGeom>
              <a:solidFill>
                <a:schemeClr val="bg1"/>
              </a:solidFill>
              <a:ln w="3175">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22" name="Rounded Rectangle 9"/>
              <p:cNvSpPr/>
              <p:nvPr/>
            </p:nvSpPr>
            <p:spPr>
              <a:xfrm>
                <a:off x="10874" y="4762827"/>
                <a:ext cx="12192799" cy="1248508"/>
              </a:xfrm>
              <a:prstGeom prst="rect">
                <a:avLst/>
              </a:prstGeom>
              <a:solidFill>
                <a:schemeClr val="tx1">
                  <a:lumMod val="95000"/>
                  <a:lumOff val="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3" name="TextBox 22"/>
            <p:cNvSpPr txBox="1"/>
            <p:nvPr/>
          </p:nvSpPr>
          <p:spPr>
            <a:xfrm>
              <a:off x="1754951" y="5304861"/>
              <a:ext cx="9948968" cy="1070581"/>
            </a:xfrm>
            <a:prstGeom prst="rect">
              <a:avLst/>
            </a:prstGeom>
            <a:noFill/>
          </p:spPr>
          <p:txBody>
            <a:bodyPr wrap="square" rtlCol="0">
              <a:spAutoFit/>
            </a:bodyPr>
            <a:lstStyle/>
            <a:p>
              <a:pPr algn="ctr"/>
              <a:r>
                <a:rPr lang="en-US" sz="4400" dirty="0" smtClean="0">
                  <a:solidFill>
                    <a:schemeClr val="bg1"/>
                  </a:solidFill>
                  <a:cs typeface="Estrangelo Edessa" panose="03080600000000000000" pitchFamily="66" charset="0"/>
                </a:rPr>
                <a:t>History of democracy in Serbia</a:t>
              </a:r>
              <a:endParaRPr lang="en-US" sz="4400" dirty="0">
                <a:solidFill>
                  <a:schemeClr val="bg1"/>
                </a:solidFill>
                <a:cs typeface="Estrangelo Edessa" panose="03080600000000000000" pitchFamily="66" charset="0"/>
              </a:endParaRPr>
            </a:p>
          </p:txBody>
        </p:sp>
      </p:grpSp>
    </p:spTree>
    <p:extLst>
      <p:ext uri="{BB962C8B-B14F-4D97-AF65-F5344CB8AC3E}">
        <p14:creationId xmlns:p14="http://schemas.microsoft.com/office/powerpoint/2010/main" val="5425301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right)">
                                      <p:cBhvr>
                                        <p:cTn id="7"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rotWithShape="1">
          <a:blip r:embed="rId2">
            <a:extLst>
              <a:ext uri="{28A0092B-C50C-407E-A947-70E740481C1C}">
                <a14:useLocalDpi xmlns:a14="http://schemas.microsoft.com/office/drawing/2010/main" val="0"/>
              </a:ext>
            </a:extLst>
          </a:blip>
          <a:srcRect l="-197" r="-1" b="34525"/>
          <a:stretch/>
        </p:blipFill>
        <p:spPr>
          <a:xfrm>
            <a:off x="-24063" y="-24325"/>
            <a:ext cx="12216063" cy="3742083"/>
          </a:xfrm>
          <a:prstGeom prst="rect">
            <a:avLst/>
          </a:prstGeom>
        </p:spPr>
      </p:pic>
      <p:sp>
        <p:nvSpPr>
          <p:cNvPr id="11" name="Footer Text"/>
          <p:cNvSpPr txBox="1"/>
          <p:nvPr/>
        </p:nvSpPr>
        <p:spPr>
          <a:xfrm>
            <a:off x="597889" y="4640218"/>
            <a:ext cx="10346519" cy="1846659"/>
          </a:xfrm>
          <a:prstGeom prst="rect">
            <a:avLst/>
          </a:prstGeom>
          <a:noFill/>
        </p:spPr>
        <p:txBody>
          <a:bodyPr wrap="square" lIns="0" tIns="0" rIns="0" bIns="0" rtlCol="0">
            <a:spAutoFit/>
          </a:bodyPr>
          <a:lstStyle/>
          <a:p>
            <a:pPr defTabSz="1219170">
              <a:spcBef>
                <a:spcPct val="20000"/>
              </a:spcBef>
              <a:defRPr/>
            </a:pPr>
            <a:r>
              <a:rPr lang="en-US" sz="2400" dirty="0">
                <a:solidFill>
                  <a:schemeClr val="bg1"/>
                </a:solidFill>
              </a:rPr>
              <a:t>There are two main understandings of democracy. The first equates democracy with democratic procedures in decision-making, and it’s called procedural (minimum) democracy. As long as citizens elect their representatives and institutions in free and fair elections, the outcomes are also democratic.</a:t>
            </a:r>
            <a:endParaRPr lang="en-US" sz="2000" dirty="0">
              <a:solidFill>
                <a:schemeClr val="bg1"/>
              </a:solidFill>
            </a:endParaRPr>
          </a:p>
        </p:txBody>
      </p:sp>
      <p:grpSp>
        <p:nvGrpSpPr>
          <p:cNvPr id="46" name="Group 45"/>
          <p:cNvGrpSpPr/>
          <p:nvPr/>
        </p:nvGrpSpPr>
        <p:grpSpPr>
          <a:xfrm>
            <a:off x="127356" y="-21594"/>
            <a:ext cx="3277581" cy="891469"/>
            <a:chOff x="127357" y="-6354"/>
            <a:chExt cx="2524868" cy="891469"/>
          </a:xfrm>
        </p:grpSpPr>
        <p:sp>
          <p:nvSpPr>
            <p:cNvPr id="47" name="Round Same Side Corner Rectangle 46"/>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bg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8" name="TextBox 47"/>
            <p:cNvSpPr txBox="1"/>
            <p:nvPr/>
          </p:nvSpPr>
          <p:spPr>
            <a:xfrm>
              <a:off x="127357" y="54118"/>
              <a:ext cx="2524868" cy="830997"/>
            </a:xfrm>
            <a:prstGeom prst="rect">
              <a:avLst/>
            </a:prstGeom>
            <a:noFill/>
          </p:spPr>
          <p:txBody>
            <a:bodyPr wrap="square" rtlCol="0">
              <a:spAutoFit/>
            </a:bodyPr>
            <a:lstStyle/>
            <a:p>
              <a:pPr algn="ctr"/>
              <a:r>
                <a:rPr lang="en-US" sz="2400" b="1" dirty="0">
                  <a:solidFill>
                    <a:schemeClr val="bg1"/>
                  </a:solidFill>
                </a:rPr>
                <a:t>What is democracy?</a:t>
              </a:r>
              <a:endParaRPr lang="en-US" sz="2400" b="1" dirty="0">
                <a:solidFill>
                  <a:schemeClr val="bg1"/>
                </a:solidFill>
              </a:endParaRPr>
            </a:p>
          </p:txBody>
        </p:sp>
      </p:grpSp>
    </p:spTree>
    <p:extLst>
      <p:ext uri="{BB962C8B-B14F-4D97-AF65-F5344CB8AC3E}">
        <p14:creationId xmlns:p14="http://schemas.microsoft.com/office/powerpoint/2010/main" val="14230734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1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 name="Down Arrow Callout 55"/>
          <p:cNvSpPr/>
          <p:nvPr/>
        </p:nvSpPr>
        <p:spPr>
          <a:xfrm>
            <a:off x="8381368" y="1354542"/>
            <a:ext cx="3091285" cy="4938567"/>
          </a:xfrm>
          <a:prstGeom prst="downArrowCallout">
            <a:avLst>
              <a:gd name="adj1" fmla="val 25000"/>
              <a:gd name="adj2" fmla="val 6698"/>
              <a:gd name="adj3" fmla="val 4369"/>
              <a:gd name="adj4" fmla="val 97480"/>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9" name="Text Placeholder 3"/>
          <p:cNvSpPr txBox="1">
            <a:spLocks/>
          </p:cNvSpPr>
          <p:nvPr/>
        </p:nvSpPr>
        <p:spPr>
          <a:xfrm>
            <a:off x="1296958" y="1753381"/>
            <a:ext cx="3480584" cy="1077219"/>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solidFill>
              </a:rPr>
              <a:t>According to the participants in the workshop, the issue of elections remains as one of the largest concerns when it comes to functioning of democracy in Serbia.</a:t>
            </a:r>
            <a:endParaRPr lang="en-US" sz="1400" dirty="0">
              <a:solidFill>
                <a:schemeClr val="bg1"/>
              </a:solidFill>
            </a:endParaRPr>
          </a:p>
        </p:txBody>
      </p:sp>
      <p:sp>
        <p:nvSpPr>
          <p:cNvPr id="23" name="Text Placeholder 3"/>
          <p:cNvSpPr txBox="1">
            <a:spLocks/>
          </p:cNvSpPr>
          <p:nvPr/>
        </p:nvSpPr>
        <p:spPr>
          <a:xfrm>
            <a:off x="1296957" y="2982331"/>
            <a:ext cx="3480585" cy="107721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t> </a:t>
            </a:r>
            <a:r>
              <a:rPr lang="en-US" sz="1400" dirty="0">
                <a:solidFill>
                  <a:schemeClr val="bg1"/>
                </a:solidFill>
              </a:rPr>
              <a:t>Even though the latest presidential elections, held in April 2017, were not as problematic on the election day when compared to some of the previous </a:t>
            </a:r>
            <a:r>
              <a:rPr lang="en-US" sz="1400" dirty="0" smtClean="0">
                <a:solidFill>
                  <a:schemeClr val="bg1"/>
                </a:solidFill>
              </a:rPr>
              <a:t>elections,</a:t>
            </a:r>
            <a:endParaRPr lang="en-US" sz="1400" dirty="0">
              <a:solidFill>
                <a:schemeClr val="bg1"/>
              </a:solidFill>
            </a:endParaRPr>
          </a:p>
        </p:txBody>
      </p:sp>
      <p:sp>
        <p:nvSpPr>
          <p:cNvPr id="27" name="Text Placeholder 3"/>
          <p:cNvSpPr txBox="1">
            <a:spLocks/>
          </p:cNvSpPr>
          <p:nvPr/>
        </p:nvSpPr>
        <p:spPr>
          <a:xfrm>
            <a:off x="1296957" y="4211281"/>
            <a:ext cx="3480585" cy="8617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smtClean="0">
                <a:solidFill>
                  <a:schemeClr val="bg1"/>
                </a:solidFill>
              </a:rPr>
              <a:t>both </a:t>
            </a:r>
            <a:r>
              <a:rPr lang="en-US" sz="1400" dirty="0">
                <a:solidFill>
                  <a:schemeClr val="bg1"/>
                </a:solidFill>
              </a:rPr>
              <a:t>the </a:t>
            </a:r>
            <a:r>
              <a:rPr lang="en-US" sz="1400" b="1" dirty="0">
                <a:solidFill>
                  <a:schemeClr val="bg1"/>
                </a:solidFill>
              </a:rPr>
              <a:t>legal framework</a:t>
            </a:r>
            <a:r>
              <a:rPr lang="en-US" sz="1400" dirty="0">
                <a:solidFill>
                  <a:schemeClr val="bg1"/>
                </a:solidFill>
              </a:rPr>
              <a:t> and the </a:t>
            </a:r>
            <a:r>
              <a:rPr lang="en-US" sz="1400" b="1" dirty="0">
                <a:solidFill>
                  <a:schemeClr val="bg1"/>
                </a:solidFill>
              </a:rPr>
              <a:t>atmosphere</a:t>
            </a:r>
            <a:r>
              <a:rPr lang="en-US" sz="1400" dirty="0">
                <a:solidFill>
                  <a:schemeClr val="bg1"/>
                </a:solidFill>
              </a:rPr>
              <a:t> in which the elections were held were far from democratic standards </a:t>
            </a:r>
            <a:endParaRPr lang="en-US" sz="1400" dirty="0">
              <a:solidFill>
                <a:schemeClr val="bg1"/>
              </a:solidFill>
            </a:endParaRPr>
          </a:p>
        </p:txBody>
      </p:sp>
      <p:sp>
        <p:nvSpPr>
          <p:cNvPr id="31" name="Text Placeholder 3"/>
          <p:cNvSpPr txBox="1">
            <a:spLocks/>
          </p:cNvSpPr>
          <p:nvPr/>
        </p:nvSpPr>
        <p:spPr>
          <a:xfrm>
            <a:off x="1296957" y="5221139"/>
            <a:ext cx="3480585" cy="107721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solidFill>
              </a:rPr>
              <a:t>As one of the participants stated, “the electoral results were not problematic, but the manner in we reached these results was“, referring to the electoral campaign and flawed state regulation.</a:t>
            </a:r>
            <a:endParaRPr lang="en-US" sz="1400" dirty="0">
              <a:solidFill>
                <a:schemeClr val="bg1"/>
              </a:solidFill>
            </a:endParaRPr>
          </a:p>
        </p:txBody>
      </p:sp>
      <p:sp>
        <p:nvSpPr>
          <p:cNvPr id="34" name="TextBox 33"/>
          <p:cNvSpPr txBox="1"/>
          <p:nvPr/>
        </p:nvSpPr>
        <p:spPr>
          <a:xfrm>
            <a:off x="8725162" y="1358986"/>
            <a:ext cx="2403699" cy="4821769"/>
          </a:xfrm>
          <a:prstGeom prst="rect">
            <a:avLst/>
          </a:prstGeom>
          <a:noFill/>
        </p:spPr>
        <p:txBody>
          <a:bodyPr wrap="square" rtlCol="0">
            <a:spAutoFit/>
          </a:bodyPr>
          <a:lstStyle/>
          <a:p>
            <a:pPr lvl="0" defTabSz="1219170">
              <a:spcBef>
                <a:spcPct val="20000"/>
              </a:spcBef>
              <a:defRPr/>
            </a:pPr>
            <a:r>
              <a:rPr lang="en-US" sz="1333" b="1" dirty="0">
                <a:solidFill>
                  <a:schemeClr val="bg2">
                    <a:lumMod val="10000"/>
                  </a:schemeClr>
                </a:solidFill>
              </a:rPr>
              <a:t/>
            </a:r>
            <a:br>
              <a:rPr lang="en-US" sz="1333" b="1" dirty="0">
                <a:solidFill>
                  <a:schemeClr val="bg2">
                    <a:lumMod val="10000"/>
                  </a:schemeClr>
                </a:solidFill>
              </a:rPr>
            </a:br>
            <a:r>
              <a:rPr lang="en-US" sz="1400" dirty="0"/>
              <a:t>At that time, the Balkan region faced a tragic civil war. Serbia’s democracy was conquered the hard way, ten years later. We won it at the elections, and when it was robbed from us, we went out to the streets to defend it with civil disobedience and resistance. At that time, democracy was the promise of a better and different life. After that period, we had our ups and downs, but democracy was always winning. Each successive government was elected by the will of Serbian citizens, at free and fair elections.</a:t>
            </a:r>
            <a:endParaRPr lang="en-US" sz="1333" b="1" dirty="0"/>
          </a:p>
        </p:txBody>
      </p:sp>
      <p:sp>
        <p:nvSpPr>
          <p:cNvPr id="36" name="Freeform 45"/>
          <p:cNvSpPr>
            <a:spLocks noEditPoints="1"/>
          </p:cNvSpPr>
          <p:nvPr/>
        </p:nvSpPr>
        <p:spPr bwMode="auto">
          <a:xfrm>
            <a:off x="768759" y="1854108"/>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45"/>
          <p:cNvSpPr>
            <a:spLocks noEditPoints="1"/>
          </p:cNvSpPr>
          <p:nvPr/>
        </p:nvSpPr>
        <p:spPr bwMode="auto">
          <a:xfrm>
            <a:off x="768759" y="3076241"/>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45"/>
          <p:cNvSpPr>
            <a:spLocks noEditPoints="1"/>
          </p:cNvSpPr>
          <p:nvPr/>
        </p:nvSpPr>
        <p:spPr bwMode="auto">
          <a:xfrm>
            <a:off x="768759" y="4298375"/>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45"/>
          <p:cNvSpPr>
            <a:spLocks noEditPoints="1"/>
          </p:cNvSpPr>
          <p:nvPr/>
        </p:nvSpPr>
        <p:spPr bwMode="auto">
          <a:xfrm>
            <a:off x="768759" y="5436286"/>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47" name="Group 46"/>
          <p:cNvGrpSpPr/>
          <p:nvPr/>
        </p:nvGrpSpPr>
        <p:grpSpPr>
          <a:xfrm>
            <a:off x="127357" y="-21594"/>
            <a:ext cx="3397896" cy="613385"/>
            <a:chOff x="127357" y="-6354"/>
            <a:chExt cx="2524868" cy="613385"/>
          </a:xfrm>
        </p:grpSpPr>
        <p:sp>
          <p:nvSpPr>
            <p:cNvPr id="48" name="Round Same Side Corner Rectangle 47"/>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bg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9" name="TextBox 48"/>
            <p:cNvSpPr txBox="1"/>
            <p:nvPr/>
          </p:nvSpPr>
          <p:spPr>
            <a:xfrm>
              <a:off x="127357" y="54118"/>
              <a:ext cx="2524868" cy="461665"/>
            </a:xfrm>
            <a:prstGeom prst="rect">
              <a:avLst/>
            </a:prstGeom>
            <a:noFill/>
          </p:spPr>
          <p:txBody>
            <a:bodyPr wrap="square" rtlCol="0">
              <a:spAutoFit/>
            </a:bodyPr>
            <a:lstStyle/>
            <a:p>
              <a:pPr algn="ctr"/>
              <a:r>
                <a:rPr lang="en-US" sz="2400" b="1" dirty="0" smtClean="0">
                  <a:solidFill>
                    <a:schemeClr val="bg1"/>
                  </a:solidFill>
                </a:rPr>
                <a:t>Democracy in Serbia</a:t>
              </a:r>
              <a:endParaRPr lang="en-US" sz="2400" b="1" dirty="0">
                <a:solidFill>
                  <a:schemeClr val="bg1"/>
                </a:solidFill>
              </a:endParaRPr>
            </a:p>
          </p:txBody>
        </p:sp>
      </p:grpSp>
      <p:pic>
        <p:nvPicPr>
          <p:cNvPr id="8" name="Picture Placeholder 7"/>
          <p:cNvPicPr>
            <a:picLocks noGrp="1" noChangeAspect="1"/>
          </p:cNvPicPr>
          <p:nvPr>
            <p:ph type="pic" sz="quarter" idx="10"/>
          </p:nvPr>
        </p:nvPicPr>
        <p:blipFill>
          <a:blip r:embed="rId3">
            <a:extLst>
              <a:ext uri="{28A0092B-C50C-407E-A947-70E740481C1C}">
                <a14:useLocalDpi xmlns:a14="http://schemas.microsoft.com/office/drawing/2010/main" val="0"/>
              </a:ext>
            </a:extLst>
          </a:blip>
          <a:srcRect l="30992" r="30992"/>
          <a:stretch>
            <a:fillRect/>
          </a:stretch>
        </p:blipFill>
        <p:spPr>
          <a:xfrm>
            <a:off x="5020669" y="1354542"/>
            <a:ext cx="3360699" cy="4965187"/>
          </a:xfrm>
        </p:spPr>
      </p:pic>
    </p:spTree>
    <p:extLst>
      <p:ext uri="{BB962C8B-B14F-4D97-AF65-F5344CB8AC3E}">
        <p14:creationId xmlns:p14="http://schemas.microsoft.com/office/powerpoint/2010/main" val="17869477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accel="50000" decel="50000" fill="hold" grpId="0" nodeType="afterEffect">
                                  <p:stCondLst>
                                    <p:cond delay="0"/>
                                  </p:stCondLst>
                                  <p:childTnLst>
                                    <p:set>
                                      <p:cBhvr>
                                        <p:cTn id="6" dur="1" fill="hold">
                                          <p:stCondLst>
                                            <p:cond delay="0"/>
                                          </p:stCondLst>
                                        </p:cTn>
                                        <p:tgtEl>
                                          <p:spTgt spid="56"/>
                                        </p:tgtEl>
                                        <p:attrNameLst>
                                          <p:attrName>style.visibility</p:attrName>
                                        </p:attrNameLst>
                                      </p:cBhvr>
                                      <p:to>
                                        <p:strVal val="visible"/>
                                      </p:to>
                                    </p:set>
                                    <p:anim calcmode="lin" valueType="num">
                                      <p:cBhvr additive="base">
                                        <p:cTn id="7" dur="1000" fill="hold"/>
                                        <p:tgtEl>
                                          <p:spTgt spid="56"/>
                                        </p:tgtEl>
                                        <p:attrNameLst>
                                          <p:attrName>ppt_x</p:attrName>
                                        </p:attrNameLst>
                                      </p:cBhvr>
                                      <p:tavLst>
                                        <p:tav tm="0">
                                          <p:val>
                                            <p:strVal val="1+#ppt_w/2"/>
                                          </p:val>
                                        </p:tav>
                                        <p:tav tm="100000">
                                          <p:val>
                                            <p:strVal val="#ppt_x"/>
                                          </p:val>
                                        </p:tav>
                                      </p:tavLst>
                                    </p:anim>
                                    <p:anim calcmode="lin" valueType="num">
                                      <p:cBhvr additive="base">
                                        <p:cTn id="8" dur="1000" fill="hold"/>
                                        <p:tgtEl>
                                          <p:spTgt spid="56"/>
                                        </p:tgtEl>
                                        <p:attrNameLst>
                                          <p:attrName>ppt_y</p:attrName>
                                        </p:attrNameLst>
                                      </p:cBhvr>
                                      <p:tavLst>
                                        <p:tav tm="0">
                                          <p:val>
                                            <p:strVal val="#ppt_y"/>
                                          </p:val>
                                        </p:tav>
                                        <p:tav tm="100000">
                                          <p:val>
                                            <p:strVal val="#ppt_y"/>
                                          </p:val>
                                        </p:tav>
                                      </p:tavLst>
                                    </p:anim>
                                  </p:childTnLst>
                                </p:cTn>
                              </p:par>
                            </p:childTnLst>
                          </p:cTn>
                        </p:par>
                        <p:par>
                          <p:cTn id="9" fill="hold">
                            <p:stCondLst>
                              <p:cond delay="1000"/>
                            </p:stCondLst>
                            <p:childTnLst>
                              <p:par>
                                <p:cTn id="10" presetID="22" presetClass="entr" presetSubtype="1" fill="hold" grpId="0" nodeType="afterEffect">
                                  <p:stCondLst>
                                    <p:cond delay="0"/>
                                  </p:stCondLst>
                                  <p:childTnLst>
                                    <p:set>
                                      <p:cBhvr>
                                        <p:cTn id="11" dur="1" fill="hold">
                                          <p:stCondLst>
                                            <p:cond delay="0"/>
                                          </p:stCondLst>
                                        </p:cTn>
                                        <p:tgtEl>
                                          <p:spTgt spid="34"/>
                                        </p:tgtEl>
                                        <p:attrNameLst>
                                          <p:attrName>style.visibility</p:attrName>
                                        </p:attrNameLst>
                                      </p:cBhvr>
                                      <p:to>
                                        <p:strVal val="visible"/>
                                      </p:to>
                                    </p:set>
                                    <p:animEffect transition="in" filter="wipe(up)">
                                      <p:cBhvr>
                                        <p:cTn id="12" dur="1000"/>
                                        <p:tgtEl>
                                          <p:spTgt spid="34"/>
                                        </p:tgtEl>
                                      </p:cBhvr>
                                    </p:animEffect>
                                  </p:childTnLst>
                                </p:cTn>
                              </p:par>
                            </p:childTnLst>
                          </p:cTn>
                        </p:par>
                        <p:par>
                          <p:cTn id="13" fill="hold">
                            <p:stCondLst>
                              <p:cond delay="2000"/>
                            </p:stCondLst>
                            <p:childTnLst>
                              <p:par>
                                <p:cTn id="14" presetID="2" presetClass="entr" presetSubtype="8" accel="50000" decel="50000" fill="hold" grpId="0" nodeType="afterEffect">
                                  <p:stCondLst>
                                    <p:cond delay="0"/>
                                  </p:stCondLst>
                                  <p:childTnLst>
                                    <p:set>
                                      <p:cBhvr>
                                        <p:cTn id="15" dur="1" fill="hold">
                                          <p:stCondLst>
                                            <p:cond delay="0"/>
                                          </p:stCondLst>
                                        </p:cTn>
                                        <p:tgtEl>
                                          <p:spTgt spid="36"/>
                                        </p:tgtEl>
                                        <p:attrNameLst>
                                          <p:attrName>style.visibility</p:attrName>
                                        </p:attrNameLst>
                                      </p:cBhvr>
                                      <p:to>
                                        <p:strVal val="visible"/>
                                      </p:to>
                                    </p:set>
                                    <p:anim calcmode="lin" valueType="num">
                                      <p:cBhvr additive="base">
                                        <p:cTn id="16" dur="500" fill="hold"/>
                                        <p:tgtEl>
                                          <p:spTgt spid="36"/>
                                        </p:tgtEl>
                                        <p:attrNameLst>
                                          <p:attrName>ppt_x</p:attrName>
                                        </p:attrNameLst>
                                      </p:cBhvr>
                                      <p:tavLst>
                                        <p:tav tm="0">
                                          <p:val>
                                            <p:strVal val="0-#ppt_w/2"/>
                                          </p:val>
                                        </p:tav>
                                        <p:tav tm="100000">
                                          <p:val>
                                            <p:strVal val="#ppt_x"/>
                                          </p:val>
                                        </p:tav>
                                      </p:tavLst>
                                    </p:anim>
                                    <p:anim calcmode="lin" valueType="num">
                                      <p:cBhvr additive="base">
                                        <p:cTn id="17" dur="500" fill="hold"/>
                                        <p:tgtEl>
                                          <p:spTgt spid="36"/>
                                        </p:tgtEl>
                                        <p:attrNameLst>
                                          <p:attrName>ppt_y</p:attrName>
                                        </p:attrNameLst>
                                      </p:cBhvr>
                                      <p:tavLst>
                                        <p:tav tm="0">
                                          <p:val>
                                            <p:strVal val="#ppt_y"/>
                                          </p:val>
                                        </p:tav>
                                        <p:tav tm="100000">
                                          <p:val>
                                            <p:strVal val="#ppt_y"/>
                                          </p:val>
                                        </p:tav>
                                      </p:tavLst>
                                    </p:anim>
                                  </p:childTnLst>
                                </p:cTn>
                              </p:par>
                            </p:childTnLst>
                          </p:cTn>
                        </p:par>
                        <p:par>
                          <p:cTn id="18" fill="hold">
                            <p:stCondLst>
                              <p:cond delay="2500"/>
                            </p:stCondLst>
                            <p:childTnLst>
                              <p:par>
                                <p:cTn id="19" presetID="2" presetClass="entr" presetSubtype="8" accel="50000" decel="50000" fill="hold" grpId="0" nodeType="afterEffect">
                                  <p:stCondLst>
                                    <p:cond delay="0"/>
                                  </p:stCondLst>
                                  <p:childTnLst>
                                    <p:set>
                                      <p:cBhvr>
                                        <p:cTn id="20" dur="1" fill="hold">
                                          <p:stCondLst>
                                            <p:cond delay="0"/>
                                          </p:stCondLst>
                                        </p:cTn>
                                        <p:tgtEl>
                                          <p:spTgt spid="37"/>
                                        </p:tgtEl>
                                        <p:attrNameLst>
                                          <p:attrName>style.visibility</p:attrName>
                                        </p:attrNameLst>
                                      </p:cBhvr>
                                      <p:to>
                                        <p:strVal val="visible"/>
                                      </p:to>
                                    </p:set>
                                    <p:anim calcmode="lin" valueType="num">
                                      <p:cBhvr additive="base">
                                        <p:cTn id="21" dur="500" fill="hold"/>
                                        <p:tgtEl>
                                          <p:spTgt spid="37"/>
                                        </p:tgtEl>
                                        <p:attrNameLst>
                                          <p:attrName>ppt_x</p:attrName>
                                        </p:attrNameLst>
                                      </p:cBhvr>
                                      <p:tavLst>
                                        <p:tav tm="0">
                                          <p:val>
                                            <p:strVal val="0-#ppt_w/2"/>
                                          </p:val>
                                        </p:tav>
                                        <p:tav tm="100000">
                                          <p:val>
                                            <p:strVal val="#ppt_x"/>
                                          </p:val>
                                        </p:tav>
                                      </p:tavLst>
                                    </p:anim>
                                    <p:anim calcmode="lin" valueType="num">
                                      <p:cBhvr additive="base">
                                        <p:cTn id="22" dur="500" fill="hold"/>
                                        <p:tgtEl>
                                          <p:spTgt spid="37"/>
                                        </p:tgtEl>
                                        <p:attrNameLst>
                                          <p:attrName>ppt_y</p:attrName>
                                        </p:attrNameLst>
                                      </p:cBhvr>
                                      <p:tavLst>
                                        <p:tav tm="0">
                                          <p:val>
                                            <p:strVal val="#ppt_y"/>
                                          </p:val>
                                        </p:tav>
                                        <p:tav tm="100000">
                                          <p:val>
                                            <p:strVal val="#ppt_y"/>
                                          </p:val>
                                        </p:tav>
                                      </p:tavLst>
                                    </p:anim>
                                  </p:childTnLst>
                                </p:cTn>
                              </p:par>
                            </p:childTnLst>
                          </p:cTn>
                        </p:par>
                        <p:par>
                          <p:cTn id="23" fill="hold">
                            <p:stCondLst>
                              <p:cond delay="3000"/>
                            </p:stCondLst>
                            <p:childTnLst>
                              <p:par>
                                <p:cTn id="24" presetID="2" presetClass="entr" presetSubtype="8" accel="50000" decel="50000" fill="hold" grpId="0" nodeType="afterEffect">
                                  <p:stCondLst>
                                    <p:cond delay="0"/>
                                  </p:stCondLst>
                                  <p:childTnLst>
                                    <p:set>
                                      <p:cBhvr>
                                        <p:cTn id="25" dur="1" fill="hold">
                                          <p:stCondLst>
                                            <p:cond delay="0"/>
                                          </p:stCondLst>
                                        </p:cTn>
                                        <p:tgtEl>
                                          <p:spTgt spid="38"/>
                                        </p:tgtEl>
                                        <p:attrNameLst>
                                          <p:attrName>style.visibility</p:attrName>
                                        </p:attrNameLst>
                                      </p:cBhvr>
                                      <p:to>
                                        <p:strVal val="visible"/>
                                      </p:to>
                                    </p:set>
                                    <p:anim calcmode="lin" valueType="num">
                                      <p:cBhvr additive="base">
                                        <p:cTn id="26" dur="500" fill="hold"/>
                                        <p:tgtEl>
                                          <p:spTgt spid="38"/>
                                        </p:tgtEl>
                                        <p:attrNameLst>
                                          <p:attrName>ppt_x</p:attrName>
                                        </p:attrNameLst>
                                      </p:cBhvr>
                                      <p:tavLst>
                                        <p:tav tm="0">
                                          <p:val>
                                            <p:strVal val="0-#ppt_w/2"/>
                                          </p:val>
                                        </p:tav>
                                        <p:tav tm="100000">
                                          <p:val>
                                            <p:strVal val="#ppt_x"/>
                                          </p:val>
                                        </p:tav>
                                      </p:tavLst>
                                    </p:anim>
                                    <p:anim calcmode="lin" valueType="num">
                                      <p:cBhvr additive="base">
                                        <p:cTn id="27" dur="500" fill="hold"/>
                                        <p:tgtEl>
                                          <p:spTgt spid="38"/>
                                        </p:tgtEl>
                                        <p:attrNameLst>
                                          <p:attrName>ppt_y</p:attrName>
                                        </p:attrNameLst>
                                      </p:cBhvr>
                                      <p:tavLst>
                                        <p:tav tm="0">
                                          <p:val>
                                            <p:strVal val="#ppt_y"/>
                                          </p:val>
                                        </p:tav>
                                        <p:tav tm="100000">
                                          <p:val>
                                            <p:strVal val="#ppt_y"/>
                                          </p:val>
                                        </p:tav>
                                      </p:tavLst>
                                    </p:anim>
                                  </p:childTnLst>
                                </p:cTn>
                              </p:par>
                            </p:childTnLst>
                          </p:cTn>
                        </p:par>
                        <p:par>
                          <p:cTn id="28" fill="hold">
                            <p:stCondLst>
                              <p:cond delay="3500"/>
                            </p:stCondLst>
                            <p:childTnLst>
                              <p:par>
                                <p:cTn id="29" presetID="2" presetClass="entr" presetSubtype="8" accel="50000" decel="50000" fill="hold" grpId="0" nodeType="afterEffect">
                                  <p:stCondLst>
                                    <p:cond delay="0"/>
                                  </p:stCondLst>
                                  <p:childTnLst>
                                    <p:set>
                                      <p:cBhvr>
                                        <p:cTn id="30" dur="1" fill="hold">
                                          <p:stCondLst>
                                            <p:cond delay="0"/>
                                          </p:stCondLst>
                                        </p:cTn>
                                        <p:tgtEl>
                                          <p:spTgt spid="39"/>
                                        </p:tgtEl>
                                        <p:attrNameLst>
                                          <p:attrName>style.visibility</p:attrName>
                                        </p:attrNameLst>
                                      </p:cBhvr>
                                      <p:to>
                                        <p:strVal val="visible"/>
                                      </p:to>
                                    </p:set>
                                    <p:anim calcmode="lin" valueType="num">
                                      <p:cBhvr additive="base">
                                        <p:cTn id="31" dur="500" fill="hold"/>
                                        <p:tgtEl>
                                          <p:spTgt spid="39"/>
                                        </p:tgtEl>
                                        <p:attrNameLst>
                                          <p:attrName>ppt_x</p:attrName>
                                        </p:attrNameLst>
                                      </p:cBhvr>
                                      <p:tavLst>
                                        <p:tav tm="0">
                                          <p:val>
                                            <p:strVal val="0-#ppt_w/2"/>
                                          </p:val>
                                        </p:tav>
                                        <p:tav tm="100000">
                                          <p:val>
                                            <p:strVal val="#ppt_x"/>
                                          </p:val>
                                        </p:tav>
                                      </p:tavLst>
                                    </p:anim>
                                    <p:anim calcmode="lin" valueType="num">
                                      <p:cBhvr additive="base">
                                        <p:cTn id="32" dur="500" fill="hold"/>
                                        <p:tgtEl>
                                          <p:spTgt spid="3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animBg="1"/>
      <p:bldP spid="34" grpId="0"/>
      <p:bldP spid="36" grpId="0" animBg="1"/>
      <p:bldP spid="37" grpId="0" animBg="1"/>
      <p:bldP spid="38" grpId="0" animBg="1"/>
      <p:bldP spid="39"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Rectangle 31"/>
          <p:cNvSpPr/>
          <p:nvPr/>
        </p:nvSpPr>
        <p:spPr bwMode="auto">
          <a:xfrm>
            <a:off x="0" y="1288973"/>
            <a:ext cx="12192000" cy="5223038"/>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1" name="Sev04"/>
          <p:cNvSpPr/>
          <p:nvPr/>
        </p:nvSpPr>
        <p:spPr>
          <a:xfrm rot="18900000">
            <a:off x="9327958" y="1919639"/>
            <a:ext cx="1612996" cy="1612996"/>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4">
                  <a:lumMod val="50000"/>
                </a:schemeClr>
              </a:solidFill>
              <a:latin typeface="FontAwesome" pitchFamily="2" charset="0"/>
            </a:endParaRPr>
          </a:p>
        </p:txBody>
      </p:sp>
      <p:sp>
        <p:nvSpPr>
          <p:cNvPr id="20" name="Sev03"/>
          <p:cNvSpPr/>
          <p:nvPr/>
        </p:nvSpPr>
        <p:spPr>
          <a:xfrm rot="18900000">
            <a:off x="6678191" y="2389439"/>
            <a:ext cx="1612996" cy="1612996"/>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3">
                  <a:lumMod val="50000"/>
                </a:schemeClr>
              </a:solidFill>
              <a:latin typeface="FontAwesome" pitchFamily="2" charset="0"/>
              <a:cs typeface="+mj-cs"/>
            </a:endParaRPr>
          </a:p>
        </p:txBody>
      </p:sp>
      <p:sp>
        <p:nvSpPr>
          <p:cNvPr id="19" name="Sev02"/>
          <p:cNvSpPr/>
          <p:nvPr/>
        </p:nvSpPr>
        <p:spPr>
          <a:xfrm rot="18900000">
            <a:off x="3962583" y="1919639"/>
            <a:ext cx="1612996" cy="1612996"/>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0" dirty="0">
              <a:solidFill>
                <a:schemeClr val="accent2">
                  <a:lumMod val="50000"/>
                </a:schemeClr>
              </a:solidFill>
              <a:latin typeface="FontAwesome" pitchFamily="2" charset="0"/>
            </a:endParaRPr>
          </a:p>
        </p:txBody>
      </p:sp>
      <p:sp>
        <p:nvSpPr>
          <p:cNvPr id="17" name="Sev01"/>
          <p:cNvSpPr/>
          <p:nvPr/>
        </p:nvSpPr>
        <p:spPr>
          <a:xfrm rot="18900000">
            <a:off x="1263443" y="2389439"/>
            <a:ext cx="1612996" cy="1612996"/>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grpSp>
        <p:nvGrpSpPr>
          <p:cNvPr id="33" name="Group 32"/>
          <p:cNvGrpSpPr/>
          <p:nvPr/>
        </p:nvGrpSpPr>
        <p:grpSpPr>
          <a:xfrm>
            <a:off x="127357" y="-21594"/>
            <a:ext cx="2760222" cy="891469"/>
            <a:chOff x="127357" y="-6354"/>
            <a:chExt cx="2524868" cy="891469"/>
          </a:xfrm>
        </p:grpSpPr>
        <p:sp>
          <p:nvSpPr>
            <p:cNvPr id="36" name="Round Same Side Corner Rectangle 35"/>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bg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7" name="TextBox 36"/>
            <p:cNvSpPr txBox="1"/>
            <p:nvPr/>
          </p:nvSpPr>
          <p:spPr>
            <a:xfrm>
              <a:off x="127357" y="54118"/>
              <a:ext cx="2524868" cy="830997"/>
            </a:xfrm>
            <a:prstGeom prst="rect">
              <a:avLst/>
            </a:prstGeom>
            <a:noFill/>
          </p:spPr>
          <p:txBody>
            <a:bodyPr wrap="square" rtlCol="0">
              <a:spAutoFit/>
            </a:bodyPr>
            <a:lstStyle/>
            <a:p>
              <a:pPr algn="ctr"/>
              <a:r>
                <a:rPr lang="en-US" sz="2400" b="1" dirty="0">
                  <a:solidFill>
                    <a:schemeClr val="bg1"/>
                  </a:solidFill>
                </a:rPr>
                <a:t>Media freedoms</a:t>
              </a:r>
              <a:endParaRPr lang="en-US" sz="2400" b="1" dirty="0">
                <a:solidFill>
                  <a:schemeClr val="bg1"/>
                </a:solidFill>
              </a:endParaRPr>
            </a:p>
          </p:txBody>
        </p:sp>
      </p:grpSp>
      <p:sp>
        <p:nvSpPr>
          <p:cNvPr id="46" name="TextBox 45"/>
          <p:cNvSpPr txBox="1"/>
          <p:nvPr/>
        </p:nvSpPr>
        <p:spPr>
          <a:xfrm>
            <a:off x="774757" y="4463602"/>
            <a:ext cx="2560320" cy="1815882"/>
          </a:xfrm>
          <a:prstGeom prst="rect">
            <a:avLst/>
          </a:prstGeom>
          <a:noFill/>
        </p:spPr>
        <p:txBody>
          <a:bodyPr wrap="square" rtlCol="0">
            <a:spAutoFit/>
          </a:bodyPr>
          <a:lstStyle/>
          <a:p>
            <a:pPr algn="ctr" defTabSz="1219170">
              <a:spcBef>
                <a:spcPct val="20000"/>
              </a:spcBef>
              <a:defRPr/>
            </a:pPr>
            <a:r>
              <a:rPr lang="en-US" sz="1400" dirty="0" smtClean="0">
                <a:solidFill>
                  <a:schemeClr val="bg1"/>
                </a:solidFill>
              </a:rPr>
              <a:t>In </a:t>
            </a:r>
            <a:r>
              <a:rPr lang="en-US" sz="1400" dirty="0">
                <a:solidFill>
                  <a:schemeClr val="bg1"/>
                </a:solidFill>
              </a:rPr>
              <a:t>alignment with official European Commission country reports, the participants singled out media freedom as one of the most problematic issues plaguing Serbian democracy.</a:t>
            </a:r>
            <a:endParaRPr lang="en-US" sz="1400" dirty="0">
              <a:solidFill>
                <a:schemeClr val="bg1"/>
              </a:solidFill>
            </a:endParaRPr>
          </a:p>
        </p:txBody>
      </p:sp>
      <p:sp>
        <p:nvSpPr>
          <p:cNvPr id="48" name="TextBox 47"/>
          <p:cNvSpPr txBox="1"/>
          <p:nvPr/>
        </p:nvSpPr>
        <p:spPr>
          <a:xfrm>
            <a:off x="3510081" y="4314177"/>
            <a:ext cx="2560320" cy="2246769"/>
          </a:xfrm>
          <a:prstGeom prst="rect">
            <a:avLst/>
          </a:prstGeom>
          <a:noFill/>
        </p:spPr>
        <p:txBody>
          <a:bodyPr wrap="square" rtlCol="0">
            <a:spAutoFit/>
          </a:bodyPr>
          <a:lstStyle/>
          <a:p>
            <a:pPr algn="ctr" defTabSz="1219170">
              <a:spcBef>
                <a:spcPct val="20000"/>
              </a:spcBef>
              <a:defRPr/>
            </a:pPr>
            <a:r>
              <a:rPr lang="en-US" sz="1400" dirty="0" smtClean="0">
                <a:solidFill>
                  <a:schemeClr val="bg1"/>
                </a:solidFill>
              </a:rPr>
              <a:t>According </a:t>
            </a:r>
            <a:r>
              <a:rPr lang="en-US" sz="1400" dirty="0">
                <a:solidFill>
                  <a:schemeClr val="bg1"/>
                </a:solidFill>
              </a:rPr>
              <a:t>to the participants, the most important problems are related to the </a:t>
            </a:r>
            <a:r>
              <a:rPr lang="en-US" sz="1400" b="1" dirty="0">
                <a:solidFill>
                  <a:schemeClr val="bg1"/>
                </a:solidFill>
              </a:rPr>
              <a:t>work of the Regulatory Body for Electronic Media (REM)</a:t>
            </a:r>
            <a:r>
              <a:rPr lang="en-US" sz="1400" dirty="0">
                <a:solidFill>
                  <a:schemeClr val="bg1"/>
                </a:solidFill>
              </a:rPr>
              <a:t>, primarily due to its </a:t>
            </a:r>
            <a:r>
              <a:rPr lang="en-US" sz="1400" dirty="0" err="1">
                <a:solidFill>
                  <a:schemeClr val="bg1"/>
                </a:solidFill>
              </a:rPr>
              <a:t>politization</a:t>
            </a:r>
            <a:r>
              <a:rPr lang="en-US" sz="1400" dirty="0">
                <a:solidFill>
                  <a:schemeClr val="bg1"/>
                </a:solidFill>
              </a:rPr>
              <a:t>, inactivity and problems with the election of its members.</a:t>
            </a:r>
            <a:endParaRPr lang="en-US" sz="1400" dirty="0">
              <a:solidFill>
                <a:schemeClr val="bg1"/>
              </a:solidFill>
            </a:endParaRPr>
          </a:p>
        </p:txBody>
      </p:sp>
      <p:sp>
        <p:nvSpPr>
          <p:cNvPr id="49" name="TextBox 48"/>
          <p:cNvSpPr txBox="1"/>
          <p:nvPr/>
        </p:nvSpPr>
        <p:spPr>
          <a:xfrm>
            <a:off x="6174677" y="4322090"/>
            <a:ext cx="2584312" cy="2246769"/>
          </a:xfrm>
          <a:prstGeom prst="rect">
            <a:avLst/>
          </a:prstGeom>
          <a:noFill/>
        </p:spPr>
        <p:txBody>
          <a:bodyPr wrap="square" rtlCol="0">
            <a:spAutoFit/>
          </a:bodyPr>
          <a:lstStyle/>
          <a:p>
            <a:pPr algn="ctr" defTabSz="1219170">
              <a:spcBef>
                <a:spcPct val="20000"/>
              </a:spcBef>
              <a:defRPr/>
            </a:pPr>
            <a:r>
              <a:rPr lang="en-US" sz="1400" dirty="0" smtClean="0">
                <a:solidFill>
                  <a:schemeClr val="bg1"/>
                </a:solidFill>
              </a:rPr>
              <a:t>The </a:t>
            </a:r>
            <a:r>
              <a:rPr lang="en-US" sz="1400" dirty="0">
                <a:solidFill>
                  <a:schemeClr val="bg1"/>
                </a:solidFill>
              </a:rPr>
              <a:t>work of REM and the legislation behind it have been an important  topic of analysis for certain civil society organizations. Some of them even filed lawsuits against REM and against the Serbian National Assembly for not electing some of REM’s members.</a:t>
            </a:r>
            <a:endParaRPr lang="en-US" sz="1400" dirty="0">
              <a:solidFill>
                <a:schemeClr val="bg1"/>
              </a:solidFill>
            </a:endParaRPr>
          </a:p>
        </p:txBody>
      </p:sp>
      <p:sp>
        <p:nvSpPr>
          <p:cNvPr id="50" name="TextBox 49"/>
          <p:cNvSpPr txBox="1"/>
          <p:nvPr/>
        </p:nvSpPr>
        <p:spPr>
          <a:xfrm>
            <a:off x="8845721" y="4463602"/>
            <a:ext cx="2776784" cy="2031325"/>
          </a:xfrm>
          <a:prstGeom prst="rect">
            <a:avLst/>
          </a:prstGeom>
          <a:noFill/>
        </p:spPr>
        <p:txBody>
          <a:bodyPr wrap="square" rtlCol="0">
            <a:spAutoFit/>
          </a:bodyPr>
          <a:lstStyle/>
          <a:p>
            <a:pPr algn="ctr" defTabSz="1219170">
              <a:spcBef>
                <a:spcPct val="20000"/>
              </a:spcBef>
              <a:defRPr/>
            </a:pPr>
            <a:r>
              <a:rPr lang="en-US" sz="1400" dirty="0" smtClean="0">
                <a:solidFill>
                  <a:schemeClr val="bg1"/>
                </a:solidFill>
              </a:rPr>
              <a:t>The </a:t>
            </a:r>
            <a:r>
              <a:rPr lang="en-US" sz="1400" dirty="0">
                <a:solidFill>
                  <a:schemeClr val="bg1"/>
                </a:solidFill>
              </a:rPr>
              <a:t>participants have agreed that one of the biggest problems is that issues related to media freedoms are </a:t>
            </a:r>
            <a:r>
              <a:rPr lang="en-US" sz="1400" b="1" dirty="0">
                <a:solidFill>
                  <a:schemeClr val="bg1"/>
                </a:solidFill>
              </a:rPr>
              <a:t>not adequately communicated</a:t>
            </a:r>
            <a:r>
              <a:rPr lang="en-US" sz="1400" dirty="0">
                <a:solidFill>
                  <a:schemeClr val="bg1"/>
                </a:solidFill>
              </a:rPr>
              <a:t> outside the realm of media and journalists, and that it is important for them to reach a wider audience.</a:t>
            </a:r>
            <a:endParaRPr lang="en-US" sz="1400" dirty="0">
              <a:solidFill>
                <a:schemeClr val="bg1"/>
              </a:solidFill>
            </a:endParaRPr>
          </a:p>
        </p:txBody>
      </p:sp>
      <p:grpSp>
        <p:nvGrpSpPr>
          <p:cNvPr id="7" name="Group 6"/>
          <p:cNvGrpSpPr/>
          <p:nvPr/>
        </p:nvGrpSpPr>
        <p:grpSpPr>
          <a:xfrm>
            <a:off x="3962583" y="2136014"/>
            <a:ext cx="1612996" cy="1612996"/>
            <a:chOff x="3962583" y="2136014"/>
            <a:chExt cx="1612996" cy="1612996"/>
          </a:xfrm>
        </p:grpSpPr>
        <p:sp>
          <p:nvSpPr>
            <p:cNvPr id="34" name="Sev02"/>
            <p:cNvSpPr/>
            <p:nvPr/>
          </p:nvSpPr>
          <p:spPr>
            <a:xfrm rot="18900000">
              <a:off x="3962583" y="2136014"/>
              <a:ext cx="1612996" cy="1612996"/>
            </a:xfrm>
            <a:prstGeom prst="rect">
              <a:avLst/>
            </a:prstGeom>
            <a:solidFill>
              <a:schemeClr val="bg1">
                <a:lumMod val="95000"/>
              </a:schemeClr>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0" dirty="0">
                <a:solidFill>
                  <a:schemeClr val="accent2">
                    <a:lumMod val="50000"/>
                  </a:schemeClr>
                </a:solidFill>
                <a:latin typeface="FontAwesome" pitchFamily="2" charset="0"/>
              </a:endParaRPr>
            </a:p>
          </p:txBody>
        </p:sp>
        <p:grpSp>
          <p:nvGrpSpPr>
            <p:cNvPr id="57" name="Group 72"/>
            <p:cNvGrpSpPr>
              <a:grpSpLocks noChangeAspect="1"/>
            </p:cNvGrpSpPr>
            <p:nvPr/>
          </p:nvGrpSpPr>
          <p:grpSpPr>
            <a:xfrm>
              <a:off x="4365355" y="2557459"/>
              <a:ext cx="774547" cy="731520"/>
              <a:chOff x="5530851" y="1866899"/>
              <a:chExt cx="285750" cy="269875"/>
            </a:xfrm>
            <a:solidFill>
              <a:srgbClr val="ED7D31"/>
            </a:solidFill>
          </p:grpSpPr>
          <p:sp>
            <p:nvSpPr>
              <p:cNvPr id="58"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9" name="Group 8"/>
          <p:cNvGrpSpPr/>
          <p:nvPr/>
        </p:nvGrpSpPr>
        <p:grpSpPr>
          <a:xfrm>
            <a:off x="6678191" y="2136014"/>
            <a:ext cx="1612996" cy="1612996"/>
            <a:chOff x="6678191" y="2136014"/>
            <a:chExt cx="1612996" cy="1612996"/>
          </a:xfrm>
        </p:grpSpPr>
        <p:sp>
          <p:nvSpPr>
            <p:cNvPr id="38" name="Sev03"/>
            <p:cNvSpPr/>
            <p:nvPr/>
          </p:nvSpPr>
          <p:spPr>
            <a:xfrm rot="18900000">
              <a:off x="6678191" y="2136014"/>
              <a:ext cx="1612996" cy="1612996"/>
            </a:xfrm>
            <a:prstGeom prst="rect">
              <a:avLst/>
            </a:prstGeom>
            <a:solidFill>
              <a:schemeClr val="bg1">
                <a:lumMod val="95000"/>
              </a:schemeClr>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3">
                    <a:lumMod val="50000"/>
                  </a:schemeClr>
                </a:solidFill>
                <a:latin typeface="FontAwesome" pitchFamily="2" charset="0"/>
                <a:cs typeface="+mj-cs"/>
              </a:endParaRPr>
            </a:p>
          </p:txBody>
        </p:sp>
        <p:grpSp>
          <p:nvGrpSpPr>
            <p:cNvPr id="60" name="Group 67"/>
            <p:cNvGrpSpPr>
              <a:grpSpLocks noChangeAspect="1"/>
            </p:cNvGrpSpPr>
            <p:nvPr/>
          </p:nvGrpSpPr>
          <p:grpSpPr>
            <a:xfrm>
              <a:off x="7116755" y="2535263"/>
              <a:ext cx="740126" cy="731520"/>
              <a:chOff x="3959226" y="1355724"/>
              <a:chExt cx="273050" cy="269875"/>
            </a:xfrm>
            <a:solidFill>
              <a:srgbClr val="A5A5A5"/>
            </a:solidFill>
          </p:grpSpPr>
          <p:sp>
            <p:nvSpPr>
              <p:cNvPr id="61" name="Freeform 108"/>
              <p:cNvSpPr>
                <a:spLocks/>
              </p:cNvSpPr>
              <p:nvPr/>
            </p:nvSpPr>
            <p:spPr bwMode="auto">
              <a:xfrm>
                <a:off x="3983038" y="1376361"/>
                <a:ext cx="249238" cy="249238"/>
              </a:xfrm>
              <a:custGeom>
                <a:avLst/>
                <a:gdLst/>
                <a:ahLst/>
                <a:cxnLst>
                  <a:cxn ang="0">
                    <a:pos x="54" y="0"/>
                  </a:cxn>
                  <a:cxn ang="0">
                    <a:pos x="25" y="9"/>
                  </a:cxn>
                  <a:cxn ang="0">
                    <a:pos x="25" y="10"/>
                  </a:cxn>
                  <a:cxn ang="0">
                    <a:pos x="30" y="16"/>
                  </a:cxn>
                  <a:cxn ang="0">
                    <a:pos x="32" y="16"/>
                  </a:cxn>
                  <a:cxn ang="0">
                    <a:pos x="54" y="10"/>
                  </a:cxn>
                  <a:cxn ang="0">
                    <a:pos x="99" y="54"/>
                  </a:cxn>
                  <a:cxn ang="0">
                    <a:pos x="54" y="99"/>
                  </a:cxn>
                  <a:cxn ang="0">
                    <a:pos x="10" y="54"/>
                  </a:cxn>
                  <a:cxn ang="0">
                    <a:pos x="14" y="34"/>
                  </a:cxn>
                  <a:cxn ang="0">
                    <a:pos x="15" y="32"/>
                  </a:cxn>
                  <a:cxn ang="0">
                    <a:pos x="9" y="27"/>
                  </a:cxn>
                  <a:cxn ang="0">
                    <a:pos x="7" y="27"/>
                  </a:cxn>
                  <a:cxn ang="0">
                    <a:pos x="0" y="54"/>
                  </a:cxn>
                  <a:cxn ang="0">
                    <a:pos x="54" y="109"/>
                  </a:cxn>
                  <a:cxn ang="0">
                    <a:pos x="109" y="54"/>
                  </a:cxn>
                  <a:cxn ang="0">
                    <a:pos x="54" y="0"/>
                  </a:cxn>
                </a:cxnLst>
                <a:rect l="0" t="0" r="r" b="b"/>
                <a:pathLst>
                  <a:path w="109" h="109">
                    <a:moveTo>
                      <a:pt x="54" y="0"/>
                    </a:moveTo>
                    <a:cubicBezTo>
                      <a:pt x="44" y="0"/>
                      <a:pt x="33" y="3"/>
                      <a:pt x="25" y="9"/>
                    </a:cubicBezTo>
                    <a:cubicBezTo>
                      <a:pt x="25" y="9"/>
                      <a:pt x="24" y="9"/>
                      <a:pt x="25" y="10"/>
                    </a:cubicBezTo>
                    <a:cubicBezTo>
                      <a:pt x="30" y="16"/>
                      <a:pt x="30" y="16"/>
                      <a:pt x="30" y="16"/>
                    </a:cubicBezTo>
                    <a:cubicBezTo>
                      <a:pt x="31" y="16"/>
                      <a:pt x="32" y="16"/>
                      <a:pt x="32" y="16"/>
                    </a:cubicBezTo>
                    <a:cubicBezTo>
                      <a:pt x="39" y="12"/>
                      <a:pt x="46" y="10"/>
                      <a:pt x="54" y="10"/>
                    </a:cubicBezTo>
                    <a:cubicBezTo>
                      <a:pt x="79" y="10"/>
                      <a:pt x="99" y="30"/>
                      <a:pt x="99" y="54"/>
                    </a:cubicBezTo>
                    <a:cubicBezTo>
                      <a:pt x="99" y="79"/>
                      <a:pt x="79" y="99"/>
                      <a:pt x="54" y="99"/>
                    </a:cubicBezTo>
                    <a:cubicBezTo>
                      <a:pt x="30" y="99"/>
                      <a:pt x="10" y="79"/>
                      <a:pt x="10" y="54"/>
                    </a:cubicBezTo>
                    <a:cubicBezTo>
                      <a:pt x="10" y="47"/>
                      <a:pt x="11" y="40"/>
                      <a:pt x="14" y="34"/>
                    </a:cubicBezTo>
                    <a:cubicBezTo>
                      <a:pt x="15" y="33"/>
                      <a:pt x="15" y="32"/>
                      <a:pt x="15" y="32"/>
                    </a:cubicBezTo>
                    <a:cubicBezTo>
                      <a:pt x="9" y="27"/>
                      <a:pt x="9" y="27"/>
                      <a:pt x="9" y="27"/>
                    </a:cubicBezTo>
                    <a:cubicBezTo>
                      <a:pt x="8" y="26"/>
                      <a:pt x="8" y="27"/>
                      <a:pt x="7" y="27"/>
                    </a:cubicBezTo>
                    <a:cubicBezTo>
                      <a:pt x="3" y="35"/>
                      <a:pt x="0" y="45"/>
                      <a:pt x="0" y="54"/>
                    </a:cubicBezTo>
                    <a:cubicBezTo>
                      <a:pt x="0" y="84"/>
                      <a:pt x="24" y="109"/>
                      <a:pt x="54" y="109"/>
                    </a:cubicBezTo>
                    <a:cubicBezTo>
                      <a:pt x="84" y="109"/>
                      <a:pt x="109" y="84"/>
                      <a:pt x="109" y="54"/>
                    </a:cubicBezTo>
                    <a:cubicBezTo>
                      <a:pt x="109" y="24"/>
                      <a:pt x="84" y="0"/>
                      <a:pt x="5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109"/>
              <p:cNvSpPr>
                <a:spLocks/>
              </p:cNvSpPr>
              <p:nvPr/>
            </p:nvSpPr>
            <p:spPr bwMode="auto">
              <a:xfrm>
                <a:off x="3959226" y="1355724"/>
                <a:ext cx="153988" cy="153988"/>
              </a:xfrm>
              <a:custGeom>
                <a:avLst/>
                <a:gdLst/>
                <a:ahLst/>
                <a:cxnLst>
                  <a:cxn ang="0">
                    <a:pos x="63" y="67"/>
                  </a:cxn>
                  <a:cxn ang="0">
                    <a:pos x="58" y="65"/>
                  </a:cxn>
                  <a:cxn ang="0">
                    <a:pos x="17" y="24"/>
                  </a:cxn>
                  <a:cxn ang="0">
                    <a:pos x="13" y="22"/>
                  </a:cxn>
                  <a:cxn ang="0">
                    <a:pos x="8" y="21"/>
                  </a:cxn>
                  <a:cxn ang="0">
                    <a:pos x="1" y="13"/>
                  </a:cxn>
                  <a:cxn ang="0">
                    <a:pos x="2" y="10"/>
                  </a:cxn>
                  <a:cxn ang="0">
                    <a:pos x="5" y="9"/>
                  </a:cxn>
                  <a:cxn ang="0">
                    <a:pos x="9" y="5"/>
                  </a:cxn>
                  <a:cxn ang="0">
                    <a:pos x="10" y="2"/>
                  </a:cxn>
                  <a:cxn ang="0">
                    <a:pos x="13" y="2"/>
                  </a:cxn>
                  <a:cxn ang="0">
                    <a:pos x="20" y="9"/>
                  </a:cxn>
                  <a:cxn ang="0">
                    <a:pos x="22" y="13"/>
                  </a:cxn>
                  <a:cxn ang="0">
                    <a:pos x="23" y="17"/>
                  </a:cxn>
                  <a:cxn ang="0">
                    <a:pos x="64" y="58"/>
                  </a:cxn>
                  <a:cxn ang="0">
                    <a:pos x="67" y="64"/>
                  </a:cxn>
                  <a:cxn ang="0">
                    <a:pos x="67" y="64"/>
                  </a:cxn>
                  <a:cxn ang="0">
                    <a:pos x="64" y="67"/>
                  </a:cxn>
                  <a:cxn ang="0">
                    <a:pos x="63" y="67"/>
                  </a:cxn>
                </a:cxnLst>
                <a:rect l="0" t="0" r="r" b="b"/>
                <a:pathLst>
                  <a:path w="67" h="67">
                    <a:moveTo>
                      <a:pt x="63" y="67"/>
                    </a:moveTo>
                    <a:cubicBezTo>
                      <a:pt x="62" y="67"/>
                      <a:pt x="59" y="66"/>
                      <a:pt x="58" y="65"/>
                    </a:cubicBezTo>
                    <a:cubicBezTo>
                      <a:pt x="17" y="24"/>
                      <a:pt x="17" y="24"/>
                      <a:pt x="17" y="24"/>
                    </a:cubicBezTo>
                    <a:cubicBezTo>
                      <a:pt x="16" y="22"/>
                      <a:pt x="14" y="22"/>
                      <a:pt x="13" y="22"/>
                    </a:cubicBezTo>
                    <a:cubicBezTo>
                      <a:pt x="12" y="23"/>
                      <a:pt x="10" y="22"/>
                      <a:pt x="8" y="21"/>
                    </a:cubicBezTo>
                    <a:cubicBezTo>
                      <a:pt x="1" y="13"/>
                      <a:pt x="1" y="13"/>
                      <a:pt x="1" y="13"/>
                    </a:cubicBezTo>
                    <a:cubicBezTo>
                      <a:pt x="0" y="12"/>
                      <a:pt x="0" y="11"/>
                      <a:pt x="2" y="10"/>
                    </a:cubicBezTo>
                    <a:cubicBezTo>
                      <a:pt x="5" y="9"/>
                      <a:pt x="5" y="9"/>
                      <a:pt x="5" y="9"/>
                    </a:cubicBezTo>
                    <a:cubicBezTo>
                      <a:pt x="7" y="9"/>
                      <a:pt x="8" y="7"/>
                      <a:pt x="9" y="5"/>
                    </a:cubicBezTo>
                    <a:cubicBezTo>
                      <a:pt x="10" y="2"/>
                      <a:pt x="10" y="2"/>
                      <a:pt x="10" y="2"/>
                    </a:cubicBezTo>
                    <a:cubicBezTo>
                      <a:pt x="10" y="1"/>
                      <a:pt x="12" y="0"/>
                      <a:pt x="13" y="2"/>
                    </a:cubicBezTo>
                    <a:cubicBezTo>
                      <a:pt x="20" y="9"/>
                      <a:pt x="20" y="9"/>
                      <a:pt x="20" y="9"/>
                    </a:cubicBezTo>
                    <a:cubicBezTo>
                      <a:pt x="22" y="10"/>
                      <a:pt x="22" y="12"/>
                      <a:pt x="22" y="13"/>
                    </a:cubicBezTo>
                    <a:cubicBezTo>
                      <a:pt x="21" y="14"/>
                      <a:pt x="22" y="16"/>
                      <a:pt x="23" y="17"/>
                    </a:cubicBezTo>
                    <a:cubicBezTo>
                      <a:pt x="64" y="58"/>
                      <a:pt x="64" y="58"/>
                      <a:pt x="64" y="58"/>
                    </a:cubicBezTo>
                    <a:cubicBezTo>
                      <a:pt x="66" y="59"/>
                      <a:pt x="67" y="62"/>
                      <a:pt x="67" y="64"/>
                    </a:cubicBezTo>
                    <a:cubicBezTo>
                      <a:pt x="67" y="64"/>
                      <a:pt x="67" y="64"/>
                      <a:pt x="67" y="64"/>
                    </a:cubicBezTo>
                    <a:cubicBezTo>
                      <a:pt x="67" y="66"/>
                      <a:pt x="66" y="67"/>
                      <a:pt x="64" y="67"/>
                    </a:cubicBezTo>
                    <a:lnTo>
                      <a:pt x="63" y="6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110"/>
              <p:cNvSpPr>
                <a:spLocks/>
              </p:cNvSpPr>
              <p:nvPr/>
            </p:nvSpPr>
            <p:spPr bwMode="auto">
              <a:xfrm>
                <a:off x="4071938" y="1465261"/>
                <a:ext cx="71438" cy="71438"/>
              </a:xfrm>
              <a:custGeom>
                <a:avLst/>
                <a:gdLst/>
                <a:ahLst/>
                <a:cxnLst>
                  <a:cxn ang="0">
                    <a:pos x="16" y="1"/>
                  </a:cxn>
                  <a:cxn ang="0">
                    <a:pos x="20" y="6"/>
                  </a:cxn>
                  <a:cxn ang="0">
                    <a:pos x="24" y="15"/>
                  </a:cxn>
                  <a:cxn ang="0">
                    <a:pos x="24" y="16"/>
                  </a:cxn>
                  <a:cxn ang="0">
                    <a:pos x="22" y="23"/>
                  </a:cxn>
                  <a:cxn ang="0">
                    <a:pos x="15" y="26"/>
                  </a:cxn>
                  <a:cxn ang="0">
                    <a:pos x="14" y="26"/>
                  </a:cxn>
                  <a:cxn ang="0">
                    <a:pos x="14" y="26"/>
                  </a:cxn>
                  <a:cxn ang="0">
                    <a:pos x="4" y="21"/>
                  </a:cxn>
                  <a:cxn ang="0">
                    <a:pos x="2" y="19"/>
                  </a:cxn>
                  <a:cxn ang="0">
                    <a:pos x="1" y="20"/>
                  </a:cxn>
                  <a:cxn ang="0">
                    <a:pos x="15" y="31"/>
                  </a:cxn>
                  <a:cxn ang="0">
                    <a:pos x="31" y="15"/>
                  </a:cxn>
                  <a:cxn ang="0">
                    <a:pos x="17" y="0"/>
                  </a:cxn>
                  <a:cxn ang="0">
                    <a:pos x="16" y="1"/>
                  </a:cxn>
                </a:cxnLst>
                <a:rect l="0" t="0" r="r" b="b"/>
                <a:pathLst>
                  <a:path w="31" h="31">
                    <a:moveTo>
                      <a:pt x="16" y="1"/>
                    </a:moveTo>
                    <a:cubicBezTo>
                      <a:pt x="20" y="6"/>
                      <a:pt x="20" y="6"/>
                      <a:pt x="20" y="6"/>
                    </a:cubicBezTo>
                    <a:cubicBezTo>
                      <a:pt x="22" y="8"/>
                      <a:pt x="24" y="12"/>
                      <a:pt x="24" y="15"/>
                    </a:cubicBezTo>
                    <a:cubicBezTo>
                      <a:pt x="24" y="16"/>
                      <a:pt x="24" y="16"/>
                      <a:pt x="24" y="16"/>
                    </a:cubicBezTo>
                    <a:cubicBezTo>
                      <a:pt x="25" y="19"/>
                      <a:pt x="24" y="21"/>
                      <a:pt x="22" y="23"/>
                    </a:cubicBezTo>
                    <a:cubicBezTo>
                      <a:pt x="20" y="25"/>
                      <a:pt x="18" y="26"/>
                      <a:pt x="15" y="26"/>
                    </a:cubicBezTo>
                    <a:cubicBezTo>
                      <a:pt x="15" y="26"/>
                      <a:pt x="14" y="26"/>
                      <a:pt x="14" y="26"/>
                    </a:cubicBezTo>
                    <a:cubicBezTo>
                      <a:pt x="14" y="26"/>
                      <a:pt x="14" y="26"/>
                      <a:pt x="14" y="26"/>
                    </a:cubicBezTo>
                    <a:cubicBezTo>
                      <a:pt x="10" y="26"/>
                      <a:pt x="6" y="24"/>
                      <a:pt x="4" y="21"/>
                    </a:cubicBezTo>
                    <a:cubicBezTo>
                      <a:pt x="2" y="19"/>
                      <a:pt x="2" y="19"/>
                      <a:pt x="2" y="19"/>
                    </a:cubicBezTo>
                    <a:cubicBezTo>
                      <a:pt x="0" y="17"/>
                      <a:pt x="0" y="19"/>
                      <a:pt x="1" y="20"/>
                    </a:cubicBezTo>
                    <a:cubicBezTo>
                      <a:pt x="2" y="26"/>
                      <a:pt x="8" y="31"/>
                      <a:pt x="15" y="31"/>
                    </a:cubicBezTo>
                    <a:cubicBezTo>
                      <a:pt x="24" y="31"/>
                      <a:pt x="31" y="24"/>
                      <a:pt x="31" y="15"/>
                    </a:cubicBezTo>
                    <a:cubicBezTo>
                      <a:pt x="31" y="8"/>
                      <a:pt x="25" y="1"/>
                      <a:pt x="17" y="0"/>
                    </a:cubicBezTo>
                    <a:cubicBezTo>
                      <a:pt x="17" y="0"/>
                      <a:pt x="14" y="0"/>
                      <a:pt x="16" y="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111"/>
              <p:cNvSpPr>
                <a:spLocks/>
              </p:cNvSpPr>
              <p:nvPr/>
            </p:nvSpPr>
            <p:spPr bwMode="auto">
              <a:xfrm>
                <a:off x="4025901" y="1419224"/>
                <a:ext cx="160338" cy="161925"/>
              </a:xfrm>
              <a:custGeom>
                <a:avLst/>
                <a:gdLst/>
                <a:ahLst/>
                <a:cxnLst>
                  <a:cxn ang="0">
                    <a:pos x="35" y="0"/>
                  </a:cxn>
                  <a:cxn ang="0">
                    <a:pos x="20" y="4"/>
                  </a:cxn>
                  <a:cxn ang="0">
                    <a:pos x="20" y="6"/>
                  </a:cxn>
                  <a:cxn ang="0">
                    <a:pos x="25" y="11"/>
                  </a:cxn>
                  <a:cxn ang="0">
                    <a:pos x="28" y="11"/>
                  </a:cxn>
                  <a:cxn ang="0">
                    <a:pos x="35" y="10"/>
                  </a:cxn>
                  <a:cxn ang="0">
                    <a:pos x="61" y="35"/>
                  </a:cxn>
                  <a:cxn ang="0">
                    <a:pos x="35" y="61"/>
                  </a:cxn>
                  <a:cxn ang="0">
                    <a:pos x="10" y="35"/>
                  </a:cxn>
                  <a:cxn ang="0">
                    <a:pos x="11" y="30"/>
                  </a:cxn>
                  <a:cxn ang="0">
                    <a:pos x="10" y="28"/>
                  </a:cxn>
                  <a:cxn ang="0">
                    <a:pos x="5" y="22"/>
                  </a:cxn>
                  <a:cxn ang="0">
                    <a:pos x="3" y="22"/>
                  </a:cxn>
                  <a:cxn ang="0">
                    <a:pos x="0" y="35"/>
                  </a:cxn>
                  <a:cxn ang="0">
                    <a:pos x="35" y="70"/>
                  </a:cxn>
                  <a:cxn ang="0">
                    <a:pos x="70" y="35"/>
                  </a:cxn>
                  <a:cxn ang="0">
                    <a:pos x="35" y="0"/>
                  </a:cxn>
                </a:cxnLst>
                <a:rect l="0" t="0" r="r" b="b"/>
                <a:pathLst>
                  <a:path w="70" h="70">
                    <a:moveTo>
                      <a:pt x="35" y="0"/>
                    </a:moveTo>
                    <a:cubicBezTo>
                      <a:pt x="30" y="0"/>
                      <a:pt x="25" y="2"/>
                      <a:pt x="20" y="4"/>
                    </a:cubicBezTo>
                    <a:cubicBezTo>
                      <a:pt x="20" y="4"/>
                      <a:pt x="19" y="4"/>
                      <a:pt x="20" y="6"/>
                    </a:cubicBezTo>
                    <a:cubicBezTo>
                      <a:pt x="25" y="11"/>
                      <a:pt x="25" y="11"/>
                      <a:pt x="25" y="11"/>
                    </a:cubicBezTo>
                    <a:cubicBezTo>
                      <a:pt x="26" y="12"/>
                      <a:pt x="27" y="12"/>
                      <a:pt x="28" y="11"/>
                    </a:cubicBezTo>
                    <a:cubicBezTo>
                      <a:pt x="30" y="11"/>
                      <a:pt x="33" y="10"/>
                      <a:pt x="35" y="10"/>
                    </a:cubicBezTo>
                    <a:cubicBezTo>
                      <a:pt x="49" y="10"/>
                      <a:pt x="61" y="22"/>
                      <a:pt x="61" y="35"/>
                    </a:cubicBezTo>
                    <a:cubicBezTo>
                      <a:pt x="61" y="49"/>
                      <a:pt x="49" y="61"/>
                      <a:pt x="35" y="61"/>
                    </a:cubicBezTo>
                    <a:cubicBezTo>
                      <a:pt x="21" y="61"/>
                      <a:pt x="10" y="49"/>
                      <a:pt x="10" y="35"/>
                    </a:cubicBezTo>
                    <a:cubicBezTo>
                      <a:pt x="10" y="33"/>
                      <a:pt x="10" y="32"/>
                      <a:pt x="11" y="30"/>
                    </a:cubicBezTo>
                    <a:cubicBezTo>
                      <a:pt x="11" y="29"/>
                      <a:pt x="11" y="29"/>
                      <a:pt x="10" y="28"/>
                    </a:cubicBezTo>
                    <a:cubicBezTo>
                      <a:pt x="5" y="22"/>
                      <a:pt x="5" y="22"/>
                      <a:pt x="5" y="22"/>
                    </a:cubicBezTo>
                    <a:cubicBezTo>
                      <a:pt x="4" y="21"/>
                      <a:pt x="3" y="22"/>
                      <a:pt x="3" y="22"/>
                    </a:cubicBezTo>
                    <a:cubicBezTo>
                      <a:pt x="1" y="26"/>
                      <a:pt x="0" y="31"/>
                      <a:pt x="0" y="35"/>
                    </a:cubicBezTo>
                    <a:cubicBezTo>
                      <a:pt x="0" y="55"/>
                      <a:pt x="16" y="70"/>
                      <a:pt x="35" y="70"/>
                    </a:cubicBezTo>
                    <a:cubicBezTo>
                      <a:pt x="55" y="70"/>
                      <a:pt x="70" y="55"/>
                      <a:pt x="70" y="35"/>
                    </a:cubicBezTo>
                    <a:cubicBezTo>
                      <a:pt x="70" y="16"/>
                      <a:pt x="55" y="0"/>
                      <a:pt x="35"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8" name="Group 7"/>
          <p:cNvGrpSpPr/>
          <p:nvPr/>
        </p:nvGrpSpPr>
        <p:grpSpPr>
          <a:xfrm>
            <a:off x="9327958" y="2136014"/>
            <a:ext cx="1612996" cy="1612996"/>
            <a:chOff x="9327958" y="2136014"/>
            <a:chExt cx="1612996" cy="1612996"/>
          </a:xfrm>
        </p:grpSpPr>
        <p:sp>
          <p:nvSpPr>
            <p:cNvPr id="40" name="Sev04"/>
            <p:cNvSpPr/>
            <p:nvPr/>
          </p:nvSpPr>
          <p:spPr>
            <a:xfrm rot="18900000">
              <a:off x="9327958" y="2136014"/>
              <a:ext cx="1612996" cy="1612996"/>
            </a:xfrm>
            <a:prstGeom prst="rect">
              <a:avLst/>
            </a:prstGeom>
            <a:solidFill>
              <a:schemeClr val="bg1">
                <a:lumMod val="95000"/>
              </a:schemeClr>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4">
                    <a:lumMod val="50000"/>
                  </a:schemeClr>
                </a:solidFill>
                <a:latin typeface="FontAwesome" pitchFamily="2" charset="0"/>
              </a:endParaRPr>
            </a:p>
          </p:txBody>
        </p:sp>
        <p:grpSp>
          <p:nvGrpSpPr>
            <p:cNvPr id="65" name="Group 61"/>
            <p:cNvGrpSpPr>
              <a:grpSpLocks noChangeAspect="1"/>
            </p:cNvGrpSpPr>
            <p:nvPr/>
          </p:nvGrpSpPr>
          <p:grpSpPr>
            <a:xfrm>
              <a:off x="9779087" y="2501519"/>
              <a:ext cx="710737" cy="731520"/>
              <a:chOff x="2700338" y="1350961"/>
              <a:chExt cx="271463" cy="279401"/>
            </a:xfrm>
            <a:solidFill>
              <a:srgbClr val="FFC000"/>
            </a:solidFill>
          </p:grpSpPr>
          <p:grpSp>
            <p:nvGrpSpPr>
              <p:cNvPr id="66" name="Group 405"/>
              <p:cNvGrpSpPr/>
              <p:nvPr/>
            </p:nvGrpSpPr>
            <p:grpSpPr>
              <a:xfrm>
                <a:off x="2808288" y="1350961"/>
                <a:ext cx="163513" cy="171450"/>
                <a:chOff x="2808288" y="1350961"/>
                <a:chExt cx="163513" cy="171450"/>
              </a:xfrm>
              <a:grpFill/>
            </p:grpSpPr>
            <p:sp>
              <p:nvSpPr>
                <p:cNvPr id="68"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7"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6" name="Group 5"/>
          <p:cNvGrpSpPr/>
          <p:nvPr/>
        </p:nvGrpSpPr>
        <p:grpSpPr>
          <a:xfrm>
            <a:off x="1263443" y="2136014"/>
            <a:ext cx="1612996" cy="1612996"/>
            <a:chOff x="1263443" y="2136014"/>
            <a:chExt cx="1612996" cy="1612996"/>
          </a:xfrm>
        </p:grpSpPr>
        <p:sp>
          <p:nvSpPr>
            <p:cNvPr id="29" name="Sev01"/>
            <p:cNvSpPr/>
            <p:nvPr/>
          </p:nvSpPr>
          <p:spPr>
            <a:xfrm rot="18900000">
              <a:off x="1263443" y="2136014"/>
              <a:ext cx="1612996" cy="1612996"/>
            </a:xfrm>
            <a:prstGeom prst="rect">
              <a:avLst/>
            </a:prstGeom>
            <a:solidFill>
              <a:schemeClr val="bg1">
                <a:lumMod val="95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grpSp>
          <p:nvGrpSpPr>
            <p:cNvPr id="71" name="Group 75"/>
            <p:cNvGrpSpPr>
              <a:grpSpLocks noChangeAspect="1"/>
            </p:cNvGrpSpPr>
            <p:nvPr/>
          </p:nvGrpSpPr>
          <p:grpSpPr>
            <a:xfrm>
              <a:off x="1778688" y="2591201"/>
              <a:ext cx="582506" cy="731520"/>
              <a:chOff x="6743700" y="2347912"/>
              <a:chExt cx="273050" cy="342900"/>
            </a:xfrm>
            <a:solidFill>
              <a:srgbClr val="00B0F0"/>
            </a:solidFill>
            <a:effectLst/>
          </p:grpSpPr>
          <p:sp>
            <p:nvSpPr>
              <p:cNvPr id="72"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Tree>
    <p:extLst>
      <p:ext uri="{BB962C8B-B14F-4D97-AF65-F5344CB8AC3E}">
        <p14:creationId xmlns:p14="http://schemas.microsoft.com/office/powerpoint/2010/main" val="26039384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barn(inVertical)">
                                      <p:cBhvr>
                                        <p:cTn id="7" dur="1000"/>
                                        <p:tgtEl>
                                          <p:spTgt spid="32"/>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additive="base">
                                        <p:cTn id="11" dur="500" fill="hold"/>
                                        <p:tgtEl>
                                          <p:spTgt spid="17"/>
                                        </p:tgtEl>
                                        <p:attrNameLst>
                                          <p:attrName>ppt_x</p:attrName>
                                        </p:attrNameLst>
                                      </p:cBhvr>
                                      <p:tavLst>
                                        <p:tav tm="0">
                                          <p:val>
                                            <p:strVal val="#ppt_x"/>
                                          </p:val>
                                        </p:tav>
                                        <p:tav tm="100000">
                                          <p:val>
                                            <p:strVal val="#ppt_x"/>
                                          </p:val>
                                        </p:tav>
                                      </p:tavLst>
                                    </p:anim>
                                    <p:anim calcmode="lin" valueType="num">
                                      <p:cBhvr additive="base">
                                        <p:cTn id="12" dur="500" fill="hold"/>
                                        <p:tgtEl>
                                          <p:spTgt spid="17"/>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 presetClass="entr" presetSubtype="1"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additive="base">
                                        <p:cTn id="16" dur="500" fill="hold"/>
                                        <p:tgtEl>
                                          <p:spTgt spid="6"/>
                                        </p:tgtEl>
                                        <p:attrNameLst>
                                          <p:attrName>ppt_x</p:attrName>
                                        </p:attrNameLst>
                                      </p:cBhvr>
                                      <p:tavLst>
                                        <p:tav tm="0">
                                          <p:val>
                                            <p:strVal val="#ppt_x"/>
                                          </p:val>
                                        </p:tav>
                                        <p:tav tm="100000">
                                          <p:val>
                                            <p:strVal val="#ppt_x"/>
                                          </p:val>
                                        </p:tav>
                                      </p:tavLst>
                                    </p:anim>
                                    <p:anim calcmode="lin" valueType="num">
                                      <p:cBhvr additive="base">
                                        <p:cTn id="17" dur="500" fill="hold"/>
                                        <p:tgtEl>
                                          <p:spTgt spid="6"/>
                                        </p:tgtEl>
                                        <p:attrNameLst>
                                          <p:attrName>ppt_y</p:attrName>
                                        </p:attrNameLst>
                                      </p:cBhvr>
                                      <p:tavLst>
                                        <p:tav tm="0">
                                          <p:val>
                                            <p:strVal val="0-#ppt_h/2"/>
                                          </p:val>
                                        </p:tav>
                                        <p:tav tm="100000">
                                          <p:val>
                                            <p:strVal val="#ppt_y"/>
                                          </p:val>
                                        </p:tav>
                                      </p:tavLst>
                                    </p:anim>
                                  </p:childTnLst>
                                </p:cTn>
                              </p:par>
                            </p:childTnLst>
                          </p:cTn>
                        </p:par>
                        <p:par>
                          <p:cTn id="18" fill="hold">
                            <p:stCondLst>
                              <p:cond delay="2000"/>
                            </p:stCondLst>
                            <p:childTnLst>
                              <p:par>
                                <p:cTn id="19" presetID="22" presetClass="entr" presetSubtype="1" fill="hold" grpId="0" nodeType="afterEffect">
                                  <p:stCondLst>
                                    <p:cond delay="0"/>
                                  </p:stCondLst>
                                  <p:childTnLst>
                                    <p:set>
                                      <p:cBhvr>
                                        <p:cTn id="20" dur="1" fill="hold">
                                          <p:stCondLst>
                                            <p:cond delay="0"/>
                                          </p:stCondLst>
                                        </p:cTn>
                                        <p:tgtEl>
                                          <p:spTgt spid="46"/>
                                        </p:tgtEl>
                                        <p:attrNameLst>
                                          <p:attrName>style.visibility</p:attrName>
                                        </p:attrNameLst>
                                      </p:cBhvr>
                                      <p:to>
                                        <p:strVal val="visible"/>
                                      </p:to>
                                    </p:set>
                                    <p:animEffect transition="in" filter="wipe(up)">
                                      <p:cBhvr>
                                        <p:cTn id="21" dur="500"/>
                                        <p:tgtEl>
                                          <p:spTgt spid="46"/>
                                        </p:tgtEl>
                                      </p:cBhvr>
                                    </p:animEffect>
                                  </p:childTnLst>
                                </p:cTn>
                              </p:par>
                            </p:childTnLst>
                          </p:cTn>
                        </p:par>
                        <p:par>
                          <p:cTn id="22" fill="hold">
                            <p:stCondLst>
                              <p:cond delay="2500"/>
                            </p:stCondLst>
                            <p:childTnLst>
                              <p:par>
                                <p:cTn id="23" presetID="2" presetClass="entr" presetSubtype="1" fill="hold" grpId="0" nodeType="afterEffect">
                                  <p:stCondLst>
                                    <p:cond delay="0"/>
                                  </p:stCondLst>
                                  <p:childTnLst>
                                    <p:set>
                                      <p:cBhvr>
                                        <p:cTn id="24" dur="1" fill="hold">
                                          <p:stCondLst>
                                            <p:cond delay="0"/>
                                          </p:stCondLst>
                                        </p:cTn>
                                        <p:tgtEl>
                                          <p:spTgt spid="19"/>
                                        </p:tgtEl>
                                        <p:attrNameLst>
                                          <p:attrName>style.visibility</p:attrName>
                                        </p:attrNameLst>
                                      </p:cBhvr>
                                      <p:to>
                                        <p:strVal val="visible"/>
                                      </p:to>
                                    </p:set>
                                    <p:anim calcmode="lin" valueType="num">
                                      <p:cBhvr additive="base">
                                        <p:cTn id="25" dur="500" fill="hold"/>
                                        <p:tgtEl>
                                          <p:spTgt spid="19"/>
                                        </p:tgtEl>
                                        <p:attrNameLst>
                                          <p:attrName>ppt_x</p:attrName>
                                        </p:attrNameLst>
                                      </p:cBhvr>
                                      <p:tavLst>
                                        <p:tav tm="0">
                                          <p:val>
                                            <p:strVal val="#ppt_x"/>
                                          </p:val>
                                        </p:tav>
                                        <p:tav tm="100000">
                                          <p:val>
                                            <p:strVal val="#ppt_x"/>
                                          </p:val>
                                        </p:tav>
                                      </p:tavLst>
                                    </p:anim>
                                    <p:anim calcmode="lin" valueType="num">
                                      <p:cBhvr additive="base">
                                        <p:cTn id="26" dur="500" fill="hold"/>
                                        <p:tgtEl>
                                          <p:spTgt spid="19"/>
                                        </p:tgtEl>
                                        <p:attrNameLst>
                                          <p:attrName>ppt_y</p:attrName>
                                        </p:attrNameLst>
                                      </p:cBhvr>
                                      <p:tavLst>
                                        <p:tav tm="0">
                                          <p:val>
                                            <p:strVal val="0-#ppt_h/2"/>
                                          </p:val>
                                        </p:tav>
                                        <p:tav tm="100000">
                                          <p:val>
                                            <p:strVal val="#ppt_y"/>
                                          </p:val>
                                        </p:tav>
                                      </p:tavLst>
                                    </p:anim>
                                  </p:childTnLst>
                                </p:cTn>
                              </p:par>
                            </p:childTnLst>
                          </p:cTn>
                        </p:par>
                        <p:par>
                          <p:cTn id="27" fill="hold">
                            <p:stCondLst>
                              <p:cond delay="3000"/>
                            </p:stCondLst>
                            <p:childTnLst>
                              <p:par>
                                <p:cTn id="28" presetID="2" presetClass="entr" presetSubtype="4" fill="hold" nodeType="afterEffect">
                                  <p:stCondLst>
                                    <p:cond delay="0"/>
                                  </p:stCondLst>
                                  <p:childTnLst>
                                    <p:set>
                                      <p:cBhvr>
                                        <p:cTn id="29" dur="1" fill="hold">
                                          <p:stCondLst>
                                            <p:cond delay="0"/>
                                          </p:stCondLst>
                                        </p:cTn>
                                        <p:tgtEl>
                                          <p:spTgt spid="7"/>
                                        </p:tgtEl>
                                        <p:attrNameLst>
                                          <p:attrName>style.visibility</p:attrName>
                                        </p:attrNameLst>
                                      </p:cBhvr>
                                      <p:to>
                                        <p:strVal val="visible"/>
                                      </p:to>
                                    </p:set>
                                    <p:anim calcmode="lin" valueType="num">
                                      <p:cBhvr additive="base">
                                        <p:cTn id="30" dur="500" fill="hold"/>
                                        <p:tgtEl>
                                          <p:spTgt spid="7"/>
                                        </p:tgtEl>
                                        <p:attrNameLst>
                                          <p:attrName>ppt_x</p:attrName>
                                        </p:attrNameLst>
                                      </p:cBhvr>
                                      <p:tavLst>
                                        <p:tav tm="0">
                                          <p:val>
                                            <p:strVal val="#ppt_x"/>
                                          </p:val>
                                        </p:tav>
                                        <p:tav tm="100000">
                                          <p:val>
                                            <p:strVal val="#ppt_x"/>
                                          </p:val>
                                        </p:tav>
                                      </p:tavLst>
                                    </p:anim>
                                    <p:anim calcmode="lin" valueType="num">
                                      <p:cBhvr additive="base">
                                        <p:cTn id="31" dur="500" fill="hold"/>
                                        <p:tgtEl>
                                          <p:spTgt spid="7"/>
                                        </p:tgtEl>
                                        <p:attrNameLst>
                                          <p:attrName>ppt_y</p:attrName>
                                        </p:attrNameLst>
                                      </p:cBhvr>
                                      <p:tavLst>
                                        <p:tav tm="0">
                                          <p:val>
                                            <p:strVal val="1+#ppt_h/2"/>
                                          </p:val>
                                        </p:tav>
                                        <p:tav tm="100000">
                                          <p:val>
                                            <p:strVal val="#ppt_y"/>
                                          </p:val>
                                        </p:tav>
                                      </p:tavLst>
                                    </p:anim>
                                  </p:childTnLst>
                                </p:cTn>
                              </p:par>
                            </p:childTnLst>
                          </p:cTn>
                        </p:par>
                        <p:par>
                          <p:cTn id="32" fill="hold">
                            <p:stCondLst>
                              <p:cond delay="3500"/>
                            </p:stCondLst>
                            <p:childTnLst>
                              <p:par>
                                <p:cTn id="33" presetID="22" presetClass="entr" presetSubtype="1" fill="hold" grpId="0" nodeType="afterEffect">
                                  <p:stCondLst>
                                    <p:cond delay="0"/>
                                  </p:stCondLst>
                                  <p:childTnLst>
                                    <p:set>
                                      <p:cBhvr>
                                        <p:cTn id="34" dur="1" fill="hold">
                                          <p:stCondLst>
                                            <p:cond delay="0"/>
                                          </p:stCondLst>
                                        </p:cTn>
                                        <p:tgtEl>
                                          <p:spTgt spid="48"/>
                                        </p:tgtEl>
                                        <p:attrNameLst>
                                          <p:attrName>style.visibility</p:attrName>
                                        </p:attrNameLst>
                                      </p:cBhvr>
                                      <p:to>
                                        <p:strVal val="visible"/>
                                      </p:to>
                                    </p:set>
                                    <p:animEffect transition="in" filter="wipe(up)">
                                      <p:cBhvr>
                                        <p:cTn id="35" dur="500"/>
                                        <p:tgtEl>
                                          <p:spTgt spid="48"/>
                                        </p:tgtEl>
                                      </p:cBhvr>
                                    </p:animEffect>
                                  </p:childTnLst>
                                </p:cTn>
                              </p:par>
                            </p:childTnLst>
                          </p:cTn>
                        </p:par>
                        <p:par>
                          <p:cTn id="36" fill="hold">
                            <p:stCondLst>
                              <p:cond delay="4000"/>
                            </p:stCondLst>
                            <p:childTnLst>
                              <p:par>
                                <p:cTn id="37" presetID="2" presetClass="entr" presetSubtype="4" fill="hold" grpId="0" nodeType="afterEffect">
                                  <p:stCondLst>
                                    <p:cond delay="0"/>
                                  </p:stCondLst>
                                  <p:childTnLst>
                                    <p:set>
                                      <p:cBhvr>
                                        <p:cTn id="38" dur="1" fill="hold">
                                          <p:stCondLst>
                                            <p:cond delay="0"/>
                                          </p:stCondLst>
                                        </p:cTn>
                                        <p:tgtEl>
                                          <p:spTgt spid="20"/>
                                        </p:tgtEl>
                                        <p:attrNameLst>
                                          <p:attrName>style.visibility</p:attrName>
                                        </p:attrNameLst>
                                      </p:cBhvr>
                                      <p:to>
                                        <p:strVal val="visible"/>
                                      </p:to>
                                    </p:set>
                                    <p:anim calcmode="lin" valueType="num">
                                      <p:cBhvr additive="base">
                                        <p:cTn id="39" dur="500" fill="hold"/>
                                        <p:tgtEl>
                                          <p:spTgt spid="20"/>
                                        </p:tgtEl>
                                        <p:attrNameLst>
                                          <p:attrName>ppt_x</p:attrName>
                                        </p:attrNameLst>
                                      </p:cBhvr>
                                      <p:tavLst>
                                        <p:tav tm="0">
                                          <p:val>
                                            <p:strVal val="#ppt_x"/>
                                          </p:val>
                                        </p:tav>
                                        <p:tav tm="100000">
                                          <p:val>
                                            <p:strVal val="#ppt_x"/>
                                          </p:val>
                                        </p:tav>
                                      </p:tavLst>
                                    </p:anim>
                                    <p:anim calcmode="lin" valueType="num">
                                      <p:cBhvr additive="base">
                                        <p:cTn id="40" dur="500" fill="hold"/>
                                        <p:tgtEl>
                                          <p:spTgt spid="20"/>
                                        </p:tgtEl>
                                        <p:attrNameLst>
                                          <p:attrName>ppt_y</p:attrName>
                                        </p:attrNameLst>
                                      </p:cBhvr>
                                      <p:tavLst>
                                        <p:tav tm="0">
                                          <p:val>
                                            <p:strVal val="1+#ppt_h/2"/>
                                          </p:val>
                                        </p:tav>
                                        <p:tav tm="100000">
                                          <p:val>
                                            <p:strVal val="#ppt_y"/>
                                          </p:val>
                                        </p:tav>
                                      </p:tavLst>
                                    </p:anim>
                                  </p:childTnLst>
                                </p:cTn>
                              </p:par>
                            </p:childTnLst>
                          </p:cTn>
                        </p:par>
                        <p:par>
                          <p:cTn id="41" fill="hold">
                            <p:stCondLst>
                              <p:cond delay="4500"/>
                            </p:stCondLst>
                            <p:childTnLst>
                              <p:par>
                                <p:cTn id="42" presetID="2" presetClass="entr" presetSubtype="1"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ppt_x"/>
                                          </p:val>
                                        </p:tav>
                                        <p:tav tm="100000">
                                          <p:val>
                                            <p:strVal val="#ppt_x"/>
                                          </p:val>
                                        </p:tav>
                                      </p:tavLst>
                                    </p:anim>
                                    <p:anim calcmode="lin" valueType="num">
                                      <p:cBhvr additive="base">
                                        <p:cTn id="45" dur="500" fill="hold"/>
                                        <p:tgtEl>
                                          <p:spTgt spid="9"/>
                                        </p:tgtEl>
                                        <p:attrNameLst>
                                          <p:attrName>ppt_y</p:attrName>
                                        </p:attrNameLst>
                                      </p:cBhvr>
                                      <p:tavLst>
                                        <p:tav tm="0">
                                          <p:val>
                                            <p:strVal val="0-#ppt_h/2"/>
                                          </p:val>
                                        </p:tav>
                                        <p:tav tm="100000">
                                          <p:val>
                                            <p:strVal val="#ppt_y"/>
                                          </p:val>
                                        </p:tav>
                                      </p:tavLst>
                                    </p:anim>
                                  </p:childTnLst>
                                </p:cTn>
                              </p:par>
                            </p:childTnLst>
                          </p:cTn>
                        </p:par>
                        <p:par>
                          <p:cTn id="46" fill="hold">
                            <p:stCondLst>
                              <p:cond delay="5000"/>
                            </p:stCondLst>
                            <p:childTnLst>
                              <p:par>
                                <p:cTn id="47" presetID="22" presetClass="entr" presetSubtype="1" fill="hold" grpId="0" nodeType="afterEffect">
                                  <p:stCondLst>
                                    <p:cond delay="0"/>
                                  </p:stCondLst>
                                  <p:childTnLst>
                                    <p:set>
                                      <p:cBhvr>
                                        <p:cTn id="48" dur="1" fill="hold">
                                          <p:stCondLst>
                                            <p:cond delay="0"/>
                                          </p:stCondLst>
                                        </p:cTn>
                                        <p:tgtEl>
                                          <p:spTgt spid="49"/>
                                        </p:tgtEl>
                                        <p:attrNameLst>
                                          <p:attrName>style.visibility</p:attrName>
                                        </p:attrNameLst>
                                      </p:cBhvr>
                                      <p:to>
                                        <p:strVal val="visible"/>
                                      </p:to>
                                    </p:set>
                                    <p:animEffect transition="in" filter="wipe(up)">
                                      <p:cBhvr>
                                        <p:cTn id="49" dur="500"/>
                                        <p:tgtEl>
                                          <p:spTgt spid="49"/>
                                        </p:tgtEl>
                                      </p:cBhvr>
                                    </p:animEffect>
                                  </p:childTnLst>
                                </p:cTn>
                              </p:par>
                            </p:childTnLst>
                          </p:cTn>
                        </p:par>
                        <p:par>
                          <p:cTn id="50" fill="hold">
                            <p:stCondLst>
                              <p:cond delay="5500"/>
                            </p:stCondLst>
                            <p:childTnLst>
                              <p:par>
                                <p:cTn id="51" presetID="2" presetClass="entr" presetSubtype="1" fill="hold" grpId="0" nodeType="afterEffect">
                                  <p:stCondLst>
                                    <p:cond delay="0"/>
                                  </p:stCondLst>
                                  <p:childTnLst>
                                    <p:set>
                                      <p:cBhvr>
                                        <p:cTn id="52" dur="1" fill="hold">
                                          <p:stCondLst>
                                            <p:cond delay="0"/>
                                          </p:stCondLst>
                                        </p:cTn>
                                        <p:tgtEl>
                                          <p:spTgt spid="21"/>
                                        </p:tgtEl>
                                        <p:attrNameLst>
                                          <p:attrName>style.visibility</p:attrName>
                                        </p:attrNameLst>
                                      </p:cBhvr>
                                      <p:to>
                                        <p:strVal val="visible"/>
                                      </p:to>
                                    </p:set>
                                    <p:anim calcmode="lin" valueType="num">
                                      <p:cBhvr additive="base">
                                        <p:cTn id="53" dur="500" fill="hold"/>
                                        <p:tgtEl>
                                          <p:spTgt spid="21"/>
                                        </p:tgtEl>
                                        <p:attrNameLst>
                                          <p:attrName>ppt_x</p:attrName>
                                        </p:attrNameLst>
                                      </p:cBhvr>
                                      <p:tavLst>
                                        <p:tav tm="0">
                                          <p:val>
                                            <p:strVal val="#ppt_x"/>
                                          </p:val>
                                        </p:tav>
                                        <p:tav tm="100000">
                                          <p:val>
                                            <p:strVal val="#ppt_x"/>
                                          </p:val>
                                        </p:tav>
                                      </p:tavLst>
                                    </p:anim>
                                    <p:anim calcmode="lin" valueType="num">
                                      <p:cBhvr additive="base">
                                        <p:cTn id="54" dur="500" fill="hold"/>
                                        <p:tgtEl>
                                          <p:spTgt spid="21"/>
                                        </p:tgtEl>
                                        <p:attrNameLst>
                                          <p:attrName>ppt_y</p:attrName>
                                        </p:attrNameLst>
                                      </p:cBhvr>
                                      <p:tavLst>
                                        <p:tav tm="0">
                                          <p:val>
                                            <p:strVal val="0-#ppt_h/2"/>
                                          </p:val>
                                        </p:tav>
                                        <p:tav tm="100000">
                                          <p:val>
                                            <p:strVal val="#ppt_y"/>
                                          </p:val>
                                        </p:tav>
                                      </p:tavLst>
                                    </p:anim>
                                  </p:childTnLst>
                                </p:cTn>
                              </p:par>
                            </p:childTnLst>
                          </p:cTn>
                        </p:par>
                        <p:par>
                          <p:cTn id="55" fill="hold">
                            <p:stCondLst>
                              <p:cond delay="6000"/>
                            </p:stCondLst>
                            <p:childTnLst>
                              <p:par>
                                <p:cTn id="56" presetID="2" presetClass="entr" presetSubtype="4" fill="hold" nodeType="afterEffect">
                                  <p:stCondLst>
                                    <p:cond delay="0"/>
                                  </p:stCondLst>
                                  <p:childTnLst>
                                    <p:set>
                                      <p:cBhvr>
                                        <p:cTn id="57" dur="1" fill="hold">
                                          <p:stCondLst>
                                            <p:cond delay="0"/>
                                          </p:stCondLst>
                                        </p:cTn>
                                        <p:tgtEl>
                                          <p:spTgt spid="8"/>
                                        </p:tgtEl>
                                        <p:attrNameLst>
                                          <p:attrName>style.visibility</p:attrName>
                                        </p:attrNameLst>
                                      </p:cBhvr>
                                      <p:to>
                                        <p:strVal val="visible"/>
                                      </p:to>
                                    </p:set>
                                    <p:anim calcmode="lin" valueType="num">
                                      <p:cBhvr additive="base">
                                        <p:cTn id="58" dur="500" fill="hold"/>
                                        <p:tgtEl>
                                          <p:spTgt spid="8"/>
                                        </p:tgtEl>
                                        <p:attrNameLst>
                                          <p:attrName>ppt_x</p:attrName>
                                        </p:attrNameLst>
                                      </p:cBhvr>
                                      <p:tavLst>
                                        <p:tav tm="0">
                                          <p:val>
                                            <p:strVal val="#ppt_x"/>
                                          </p:val>
                                        </p:tav>
                                        <p:tav tm="100000">
                                          <p:val>
                                            <p:strVal val="#ppt_x"/>
                                          </p:val>
                                        </p:tav>
                                      </p:tavLst>
                                    </p:anim>
                                    <p:anim calcmode="lin" valueType="num">
                                      <p:cBhvr additive="base">
                                        <p:cTn id="59" dur="500" fill="hold"/>
                                        <p:tgtEl>
                                          <p:spTgt spid="8"/>
                                        </p:tgtEl>
                                        <p:attrNameLst>
                                          <p:attrName>ppt_y</p:attrName>
                                        </p:attrNameLst>
                                      </p:cBhvr>
                                      <p:tavLst>
                                        <p:tav tm="0">
                                          <p:val>
                                            <p:strVal val="1+#ppt_h/2"/>
                                          </p:val>
                                        </p:tav>
                                        <p:tav tm="100000">
                                          <p:val>
                                            <p:strVal val="#ppt_y"/>
                                          </p:val>
                                        </p:tav>
                                      </p:tavLst>
                                    </p:anim>
                                  </p:childTnLst>
                                </p:cTn>
                              </p:par>
                            </p:childTnLst>
                          </p:cTn>
                        </p:par>
                        <p:par>
                          <p:cTn id="60" fill="hold">
                            <p:stCondLst>
                              <p:cond delay="6500"/>
                            </p:stCondLst>
                            <p:childTnLst>
                              <p:par>
                                <p:cTn id="61" presetID="22" presetClass="entr" presetSubtype="1" fill="hold" grpId="0" nodeType="afterEffect">
                                  <p:stCondLst>
                                    <p:cond delay="0"/>
                                  </p:stCondLst>
                                  <p:childTnLst>
                                    <p:set>
                                      <p:cBhvr>
                                        <p:cTn id="62" dur="1" fill="hold">
                                          <p:stCondLst>
                                            <p:cond delay="0"/>
                                          </p:stCondLst>
                                        </p:cTn>
                                        <p:tgtEl>
                                          <p:spTgt spid="50"/>
                                        </p:tgtEl>
                                        <p:attrNameLst>
                                          <p:attrName>style.visibility</p:attrName>
                                        </p:attrNameLst>
                                      </p:cBhvr>
                                      <p:to>
                                        <p:strVal val="visible"/>
                                      </p:to>
                                    </p:set>
                                    <p:animEffect transition="in" filter="wipe(up)">
                                      <p:cBhvr>
                                        <p:cTn id="63"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21" grpId="0" animBg="1"/>
      <p:bldP spid="20" grpId="0" animBg="1"/>
      <p:bldP spid="19" grpId="0" animBg="1"/>
      <p:bldP spid="17" grpId="0" animBg="1"/>
      <p:bldP spid="46" grpId="0"/>
      <p:bldP spid="48" grpId="0"/>
      <p:bldP spid="49" grpId="0"/>
      <p:bldP spid="50" grpId="0"/>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Wood Type">
  <a:themeElements>
    <a:clrScheme name="Wood Type">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Wood Type">
      <a:majorFont>
        <a:latin typeface="Rockwell Condensed" panose="02060603050405020104"/>
        <a:ea typeface=""/>
        <a:cs typeface=""/>
        <a:font script="Grek" typeface="Cambria"/>
        <a:font script="Cyrl" typeface="Cambria"/>
        <a:font script="Jpan" typeface="HG明朝B"/>
        <a:font script="Hang" typeface="바탕"/>
        <a:font script="Hans" typeface="方正姚体"/>
        <a:font script="Hant" typeface="微軟正黑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Rockwell" panose="02060603020205020403"/>
        <a:ea typeface=""/>
        <a:cs typeface=""/>
        <a:font script="Grek" typeface="Cambria"/>
        <a:font script="Cyrl" typeface="Cambria"/>
        <a:font script="Jpan" typeface="HG明朝B"/>
        <a:font script="Hang" typeface="바탕"/>
        <a:font script="Hans" typeface="方正姚体"/>
        <a:font script="Hant" typeface="標楷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Wood Type">
      <a:fillStyleLst>
        <a:solidFill>
          <a:schemeClr val="phClr"/>
        </a:solidFill>
        <a:blipFill rotWithShape="1">
          <a:blip xmlns:r="http://schemas.openxmlformats.org/officeDocument/2006/relationships" r:embed="rId1">
            <a:duotone>
              <a:schemeClr val="phClr">
                <a:tint val="70000"/>
                <a:shade val="63000"/>
              </a:schemeClr>
              <a:schemeClr val="phClr">
                <a:tint val="10000"/>
                <a:satMod val="150000"/>
              </a:schemeClr>
            </a:duotone>
          </a:blip>
          <a:tile tx="0" ty="0" sx="60000" sy="59000" flip="none" algn="tl"/>
        </a:blipFill>
        <a:blipFill rotWithShape="1">
          <a:blip xmlns:r="http://schemas.openxmlformats.org/officeDocument/2006/relationships" r:embed="rId1">
            <a:duotone>
              <a:schemeClr val="phClr">
                <a:shade val="36000"/>
                <a:satMod val="120000"/>
              </a:schemeClr>
              <a:schemeClr val="phClr">
                <a:tint val="40000"/>
              </a:schemeClr>
            </a:duotone>
          </a:blip>
          <a:tile tx="0" ty="0" sx="60000" sy="59000" flip="none" algn="tl"/>
        </a:blip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softEdge rad="12700"/>
          </a:effectLst>
        </a:effectStyle>
        <a:effectStyle>
          <a:effectLst>
            <a:outerShdw blurRad="50800" dist="19050" dir="5400000" algn="tl" rotWithShape="0">
              <a:srgbClr val="000000">
                <a:alpha val="60000"/>
              </a:srgbClr>
            </a:outerShdw>
            <a:softEdge rad="12700"/>
          </a:effectLst>
        </a:effectStyle>
      </a:effectStyleLst>
      <a:bgFillStyleLst>
        <a:solidFill>
          <a:schemeClr val="phClr"/>
        </a:solidFill>
        <a:solidFill>
          <a:schemeClr val="phClr">
            <a:shade val="97000"/>
            <a:satMod val="150000"/>
          </a:schemeClr>
        </a:solidFill>
        <a:blipFill rotWithShape="1">
          <a:blip xmlns:r="http://schemas.openxmlformats.org/officeDocument/2006/relationships" r:embed="rId1">
            <a:duotone>
              <a:schemeClr val="phClr">
                <a:tint val="75000"/>
                <a:shade val="58000"/>
                <a:satMod val="120000"/>
              </a:schemeClr>
              <a:schemeClr val="phClr">
                <a:tint val="50000"/>
                <a:shade val="96000"/>
              </a:schemeClr>
            </a:duotone>
          </a:blip>
          <a:tile tx="0" ty="0" sx="100000" sy="100000" flip="none" algn="tl"/>
        </a:blipFill>
      </a:bgFillStyleLst>
    </a:fmtScheme>
  </a:themeElements>
  <a:objectDefaults/>
  <a:extraClrSchemeLst/>
  <a:extLst>
    <a:ext uri="{05A4C25C-085E-4340-85A3-A5531E510DB2}">
      <thm15:themeFamily xmlns:thm15="http://schemas.microsoft.com/office/thememl/2012/main" name="Wood Type" id="{7ACABC62-BF99-48CF-A9DC-4DB89C7B13DC}" vid="{142A1326-48AB-42A9-8428-CB14AA30176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Wood Type</Template>
  <TotalTime>43</TotalTime>
  <Words>204</Words>
  <Application>Microsoft Office PowerPoint</Application>
  <PresentationFormat>Widescreen</PresentationFormat>
  <Paragraphs>16</Paragraphs>
  <Slides>4</Slides>
  <Notes>2</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4</vt:i4>
      </vt:variant>
    </vt:vector>
  </HeadingPairs>
  <TitlesOfParts>
    <vt:vector size="11" baseType="lpstr">
      <vt:lpstr>Calibri</vt:lpstr>
      <vt:lpstr>Estrangelo Edessa</vt:lpstr>
      <vt:lpstr>FontAwesome</vt:lpstr>
      <vt:lpstr>Rockwell</vt:lpstr>
      <vt:lpstr>Rockwell Condensed</vt:lpstr>
      <vt:lpstr>Wingdings</vt:lpstr>
      <vt:lpstr>Wood Type</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Nenad Simić</dc:creator>
  <cp:lastModifiedBy>Nenad Simić</cp:lastModifiedBy>
  <cp:revision>9</cp:revision>
  <dcterms:created xsi:type="dcterms:W3CDTF">2019-03-12T13:02:59Z</dcterms:created>
  <dcterms:modified xsi:type="dcterms:W3CDTF">2019-03-12T13:46:17Z</dcterms:modified>
</cp:coreProperties>
</file>