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94" r:id="rId1"/>
  </p:sldMasterIdLst>
  <p:notesMasterIdLst>
    <p:notesMasterId r:id="rId37"/>
  </p:notesMasterIdLst>
  <p:sldIdLst>
    <p:sldId id="256" r:id="rId2"/>
    <p:sldId id="283" r:id="rId3"/>
    <p:sldId id="294" r:id="rId4"/>
    <p:sldId id="292" r:id="rId5"/>
    <p:sldId id="293" r:id="rId6"/>
    <p:sldId id="262" r:id="rId7"/>
    <p:sldId id="267" r:id="rId8"/>
    <p:sldId id="264" r:id="rId9"/>
    <p:sldId id="260" r:id="rId10"/>
    <p:sldId id="263" r:id="rId11"/>
    <p:sldId id="272" r:id="rId12"/>
    <p:sldId id="273" r:id="rId13"/>
    <p:sldId id="268" r:id="rId14"/>
    <p:sldId id="269" r:id="rId15"/>
    <p:sldId id="270" r:id="rId16"/>
    <p:sldId id="271" r:id="rId17"/>
    <p:sldId id="276" r:id="rId18"/>
    <p:sldId id="275" r:id="rId19"/>
    <p:sldId id="285" r:id="rId20"/>
    <p:sldId id="286" r:id="rId21"/>
    <p:sldId id="287" r:id="rId22"/>
    <p:sldId id="288" r:id="rId23"/>
    <p:sldId id="290" r:id="rId24"/>
    <p:sldId id="289" r:id="rId25"/>
    <p:sldId id="274" r:id="rId26"/>
    <p:sldId id="279" r:id="rId27"/>
    <p:sldId id="278" r:id="rId28"/>
    <p:sldId id="277" r:id="rId29"/>
    <p:sldId id="280" r:id="rId30"/>
    <p:sldId id="291" r:id="rId31"/>
    <p:sldId id="281" r:id="rId32"/>
    <p:sldId id="282" r:id="rId33"/>
    <p:sldId id="295" r:id="rId34"/>
    <p:sldId id="259" r:id="rId35"/>
    <p:sldId id="265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4022" autoAdjust="0"/>
  </p:normalViewPr>
  <p:slideViewPr>
    <p:cSldViewPr snapToGrid="0">
      <p:cViewPr varScale="1">
        <p:scale>
          <a:sx n="62" d="100"/>
          <a:sy n="62" d="100"/>
        </p:scale>
        <p:origin x="10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E791E-A9E7-409C-87BB-441BD6D2DD09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6EF9E-E897-4A80-BADB-AD02FF4294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68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453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754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156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33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87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5569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3239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3888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204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38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046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4093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1196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805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284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3482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49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EAB5B-FE2A-480E-90BE-1E9C3A691928}" type="datetimeFigureOut">
              <a:rPr lang="tr-TR" smtClean="0"/>
              <a:t>8.05.2019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758588-1173-4BFE-BC7D-37ECE52FB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822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5" r:id="rId1"/>
    <p:sldLayoutId id="2147485396" r:id="rId2"/>
    <p:sldLayoutId id="2147485397" r:id="rId3"/>
    <p:sldLayoutId id="2147485398" r:id="rId4"/>
    <p:sldLayoutId id="2147485399" r:id="rId5"/>
    <p:sldLayoutId id="2147485400" r:id="rId6"/>
    <p:sldLayoutId id="2147485401" r:id="rId7"/>
    <p:sldLayoutId id="2147485402" r:id="rId8"/>
    <p:sldLayoutId id="2147485403" r:id="rId9"/>
    <p:sldLayoutId id="2147485404" r:id="rId10"/>
    <p:sldLayoutId id="2147485405" r:id="rId11"/>
    <p:sldLayoutId id="2147485406" r:id="rId12"/>
    <p:sldLayoutId id="2147485407" r:id="rId13"/>
    <p:sldLayoutId id="2147485408" r:id="rId14"/>
    <p:sldLayoutId id="2147485409" r:id="rId15"/>
    <p:sldLayoutId id="21474854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WHBGyHWMdeU&amp;t=5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mindmeister.com/1207587529/youright-project-activity-plan?fullscreen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etwinning.net/tr/pub/highlights/2019-is-the-year-of-democratic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nswergarden.ch/928245" TargetMode="External"/><Relationship Id="rId2" Type="http://schemas.openxmlformats.org/officeDocument/2006/relationships/hyperlink" Target="https://answergarden.ch/91997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padlet.com/pinaryasamis/camliyayla_etwinning_team_yourigh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JBULwuiJdg&amp;t=2s" TargetMode="External"/><Relationship Id="rId2" Type="http://schemas.openxmlformats.org/officeDocument/2006/relationships/hyperlink" Target="https://www.youtube.com/watch?v=N55N-EGh7x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dlet.com/pyasamis/StudentsActivityPadlet_Yourights" TargetMode="External"/><Relationship Id="rId5" Type="http://schemas.openxmlformats.org/officeDocument/2006/relationships/hyperlink" Target="https://padlet.com/pyasamis/dissemination_padlet_yourights" TargetMode="External"/><Relationship Id="rId4" Type="http://schemas.openxmlformats.org/officeDocument/2006/relationships/hyperlink" Target="https://www.storyjumper.com/book/index/66416045/CHILDREN-RIGHS-CARE-PROTECTION#page/8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play.kahoot.it/#/lobby?quizId=1a81e6d1-8600-4824-ad1f-4b328c7760db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1.png"/><Relationship Id="rId5" Type="http://schemas.openxmlformats.org/officeDocument/2006/relationships/hyperlink" Target="mailto:tretwinning@gmail.com" TargetMode="External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hyperlink" Target="http://etwinning.meb.gov.tr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tjlJaVWxSA&amp;t=20s" TargetMode="External"/><Relationship Id="rId2" Type="http://schemas.openxmlformats.org/officeDocument/2006/relationships/hyperlink" Target="https://padlet.com/pinaryasamis/gaziantepsbd2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hyperlink" Target="https://www.youtube.com/watch?v=tuscRBVJFZ4&amp;fbclid=IwAR1VQBabOBOwuBHoSKOxXaAsxdEtzOrdZzQon39vQ0YFMRgqDqvJMS1eUI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329311" y="2969697"/>
            <a:ext cx="7391166" cy="626217"/>
          </a:xfrm>
          <a:prstGeom prst="rect">
            <a:avLst/>
          </a:prstGeom>
          <a:noFill/>
          <a:ln>
            <a:noFill/>
          </a:ln>
        </p:spPr>
        <p:txBody>
          <a:bodyPr vert="horz" lIns="91426" tIns="45700" rIns="91426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ct val="25000"/>
            </a:pPr>
            <a:r>
              <a:rPr lang="tr-TR" sz="4400" b="1" dirty="0" smtClean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  <a:t/>
            </a:r>
            <a:br>
              <a:rPr lang="tr-TR" sz="4400" b="1" dirty="0" smtClean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</a:br>
            <a:r>
              <a:rPr lang="tr-TR" sz="4400" b="1" dirty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  <a:t/>
            </a:r>
            <a:br>
              <a:rPr lang="tr-TR" sz="4400" b="1" dirty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</a:br>
            <a:r>
              <a:rPr lang="tr-TR" sz="4400" b="1" dirty="0" smtClean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  <a:t/>
            </a:r>
            <a:br>
              <a:rPr lang="tr-TR" sz="4400" b="1" dirty="0" smtClean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</a:br>
            <a:r>
              <a:rPr lang="tr-TR" sz="4400" b="1" dirty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  <a:t/>
            </a:r>
            <a:br>
              <a:rPr lang="tr-TR" sz="4400" b="1" dirty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</a:br>
            <a:r>
              <a:rPr lang="tr-TR" sz="4400" b="1" dirty="0" smtClean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  <a:t/>
            </a:r>
            <a:br>
              <a:rPr lang="tr-TR" sz="4400" b="1" dirty="0" smtClean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</a:br>
            <a:r>
              <a:rPr lang="tr-TR" sz="4400" b="1" dirty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  <a:t/>
            </a:r>
            <a:br>
              <a:rPr lang="tr-TR" sz="4400" b="1" dirty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</a:br>
            <a:r>
              <a:rPr lang="tr-TR" sz="4400" b="1" smtClean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  <a:t/>
            </a:r>
            <a:br>
              <a:rPr lang="tr-TR" sz="4400" b="1" smtClean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</a:br>
            <a:r>
              <a:rPr lang="tr-TR" sz="4400" b="1" smtClean="0">
                <a:solidFill>
                  <a:srgbClr val="2D296F"/>
                </a:solidFill>
                <a:latin typeface="Cantarell"/>
                <a:ea typeface="Cantarell"/>
                <a:cs typeface="Cantarell"/>
                <a:sym typeface="Cantarell"/>
              </a:rPr>
              <a:t>İYİ BİR eTwinning PROJESİ NASIL HAZIRLANIR ?</a:t>
            </a:r>
            <a:endParaRPr lang="en-US" sz="4400" b="1" dirty="0">
              <a:solidFill>
                <a:srgbClr val="2D296F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1047448" y="2056296"/>
            <a:ext cx="9144000" cy="590017"/>
          </a:xfrm>
        </p:spPr>
        <p:txBody>
          <a:bodyPr>
            <a:normAutofit fontScale="85000" lnSpcReduction="20000"/>
          </a:bodyPr>
          <a:lstStyle/>
          <a:p>
            <a:endParaRPr lang="tr-TR" dirty="0"/>
          </a:p>
          <a:p>
            <a:r>
              <a:rPr lang="tr-TR" b="1" dirty="0" smtClean="0">
                <a:solidFill>
                  <a:srgbClr val="2C286C"/>
                </a:solidFill>
                <a:latin typeface="Cantarell"/>
              </a:rPr>
              <a:t>                                                                    </a:t>
            </a:r>
            <a:endParaRPr lang="tr-TR" b="1" dirty="0">
              <a:solidFill>
                <a:srgbClr val="2C286C"/>
              </a:solidFill>
              <a:latin typeface="Cantarell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8" y="340820"/>
            <a:ext cx="2364236" cy="709984"/>
          </a:xfrm>
          <a:prstGeom prst="rect">
            <a:avLst/>
          </a:prstGeom>
        </p:spPr>
      </p:pic>
      <p:sp>
        <p:nvSpPr>
          <p:cNvPr id="6" name="Shape 85"/>
          <p:cNvSpPr txBox="1">
            <a:spLocks/>
          </p:cNvSpPr>
          <p:nvPr/>
        </p:nvSpPr>
        <p:spPr>
          <a:xfrm>
            <a:off x="2944917" y="722546"/>
            <a:ext cx="8807639" cy="394900"/>
          </a:xfrm>
          <a:prstGeom prst="rect">
            <a:avLst/>
          </a:prstGeom>
          <a:noFill/>
          <a:ln>
            <a:noFill/>
          </a:ln>
        </p:spPr>
        <p:txBody>
          <a:bodyPr vert="horz" lIns="91426" tIns="45700" rIns="91426" bIns="45700" rtlCol="0" anchor="t" anchorCtr="0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buSzPct val="25000"/>
            </a:pPr>
            <a:r>
              <a:rPr lang="tr-TR" sz="2000" b="1" dirty="0" smtClean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Bi</a:t>
            </a:r>
            <a:r>
              <a:rPr lang="en-US" sz="20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lateral </a:t>
            </a:r>
            <a:r>
              <a:rPr lang="tr-TR" sz="20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C</a:t>
            </a:r>
            <a:r>
              <a:rPr lang="en-US" sz="2000" b="1" dirty="0" err="1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ontact</a:t>
            </a:r>
            <a:r>
              <a:rPr lang="tr-TR" sz="20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 Se</a:t>
            </a:r>
            <a:r>
              <a:rPr lang="en-US" sz="2000" b="1" dirty="0" err="1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minar</a:t>
            </a:r>
            <a:r>
              <a:rPr lang="en-US" sz="20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, </a:t>
            </a:r>
            <a:r>
              <a:rPr lang="tr-TR" sz="2000" b="1" dirty="0" err="1" smtClean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Baku</a:t>
            </a:r>
            <a:r>
              <a:rPr lang="en-US" sz="2000" b="1" dirty="0" smtClean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, </a:t>
            </a:r>
            <a:r>
              <a:rPr lang="tr-TR" sz="2000" b="1" dirty="0" smtClean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1-3 May 2019</a:t>
            </a:r>
            <a:endParaRPr lang="tr-TR" sz="2000" dirty="0">
              <a:solidFill>
                <a:srgbClr val="2D296F"/>
              </a:solidFill>
              <a:latin typeface="Calisto MT" panose="02040603050505030304" pitchFamily="18" charset="0"/>
              <a:ea typeface="Cantarell"/>
              <a:cs typeface="Cantarell"/>
              <a:sym typeface="Cantarell"/>
            </a:endParaRPr>
          </a:p>
        </p:txBody>
      </p:sp>
      <p:sp>
        <p:nvSpPr>
          <p:cNvPr id="22" name="Rectangle 70"/>
          <p:cNvSpPr>
            <a:spLocks noChangeArrowheads="1"/>
          </p:cNvSpPr>
          <p:nvPr/>
        </p:nvSpPr>
        <p:spPr bwMode="auto">
          <a:xfrm>
            <a:off x="-7506" y="1122309"/>
            <a:ext cx="12192000" cy="160480"/>
          </a:xfrm>
          <a:prstGeom prst="rect">
            <a:avLst/>
          </a:prstGeom>
          <a:solidFill>
            <a:srgbClr val="F3CE4C"/>
          </a:solidFill>
          <a:ln w="19050"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GB" altLang="tr-TR">
              <a:solidFill>
                <a:srgbClr val="FDCF37"/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6088494" y="3971278"/>
            <a:ext cx="5020583" cy="20139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PINAR YAŞAMIŞ ADIGÜZEL</a:t>
            </a:r>
            <a:br>
              <a:rPr lang="tr-TR" sz="24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tr-TR" sz="24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İNGİLİZCE ÖĞRETMENİ </a:t>
            </a:r>
            <a:br>
              <a:rPr lang="tr-TR" sz="24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tr-TR" sz="24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Mersin,Türkiye</a:t>
            </a:r>
            <a:endParaRPr lang="tr-TR" sz="24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tr-TR" sz="28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9408"/>
            <a:ext cx="12184494" cy="141145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2"/>
          <a:stretch/>
        </p:blipFill>
        <p:spPr>
          <a:xfrm>
            <a:off x="9794945" y="58394"/>
            <a:ext cx="2390880" cy="105905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4" y="3623290"/>
            <a:ext cx="2306875" cy="1866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276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122830"/>
            <a:ext cx="8596668" cy="3649070"/>
          </a:xfrm>
        </p:spPr>
        <p:txBody>
          <a:bodyPr>
            <a:norm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İyi bir </a:t>
            </a:r>
            <a:r>
              <a:rPr lang="tr-TR" b="1" dirty="0" err="1">
                <a:latin typeface="Comic Sans MS" panose="030F0702030302020204" pitchFamily="66" charset="0"/>
              </a:rPr>
              <a:t>eTwinning</a:t>
            </a:r>
            <a:r>
              <a:rPr lang="tr-TR" b="1" dirty="0">
                <a:latin typeface="Comic Sans MS" panose="030F0702030302020204" pitchFamily="66" charset="0"/>
              </a:rPr>
              <a:t> projesinde </a:t>
            </a:r>
            <a:r>
              <a:rPr lang="tr-TR" dirty="0">
                <a:latin typeface="Comic Sans MS" panose="030F0702030302020204" pitchFamily="66" charset="0"/>
              </a:rPr>
              <a:t>mutlaka bulunması gereken </a:t>
            </a:r>
            <a:r>
              <a:rPr lang="tr-TR" b="1" dirty="0">
                <a:latin typeface="Comic Sans MS" panose="030F0702030302020204" pitchFamily="66" charset="0"/>
              </a:rPr>
              <a:t>5 </a:t>
            </a:r>
            <a:r>
              <a:rPr lang="tr-TR" b="1" dirty="0" smtClean="0">
                <a:latin typeface="Comic Sans MS" panose="030F0702030302020204" pitchFamily="66" charset="0"/>
              </a:rPr>
              <a:t>özellik</a:t>
            </a:r>
            <a:br>
              <a:rPr lang="tr-TR" b="1" dirty="0" smtClean="0">
                <a:latin typeface="Comic Sans MS" panose="030F0702030302020204" pitchFamily="66" charset="0"/>
              </a:rPr>
            </a:br>
            <a:r>
              <a:rPr lang="tr-TR" sz="2000" dirty="0"/>
              <a:t>(DİJİTAL ÖĞRENME PROJESİ VİDEOSU)</a:t>
            </a:r>
            <a:br>
              <a:rPr lang="tr-TR" sz="2000" dirty="0"/>
            </a:br>
            <a:r>
              <a:rPr lang="tr-TR" sz="2000" dirty="0">
                <a:hlinkClick r:id="rId2"/>
              </a:rPr>
              <a:t>https://www.youtube.com/watch?v=WHBGyHWMdeU&amp;t=5s</a:t>
            </a:r>
            <a:r>
              <a:rPr lang="tr-TR" sz="2000" b="1" dirty="0" smtClean="0">
                <a:latin typeface="Comic Sans MS" panose="030F0702030302020204" pitchFamily="66" charset="0"/>
              </a:rPr>
              <a:t/>
            </a:r>
            <a:br>
              <a:rPr lang="tr-TR" sz="2000" b="1" dirty="0" smtClean="0">
                <a:latin typeface="Comic Sans MS" panose="030F0702030302020204" pitchFamily="66" charset="0"/>
              </a:rPr>
            </a:br>
            <a:r>
              <a:rPr lang="tr-TR" b="1" dirty="0" smtClean="0">
                <a:latin typeface="Comic Sans MS" panose="030F0702030302020204" pitchFamily="66" charset="0"/>
              </a:rPr>
              <a:t/>
            </a:r>
            <a:br>
              <a:rPr lang="tr-TR" b="1" dirty="0" smtClean="0">
                <a:latin typeface="Comic Sans MS" panose="030F0702030302020204" pitchFamily="66" charset="0"/>
              </a:rPr>
            </a:br>
            <a:r>
              <a:rPr lang="tr-TR" b="1" dirty="0" smtClean="0">
                <a:latin typeface="Comic Sans MS" panose="030F0702030302020204" pitchFamily="66" charset="0"/>
              </a:rPr>
              <a:t/>
            </a:r>
            <a:br>
              <a:rPr lang="tr-TR" b="1" dirty="0" smtClean="0">
                <a:latin typeface="Comic Sans MS" panose="030F0702030302020204" pitchFamily="66" charset="0"/>
              </a:rPr>
            </a:br>
            <a:endParaRPr lang="tr-TR" dirty="0">
              <a:latin typeface="Comic Sans MS" panose="030F0702030302020204" pitchFamily="66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1" y="2141094"/>
            <a:ext cx="8147713" cy="4716906"/>
          </a:xfrm>
        </p:spPr>
      </p:pic>
    </p:spTree>
    <p:extLst>
      <p:ext uri="{BB962C8B-B14F-4D97-AF65-F5344CB8AC3E}">
        <p14:creationId xmlns:p14="http://schemas.microsoft.com/office/powerpoint/2010/main" val="7565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9499" y="62026"/>
            <a:ext cx="8596668" cy="680924"/>
          </a:xfrm>
        </p:spPr>
        <p:txBody>
          <a:bodyPr/>
          <a:lstStyle/>
          <a:p>
            <a:r>
              <a:rPr lang="tr-TR" smtClean="0"/>
              <a:t>NEREDEN İLHAM ALMALIYIZ?</a:t>
            </a:r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860">
            <a:off x="8799118" y="4705696"/>
            <a:ext cx="3423138" cy="2143125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822" y="259529"/>
            <a:ext cx="2521560" cy="188118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5135" t="8185" r="43345" b="10408"/>
          <a:stretch/>
        </p:blipFill>
        <p:spPr>
          <a:xfrm>
            <a:off x="50135" y="756190"/>
            <a:ext cx="4426851" cy="388778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/>
          <a:srcRect l="7394" t="33711" r="50769" b="32491"/>
          <a:stretch/>
        </p:blipFill>
        <p:spPr>
          <a:xfrm>
            <a:off x="324445" y="4637168"/>
            <a:ext cx="5013287" cy="220299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2351033"/>
            <a:ext cx="3924300" cy="254210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7"/>
          <a:srcRect l="24184" t="17965" r="32054" b="19519"/>
          <a:stretch/>
        </p:blipFill>
        <p:spPr>
          <a:xfrm rot="19867097">
            <a:off x="5174975" y="251111"/>
            <a:ext cx="4125922" cy="323024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8"/>
          <a:srcRect l="38437" t="8313" r="15742" b="11440"/>
          <a:stretch/>
        </p:blipFill>
        <p:spPr>
          <a:xfrm>
            <a:off x="5337732" y="3213894"/>
            <a:ext cx="359852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25" y="2686914"/>
            <a:ext cx="4450734" cy="405637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84" y="0"/>
            <a:ext cx="4866216" cy="274448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677334" y="2438400"/>
            <a:ext cx="704488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smtClean="0"/>
              <a:t>Specific- </a:t>
            </a:r>
            <a:r>
              <a:rPr lang="tr-TR" b="1"/>
              <a:t>Belirgin: </a:t>
            </a:r>
            <a:r>
              <a:rPr lang="tr-TR"/>
              <a:t>Projenin hedefi kesin ve net tanımlanmalıdır. </a:t>
            </a:r>
            <a:r>
              <a:rPr lang="tr-TR" b="1"/>
              <a:t>Ne, nerede, ne zaman </a:t>
            </a:r>
            <a:r>
              <a:rPr lang="tr-TR"/>
              <a:t>ve ne şekilde yapılacağı anlaşılır şekilde belirtilmelidir.</a:t>
            </a:r>
          </a:p>
          <a:p>
            <a:endParaRPr lang="tr-TR"/>
          </a:p>
          <a:p>
            <a:r>
              <a:rPr lang="tr-TR" b="1"/>
              <a:t>Measurable-Ölçülebilir:</a:t>
            </a:r>
            <a:r>
              <a:rPr lang="tr-TR"/>
              <a:t> Projenin hedefi ve yararları ölçülebilir olmalıdır.</a:t>
            </a:r>
          </a:p>
          <a:p>
            <a:endParaRPr lang="tr-TR"/>
          </a:p>
          <a:p>
            <a:r>
              <a:rPr lang="tr-TR" b="1"/>
              <a:t>Achievable</a:t>
            </a:r>
            <a:r>
              <a:rPr lang="tr-TR"/>
              <a:t>- </a:t>
            </a:r>
            <a:r>
              <a:rPr lang="tr-TR" b="1"/>
              <a:t>Ulaşılabilir</a:t>
            </a:r>
            <a:r>
              <a:rPr lang="tr-TR"/>
              <a:t>: Hedefi gerçekleştirmek mümkün olmalıdır.</a:t>
            </a:r>
          </a:p>
          <a:p>
            <a:endParaRPr lang="tr-TR"/>
          </a:p>
          <a:p>
            <a:r>
              <a:rPr lang="tr-TR" b="1"/>
              <a:t>Realistic</a:t>
            </a:r>
            <a:r>
              <a:rPr lang="tr-TR"/>
              <a:t>-</a:t>
            </a:r>
            <a:r>
              <a:rPr lang="tr-TR" b="1"/>
              <a:t>Gerçekçi</a:t>
            </a:r>
            <a:r>
              <a:rPr lang="tr-TR"/>
              <a:t>: Gerçekçi bir plan üzerine kurulmalıdır.</a:t>
            </a:r>
          </a:p>
          <a:p>
            <a:endParaRPr lang="tr-TR"/>
          </a:p>
          <a:p>
            <a:r>
              <a:rPr lang="tr-TR" b="1"/>
              <a:t>Time Related- Zamanı Belli</a:t>
            </a:r>
            <a:r>
              <a:rPr lang="tr-TR"/>
              <a:t>: Belirli bir zaman sınırlaması konularak hangi zaman diliminde neyin başarılabilmiş olması gerektiği belirlenmelidir.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" y="52080"/>
            <a:ext cx="7276041" cy="232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/>
              <a:t>PLANLAMA </a:t>
            </a:r>
            <a:r>
              <a:rPr lang="tr-TR" b="1" smtClean="0"/>
              <a:t>SÜRECİ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4" y="1531620"/>
            <a:ext cx="6089226" cy="4983479"/>
          </a:xfrm>
        </p:spPr>
        <p:txBody>
          <a:bodyPr/>
          <a:lstStyle/>
          <a:p>
            <a:r>
              <a:rPr lang="tr-TR" smtClean="0"/>
              <a:t>Proje, belirli </a:t>
            </a:r>
            <a:r>
              <a:rPr lang="tr-TR"/>
              <a:t>bir amaca ulaşmak için dikkatlice planlanan ve tasarlanan, bireysel veya toplu girişimdir</a:t>
            </a:r>
            <a:r>
              <a:rPr lang="tr-TR" smtClean="0"/>
              <a:t>.</a:t>
            </a:r>
          </a:p>
          <a:p>
            <a:endParaRPr lang="tr-TR" smtClean="0"/>
          </a:p>
          <a:p>
            <a:r>
              <a:rPr lang="tr-TR"/>
              <a:t> Bu süreçte ise projenin süresine ve nasıl ilerleyeceğine, bütçenin nasıl kullanılacağına ve kimin ne iş yapacağına karar verilir</a:t>
            </a:r>
            <a:r>
              <a:rPr lang="tr-TR" smtClean="0"/>
              <a:t>.</a:t>
            </a:r>
          </a:p>
          <a:p>
            <a:endParaRPr lang="tr-TR"/>
          </a:p>
          <a:p>
            <a:r>
              <a:rPr lang="tr-TR" smtClean="0"/>
              <a:t>Fikirden </a:t>
            </a:r>
            <a:r>
              <a:rPr lang="tr-TR"/>
              <a:t>gerçek uygulamaya geçiş yöntemidir</a:t>
            </a:r>
            <a:r>
              <a:rPr lang="tr-TR" smtClean="0"/>
              <a:t>.</a:t>
            </a:r>
          </a:p>
          <a:p>
            <a:endParaRPr lang="tr-TR"/>
          </a:p>
          <a:p>
            <a:r>
              <a:rPr lang="tr-TR"/>
              <a:t>Süreç içerisinde çeşitli aşamaları yapılandırarak düşünceden eyleme geçilmesini sağlayan bir yöntemdir</a:t>
            </a:r>
          </a:p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4" y="1930400"/>
            <a:ext cx="5268035" cy="458469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96" y="98425"/>
            <a:ext cx="2975530" cy="16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89" t="11452" r="7221" b="13393"/>
          <a:stretch/>
        </p:blipFill>
        <p:spPr>
          <a:xfrm>
            <a:off x="4057650" y="3908859"/>
            <a:ext cx="7201752" cy="292867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-694" t="4305" r="1" b="9572"/>
          <a:stretch/>
        </p:blipFill>
        <p:spPr>
          <a:xfrm>
            <a:off x="0" y="-185469"/>
            <a:ext cx="12192000" cy="409432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/>
          <a:srcRect l="14855" t="12899" r="61140" b="22070"/>
          <a:stretch/>
        </p:blipFill>
        <p:spPr>
          <a:xfrm>
            <a:off x="828674" y="2361918"/>
            <a:ext cx="345757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4937" y="3033"/>
            <a:ext cx="8596668" cy="802185"/>
          </a:xfrm>
        </p:spPr>
        <p:txBody>
          <a:bodyPr/>
          <a:lstStyle/>
          <a:p>
            <a:r>
              <a:rPr lang="tr-TR" b="1" smtClean="0"/>
              <a:t>PROJE ÇALIŞMA SÜRECİ &amp; SONUÇLAR</a:t>
            </a:r>
            <a:endParaRPr lang="tr-TR" b="1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22" t="8625" r="16710" b="5221"/>
          <a:stretch/>
        </p:blipFill>
        <p:spPr>
          <a:xfrm>
            <a:off x="350044" y="805218"/>
            <a:ext cx="5900738" cy="586171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40237" t="47712" r="17452" b="18019"/>
          <a:stretch/>
        </p:blipFill>
        <p:spPr>
          <a:xfrm>
            <a:off x="6250782" y="4514850"/>
            <a:ext cx="5750717" cy="2343150"/>
          </a:xfrm>
          <a:prstGeom prst="rect">
            <a:avLst/>
          </a:prstGeom>
        </p:spPr>
      </p:pic>
      <p:pic>
        <p:nvPicPr>
          <p:cNvPr id="8" name="İçerik Yer Tutucusu 3"/>
          <p:cNvPicPr>
            <a:picLocks noChangeAspect="1"/>
          </p:cNvPicPr>
          <p:nvPr/>
        </p:nvPicPr>
        <p:blipFill rotWithShape="1">
          <a:blip r:embed="rId4"/>
          <a:srcRect l="39006" t="9428" r="16559" b="4731"/>
          <a:stretch/>
        </p:blipFill>
        <p:spPr>
          <a:xfrm>
            <a:off x="6465094" y="805218"/>
            <a:ext cx="5536405" cy="37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1484796" y="146076"/>
            <a:ext cx="8596668" cy="804863"/>
          </a:xfrm>
        </p:spPr>
        <p:txBody>
          <a:bodyPr/>
          <a:lstStyle/>
          <a:p>
            <a:pPr algn="ctr"/>
            <a:r>
              <a:rPr lang="tr-TR" b="1" smtClean="0"/>
              <a:t>RİSKLER!</a:t>
            </a:r>
            <a:endParaRPr lang="tr-TR" b="1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8" y="3569769"/>
            <a:ext cx="3403860" cy="2411411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8" y="1539426"/>
            <a:ext cx="3446389" cy="203034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/>
          <a:srcRect l="6679" t="15399" r="43399" b="19152"/>
          <a:stretch/>
        </p:blipFill>
        <p:spPr>
          <a:xfrm>
            <a:off x="0" y="804863"/>
            <a:ext cx="5627077" cy="340354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08408"/>
            <a:ext cx="3094891" cy="264959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2" y="4242924"/>
            <a:ext cx="2532185" cy="261507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7" y="1573943"/>
            <a:ext cx="3052361" cy="2634465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07" y="4316741"/>
            <a:ext cx="3009832" cy="2467439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37" y="0"/>
            <a:ext cx="3512563" cy="1573943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43" y="-8125"/>
            <a:ext cx="2988519" cy="157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" y="0"/>
            <a:ext cx="9715500" cy="1420813"/>
          </a:xfrm>
        </p:spPr>
        <p:txBody>
          <a:bodyPr>
            <a:normAutofit/>
          </a:bodyPr>
          <a:lstStyle/>
          <a:p>
            <a:r>
              <a:rPr lang="tr-TR" sz="3200" b="1" smtClean="0"/>
              <a:t>TÜRKİYE- FRANSA-ROMANYA-İTALYA-SIRBİSTAN-</a:t>
            </a:r>
            <a:endParaRPr lang="tr-TR" sz="3200" b="1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98" t="8752" r="21376" b="11370"/>
          <a:stretch/>
        </p:blipFill>
        <p:spPr>
          <a:xfrm>
            <a:off x="1" y="609600"/>
            <a:ext cx="7572374" cy="626268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8085" t="24494" r="21368" b="30834"/>
          <a:stretch/>
        </p:blipFill>
        <p:spPr>
          <a:xfrm>
            <a:off x="7762746" y="630238"/>
            <a:ext cx="4414838" cy="280592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02" y="3545682"/>
            <a:ext cx="3776923" cy="331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325464"/>
            <a:ext cx="9081655" cy="1346174"/>
          </a:xfrm>
        </p:spPr>
        <p:txBody>
          <a:bodyPr>
            <a:noAutofit/>
          </a:bodyPr>
          <a:lstStyle/>
          <a:p>
            <a:pPr algn="ctr"/>
            <a:r>
              <a:rPr lang="tr-TR" sz="2000" b="1" i="1" dirty="0" smtClean="0">
                <a:solidFill>
                  <a:srgbClr val="FF0000"/>
                </a:solidFill>
                <a:hlinkClick r:id="rId2"/>
              </a:rPr>
              <a:t>YOURIGHTS (HAKLARINIZ) PROJESİ PLANI  OCAK _HAZİRAN &amp; SAYFALAR</a:t>
            </a:r>
            <a:r>
              <a:rPr lang="tr-TR" sz="2000" b="1" dirty="0" smtClean="0">
                <a:solidFill>
                  <a:schemeClr val="bg1"/>
                </a:solidFill>
                <a:hlinkClick r:id="rId2"/>
              </a:rPr>
              <a:t/>
            </a:r>
            <a:br>
              <a:rPr lang="tr-TR" sz="2000" b="1" dirty="0" smtClean="0">
                <a:solidFill>
                  <a:schemeClr val="bg1"/>
                </a:solidFill>
                <a:hlinkClick r:id="rId2"/>
              </a:rPr>
            </a:br>
            <a:r>
              <a:rPr lang="tr-TR" sz="2000" b="1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tr-TR" sz="2000" b="1" dirty="0">
                <a:solidFill>
                  <a:schemeClr val="bg1"/>
                </a:solidFill>
                <a:hlinkClick r:id="rId2"/>
              </a:rPr>
              <a:t>://</a:t>
            </a:r>
            <a:r>
              <a:rPr lang="tr-TR" sz="2000" b="1" dirty="0" smtClean="0">
                <a:solidFill>
                  <a:schemeClr val="bg1"/>
                </a:solidFill>
                <a:hlinkClick r:id="rId2"/>
              </a:rPr>
              <a:t>www.mindmeister.com/1207587529/youright-project-activity-plan?fullscreen=1</a:t>
            </a:r>
            <a:r>
              <a:rPr lang="tr-TR" sz="2000" b="1" dirty="0" smtClean="0">
                <a:solidFill>
                  <a:schemeClr val="bg1"/>
                </a:solidFill>
              </a:rPr>
              <a:t/>
            </a:r>
            <a:br>
              <a:rPr lang="tr-TR" sz="2000" b="1" dirty="0" smtClean="0">
                <a:solidFill>
                  <a:schemeClr val="bg1"/>
                </a:solidFill>
              </a:rPr>
            </a:br>
            <a:endParaRPr lang="tr-TR" sz="2000" b="1" i="1" dirty="0">
              <a:solidFill>
                <a:schemeClr val="bg1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392" t="4381" r="16172" b="11278"/>
          <a:stretch/>
        </p:blipFill>
        <p:spPr>
          <a:xfrm>
            <a:off x="257174" y="1671638"/>
            <a:ext cx="5986463" cy="518636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37" y="100742"/>
            <a:ext cx="2633663" cy="1756632"/>
          </a:xfrm>
          <a:prstGeom prst="rect">
            <a:avLst/>
          </a:prstGeom>
        </p:spPr>
      </p:pic>
      <p:pic>
        <p:nvPicPr>
          <p:cNvPr id="6" name="İçerik Yer Tutucusu 5"/>
          <p:cNvPicPr>
            <a:picLocks noChangeAspect="1"/>
          </p:cNvPicPr>
          <p:nvPr/>
        </p:nvPicPr>
        <p:blipFill rotWithShape="1">
          <a:blip r:embed="rId5"/>
          <a:srcRect l="21112" t="8899" r="19240" b="10816"/>
          <a:stretch/>
        </p:blipFill>
        <p:spPr>
          <a:xfrm rot="10800000" flipH="1">
            <a:off x="6500812" y="1857374"/>
            <a:ext cx="5691188" cy="50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85241"/>
            <a:ext cx="8596668" cy="774916"/>
          </a:xfrm>
        </p:spPr>
        <p:txBody>
          <a:bodyPr>
            <a:normAutofit fontScale="90000"/>
          </a:bodyPr>
          <a:lstStyle/>
          <a:p>
            <a:r>
              <a:rPr lang="tr-TR" sz="2700" b="1" i="1" dirty="0" smtClean="0">
                <a:hlinkClick r:id="rId2"/>
              </a:rPr>
              <a:t>2019 </a:t>
            </a:r>
            <a:r>
              <a:rPr lang="tr-TR" sz="2700" b="1" i="1" dirty="0" err="1" smtClean="0">
                <a:hlinkClick r:id="rId2"/>
              </a:rPr>
              <a:t>eTWINNING</a:t>
            </a:r>
            <a:r>
              <a:rPr lang="tr-TR" sz="2700" b="1" i="1" dirty="0" smtClean="0">
                <a:hlinkClick r:id="rId2"/>
              </a:rPr>
              <a:t> DEMOKRATİK KATILIM YILI &amp; OY HAKKI</a:t>
            </a:r>
            <a:r>
              <a:rPr lang="tr-TR" sz="1800" i="1" dirty="0" smtClean="0">
                <a:hlinkClick r:id="rId2"/>
              </a:rPr>
              <a:t/>
            </a:r>
            <a:br>
              <a:rPr lang="tr-TR" sz="1800" i="1" dirty="0" smtClean="0">
                <a:hlinkClick r:id="rId2"/>
              </a:rPr>
            </a:br>
            <a:r>
              <a:rPr lang="tr-TR" sz="1800" i="1" dirty="0" smtClean="0">
                <a:hlinkClick r:id="rId2"/>
              </a:rPr>
              <a:t>https</a:t>
            </a:r>
            <a:r>
              <a:rPr lang="tr-TR" sz="1800" i="1" dirty="0">
                <a:hlinkClick r:id="rId2"/>
              </a:rPr>
              <a:t>://www.etwinning.net/tr/pub/highlights/2019-is-the-year-of-democratic.htm</a:t>
            </a:r>
            <a:r>
              <a:rPr lang="tr-TR" sz="1800" i="1" dirty="0"/>
              <a:t> </a:t>
            </a:r>
            <a:endParaRPr lang="tr-TR" sz="1800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009" t="4977" r="40008" b="12899"/>
          <a:stretch/>
        </p:blipFill>
        <p:spPr>
          <a:xfrm>
            <a:off x="8152108" y="2216258"/>
            <a:ext cx="4039891" cy="464174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/>
          <a:srcRect l="9152" t="16029" r="42542" b="24733"/>
          <a:stretch/>
        </p:blipFill>
        <p:spPr>
          <a:xfrm>
            <a:off x="8152109" y="0"/>
            <a:ext cx="4154553" cy="286445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/>
          <a:srcRect l="42002" t="9020" r="28309" b="17046"/>
          <a:stretch/>
        </p:blipFill>
        <p:spPr>
          <a:xfrm>
            <a:off x="4038881" y="1208867"/>
            <a:ext cx="3998564" cy="564913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6"/>
          <a:srcRect l="41186" t="10376" r="33008" b="17950"/>
          <a:stretch/>
        </p:blipFill>
        <p:spPr>
          <a:xfrm>
            <a:off x="123986" y="1208868"/>
            <a:ext cx="3914893" cy="56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5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4" y="414667"/>
            <a:ext cx="8596668" cy="5626695"/>
          </a:xfrm>
        </p:spPr>
        <p:txBody>
          <a:bodyPr/>
          <a:lstStyle/>
          <a:p>
            <a:r>
              <a:rPr lang="tr-TR" b="1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SORUMUZA CEVAP VERELİM??</a:t>
            </a:r>
            <a:br>
              <a:rPr lang="tr-TR" b="1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</a:br>
            <a:r>
              <a:rPr lang="tr-TR" dirty="0">
                <a:hlinkClick r:id="rId3"/>
              </a:rPr>
              <a:t>https://</a:t>
            </a:r>
            <a:r>
              <a:rPr lang="tr-TR" dirty="0" smtClean="0">
                <a:hlinkClick r:id="rId3"/>
              </a:rPr>
              <a:t>answergarden.ch/928245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smtClean="0">
                <a:hlinkClick r:id="rId2"/>
              </a:rPr>
              <a:t/>
            </a:r>
            <a:br>
              <a:rPr lang="tr-TR" b="1" dirty="0" smtClean="0">
                <a:hlinkClick r:id="rId2"/>
              </a:rPr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endParaRPr lang="tr-TR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/>
          <a:srcRect l="9407" t="4497" r="12543" b="67466"/>
          <a:stretch/>
        </p:blipFill>
        <p:spPr>
          <a:xfrm>
            <a:off x="181388" y="1524369"/>
            <a:ext cx="11731643" cy="41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0871" y="278969"/>
            <a:ext cx="8993609" cy="1193369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PROJE SAYFA DÜZENİ &amp;ÖN BEKLENTİ ANKETİ &amp; MENTİ Öğrenci TANITIM</a:t>
            </a:r>
            <a:endParaRPr lang="tr-TR" sz="32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142" t="9420" r="17240" b="10720"/>
          <a:stretch/>
        </p:blipFill>
        <p:spPr>
          <a:xfrm>
            <a:off x="7232542" y="1592038"/>
            <a:ext cx="4959458" cy="53469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8305" t="10150" r="24238" b="11846"/>
          <a:stretch/>
        </p:blipFill>
        <p:spPr>
          <a:xfrm>
            <a:off x="0" y="1654031"/>
            <a:ext cx="7005234" cy="53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2317" y="240225"/>
            <a:ext cx="8596668" cy="883403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KARIŞIK ÜLKE GRUPLARI &amp; WEB 2 ARAÇLARI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22" t="10183" r="13423" b="11273"/>
          <a:stretch/>
        </p:blipFill>
        <p:spPr>
          <a:xfrm>
            <a:off x="5377911" y="1022889"/>
            <a:ext cx="6876081" cy="583511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8691" t="4724" r="13821" b="11620"/>
          <a:stretch/>
        </p:blipFill>
        <p:spPr>
          <a:xfrm>
            <a:off x="0" y="1456838"/>
            <a:ext cx="5182195" cy="5401162"/>
          </a:xfrm>
          <a:prstGeom prst="rect">
            <a:avLst/>
          </a:prstGeom>
        </p:spPr>
      </p:pic>
      <p:pic>
        <p:nvPicPr>
          <p:cNvPr id="6" name="İçerik Yer Tutucusu 3"/>
          <p:cNvPicPr>
            <a:picLocks noChangeAspect="1"/>
          </p:cNvPicPr>
          <p:nvPr/>
        </p:nvPicPr>
        <p:blipFill rotWithShape="1">
          <a:blip r:embed="rId4"/>
          <a:srcRect l="41679" t="11017" r="24199" b="13117"/>
          <a:stretch/>
        </p:blipFill>
        <p:spPr>
          <a:xfrm>
            <a:off x="2591097" y="2944678"/>
            <a:ext cx="2947400" cy="37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5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2053" y="325464"/>
            <a:ext cx="9272578" cy="1527444"/>
          </a:xfrm>
        </p:spPr>
        <p:txBody>
          <a:bodyPr/>
          <a:lstStyle/>
          <a:p>
            <a:r>
              <a:rPr lang="tr-TR" dirty="0" err="1" smtClean="0"/>
              <a:t>ZeeMaps</a:t>
            </a:r>
            <a:r>
              <a:rPr lang="tr-TR" dirty="0" smtClean="0"/>
              <a:t> Ortaklar Haritası &amp; Görev Dağılımı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39" t="7423" r="12749" b="11121"/>
          <a:stretch/>
        </p:blipFill>
        <p:spPr>
          <a:xfrm>
            <a:off x="1" y="1363851"/>
            <a:ext cx="6757260" cy="549414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37118" t="7604" r="24036" b="15036"/>
          <a:stretch/>
        </p:blipFill>
        <p:spPr>
          <a:xfrm>
            <a:off x="6757261" y="1363851"/>
            <a:ext cx="5434739" cy="55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,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3" r="18070"/>
          <a:stretch/>
        </p:blipFill>
        <p:spPr>
          <a:xfrm>
            <a:off x="1" y="4153545"/>
            <a:ext cx="5579390" cy="3014421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46" y="-11659"/>
            <a:ext cx="5382053" cy="445185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6" b="23128"/>
          <a:stretch/>
        </p:blipFill>
        <p:spPr>
          <a:xfrm>
            <a:off x="0" y="1"/>
            <a:ext cx="6819254" cy="294467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b="53513"/>
          <a:stretch/>
        </p:blipFill>
        <p:spPr>
          <a:xfrm>
            <a:off x="0" y="2697153"/>
            <a:ext cx="6836301" cy="180960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86" y="4440195"/>
            <a:ext cx="3838413" cy="272777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5" b="42599"/>
          <a:stretch/>
        </p:blipFill>
        <p:spPr>
          <a:xfrm>
            <a:off x="4881135" y="4440195"/>
            <a:ext cx="3472452" cy="26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648" t="4497" r="3586" b="11621"/>
          <a:stretch/>
        </p:blipFill>
        <p:spPr>
          <a:xfrm>
            <a:off x="220113" y="0"/>
            <a:ext cx="5873857" cy="5749872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805" t="4724" r="20805" b="13202"/>
          <a:stretch/>
        </p:blipFill>
        <p:spPr>
          <a:xfrm rot="2205764">
            <a:off x="6067730" y="824967"/>
            <a:ext cx="7326985" cy="4554274"/>
          </a:xfrm>
          <a:prstGeom prst="rect">
            <a:avLst/>
          </a:prstGeom>
        </p:spPr>
      </p:pic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628" r="1525" b="13117"/>
          <a:stretch/>
        </p:blipFill>
        <p:spPr>
          <a:xfrm>
            <a:off x="2907794" y="2180569"/>
            <a:ext cx="6372352" cy="465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172400" y="98729"/>
            <a:ext cx="9402126" cy="1320800"/>
          </a:xfrm>
        </p:spPr>
        <p:txBody>
          <a:bodyPr>
            <a:noAutofit/>
          </a:bodyPr>
          <a:lstStyle/>
          <a:p>
            <a:pPr algn="ctr"/>
            <a:r>
              <a:rPr lang="tr-TR" sz="2400" b="1" dirty="0" smtClean="0"/>
              <a:t>PROJE AKTİVİTELERİ &amp; İŞBİRLİĞİ &amp; İLETİŞİM</a:t>
            </a:r>
            <a:br>
              <a:rPr lang="tr-TR" sz="2400" b="1" dirty="0" smtClean="0"/>
            </a:br>
            <a:r>
              <a:rPr lang="tr-TR" sz="2400" b="1" dirty="0" smtClean="0"/>
              <a:t>SAYFALAR &amp; FORUM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>
                <a:hlinkClick r:id="rId2"/>
              </a:rPr>
              <a:t>https://padlet.com/pinaryasamis/camliyayla_etwinning_team_yourights</a:t>
            </a:r>
            <a:endParaRPr lang="tr-TR" sz="2400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070" t="5194" r="16394" b="8835"/>
          <a:stretch/>
        </p:blipFill>
        <p:spPr>
          <a:xfrm>
            <a:off x="309561" y="2676524"/>
            <a:ext cx="4800601" cy="41814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/>
          <a:srcRect l="15116" t="4769" r="16212" b="12690"/>
          <a:stretch/>
        </p:blipFill>
        <p:spPr>
          <a:xfrm>
            <a:off x="5455492" y="2166353"/>
            <a:ext cx="6736507" cy="4691647"/>
          </a:xfrm>
          <a:prstGeom prst="rect">
            <a:avLst/>
          </a:prstGeom>
        </p:spPr>
      </p:pic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438610"/>
              </p:ext>
            </p:extLst>
          </p:nvPr>
        </p:nvGraphicFramePr>
        <p:xfrm>
          <a:off x="7259914" y="1747707"/>
          <a:ext cx="2237719" cy="480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719"/>
              </a:tblGrid>
              <a:tr h="480428">
                <a:tc>
                  <a:txBody>
                    <a:bodyPr/>
                    <a:lstStyle/>
                    <a:p>
                      <a:r>
                        <a:rPr lang="tr-TR" smtClean="0"/>
                        <a:t>MATERIALS</a:t>
                      </a:r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65589"/>
              </p:ext>
            </p:extLst>
          </p:nvPr>
        </p:nvGraphicFramePr>
        <p:xfrm>
          <a:off x="1821606" y="1987921"/>
          <a:ext cx="1200151" cy="54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151"/>
              </a:tblGrid>
              <a:tr h="544330">
                <a:tc>
                  <a:txBody>
                    <a:bodyPr/>
                    <a:lstStyle/>
                    <a:p>
                      <a:r>
                        <a:rPr lang="tr-TR" smtClean="0"/>
                        <a:t>FORUMS</a:t>
                      </a:r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432" y="0"/>
            <a:ext cx="2084767" cy="208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3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4000500" cy="3200400"/>
          </a:xfr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90" y="3657600"/>
            <a:ext cx="3440260" cy="32004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56"/>
            <a:ext cx="3788156" cy="304104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90" y="97168"/>
            <a:ext cx="3916510" cy="298893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88" y="45056"/>
            <a:ext cx="3271443" cy="327144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0" y="3455786"/>
            <a:ext cx="2419757" cy="340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9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" y="-575556"/>
            <a:ext cx="6092460" cy="3433056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" y="2857500"/>
            <a:ext cx="5901883" cy="410844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60839" y="-575556"/>
            <a:ext cx="6231159" cy="346921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43" y="2857500"/>
            <a:ext cx="6221957" cy="4108449"/>
          </a:xfrm>
          <a:prstGeom prst="rect">
            <a:avLst/>
          </a:prstGeom>
        </p:spPr>
      </p:pic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69" y="850831"/>
            <a:ext cx="4358890" cy="274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9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861"/>
            <a:ext cx="12222072" cy="7195861"/>
          </a:xfrm>
          <a:prstGeom prst="rect">
            <a:avLst/>
          </a:prstGeom>
        </p:spPr>
      </p:pic>
      <p:sp>
        <p:nvSpPr>
          <p:cNvPr id="7" name="İçerik Yer Tutucus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97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05934" y="0"/>
            <a:ext cx="8596668" cy="1320800"/>
          </a:xfrm>
        </p:spPr>
        <p:txBody>
          <a:bodyPr/>
          <a:lstStyle/>
          <a:p>
            <a:pPr algn="ctr"/>
            <a:r>
              <a:rPr lang="tr-TR" b="1" smtClean="0"/>
              <a:t>MERSİN ÇAMLIYAYLA KASIM EKENLER ÇPAL eTwinning Kulübü</a:t>
            </a:r>
            <a:endParaRPr lang="tr-TR" b="1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6" y="1320800"/>
            <a:ext cx="10382250" cy="5537200"/>
          </a:xfrm>
        </p:spPr>
      </p:pic>
    </p:spTree>
    <p:extLst>
      <p:ext uri="{BB962C8B-B14F-4D97-AF65-F5344CB8AC3E}">
        <p14:creationId xmlns:p14="http://schemas.microsoft.com/office/powerpoint/2010/main" val="1907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8846" y="86384"/>
            <a:ext cx="8596668" cy="1320800"/>
          </a:xfrm>
        </p:spPr>
        <p:txBody>
          <a:bodyPr/>
          <a:lstStyle/>
          <a:p>
            <a:r>
              <a:rPr lang="tr-TR" dirty="0" smtClean="0"/>
              <a:t>Oturumda En Çok ‘Baklava’ cevabı alındı..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-380" t="5021" r="-1" b="18206"/>
          <a:stretch/>
        </p:blipFill>
        <p:spPr>
          <a:xfrm>
            <a:off x="-61993" y="1658319"/>
            <a:ext cx="12253993" cy="54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tr-TR" sz="2400" dirty="0" smtClean="0"/>
              <a:t>KARIŞIK ÜLKE GRUPLARI PROJE ORTAK ÜRÜNLERİ HİKAYE &amp;</a:t>
            </a:r>
            <a:endParaRPr lang="tr-TR" sz="2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22627" t="19647" r="36695" b="13881"/>
          <a:stretch/>
        </p:blipFill>
        <p:spPr>
          <a:xfrm>
            <a:off x="4184542" y="396786"/>
            <a:ext cx="4483840" cy="411952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904" t="8341" r="79209" b="81259"/>
          <a:stretch/>
        </p:blipFill>
        <p:spPr>
          <a:xfrm>
            <a:off x="4592329" y="540903"/>
            <a:ext cx="2862445" cy="63400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/>
          <a:srcRect l="44490" t="23942" r="17713" b="23603"/>
          <a:stretch/>
        </p:blipFill>
        <p:spPr>
          <a:xfrm>
            <a:off x="8776872" y="-178163"/>
            <a:ext cx="3194529" cy="263471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5"/>
          <a:srcRect l="6908" t="26204" r="17588" b="24733"/>
          <a:stretch/>
        </p:blipFill>
        <p:spPr>
          <a:xfrm>
            <a:off x="4656448" y="4120223"/>
            <a:ext cx="7582508" cy="273777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6"/>
          <a:srcRect l="38009" t="16028" r="20423" b="28125"/>
          <a:stretch/>
        </p:blipFill>
        <p:spPr>
          <a:xfrm>
            <a:off x="-105675" y="483429"/>
            <a:ext cx="4181727" cy="3158673"/>
          </a:xfrm>
          <a:prstGeom prst="rect">
            <a:avLst/>
          </a:prstGeom>
        </p:spPr>
      </p:pic>
      <p:pic>
        <p:nvPicPr>
          <p:cNvPr id="12" name="İçerik Yer Tutucusu 11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1821" t="4229" r="24649" b="44262"/>
          <a:stretch/>
        </p:blipFill>
        <p:spPr>
          <a:xfrm>
            <a:off x="0" y="3983064"/>
            <a:ext cx="4635782" cy="2898088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039" y="2062765"/>
            <a:ext cx="3658551" cy="20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666750"/>
          </a:xfrm>
        </p:spPr>
        <p:txBody>
          <a:bodyPr/>
          <a:lstStyle/>
          <a:p>
            <a:r>
              <a:rPr lang="tr-TR" dirty="0" smtClean="0"/>
              <a:t>VİDEOS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4" y="885825"/>
            <a:ext cx="8596668" cy="5972176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/>
              <a:t>ÇAMLIYAYLA ETWINNING İLÇE TANITIM </a:t>
            </a:r>
            <a:r>
              <a:rPr lang="tr-TR" b="1" dirty="0" smtClean="0"/>
              <a:t>VİDEOSU</a:t>
            </a:r>
            <a:endParaRPr lang="tr-TR" b="1" dirty="0">
              <a:hlinkClick r:id="rId2"/>
            </a:endParaRPr>
          </a:p>
          <a:p>
            <a:r>
              <a:rPr lang="tr-TR" b="1" dirty="0" smtClean="0">
                <a:hlinkClick r:id="rId2"/>
              </a:rPr>
              <a:t/>
            </a:r>
            <a:br>
              <a:rPr lang="tr-TR" b="1" dirty="0" smtClean="0">
                <a:hlinkClick r:id="rId2"/>
              </a:rPr>
            </a:br>
            <a:r>
              <a:rPr lang="tr-TR" dirty="0" smtClean="0">
                <a:hlinkClick r:id="rId2"/>
              </a:rPr>
              <a:t>https</a:t>
            </a:r>
            <a:r>
              <a:rPr lang="tr-TR" dirty="0">
                <a:hlinkClick r:id="rId2"/>
              </a:rPr>
              <a:t>://</a:t>
            </a:r>
            <a:r>
              <a:rPr lang="tr-TR" dirty="0" smtClean="0">
                <a:hlinkClick r:id="rId2"/>
              </a:rPr>
              <a:t>www.youtube.com/watch?v=N55N-EGh7xQ</a:t>
            </a:r>
            <a:endParaRPr lang="tr-TR" dirty="0"/>
          </a:p>
          <a:p>
            <a:pPr marL="0" indent="0">
              <a:buNone/>
            </a:pPr>
            <a:r>
              <a:rPr lang="tr-TR" b="1" dirty="0" smtClean="0"/>
              <a:t>     </a:t>
            </a:r>
          </a:p>
          <a:p>
            <a:pPr marL="0" indent="0">
              <a:buNone/>
            </a:pPr>
            <a:r>
              <a:rPr lang="tr-TR" b="1" dirty="0"/>
              <a:t> </a:t>
            </a:r>
            <a:r>
              <a:rPr lang="tr-TR" b="1" dirty="0" smtClean="0"/>
              <a:t>   MERSİN ÇAMLIYAYLA OKUL TANITIM VİDEOSU</a:t>
            </a:r>
          </a:p>
          <a:p>
            <a:r>
              <a:rPr lang="tr-TR" dirty="0">
                <a:hlinkClick r:id="rId3"/>
              </a:rPr>
              <a:t>https://www.youtube.com/watch?v=_</a:t>
            </a:r>
            <a:r>
              <a:rPr lang="tr-TR" dirty="0" smtClean="0">
                <a:hlinkClick r:id="rId3"/>
              </a:rPr>
              <a:t>JBULwuiJdg&amp;t=2s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 smtClean="0"/>
          </a:p>
          <a:p>
            <a:r>
              <a:rPr lang="tr-TR" b="1" dirty="0" smtClean="0"/>
              <a:t>ÇOCUK HAKLARI KONUSUNDA STORY JUMPER EBOOK</a:t>
            </a:r>
            <a:br>
              <a:rPr lang="tr-TR" b="1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>
                <a:hlinkClick r:id="rId4"/>
              </a:rPr>
              <a:t>https://www.storyjumper.com/book/index/66416045/CHILDREN-RIGHS-CARE-PROTECTION#page/8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 smtClean="0"/>
          </a:p>
          <a:p>
            <a:r>
              <a:rPr lang="tr-TR" b="1" dirty="0" smtClean="0"/>
              <a:t>YOURIGHTS PROJESİ YAYGINLAŞTIRMA PADLETİ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>
                <a:hlinkClick r:id="rId5"/>
              </a:rPr>
              <a:t>https://</a:t>
            </a:r>
            <a:r>
              <a:rPr lang="tr-TR" dirty="0" smtClean="0">
                <a:hlinkClick r:id="rId5"/>
              </a:rPr>
              <a:t>padlet.com/pyasamis/dissemination_padlet_yourights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smtClean="0"/>
              <a:t>PROJE AKTİVİTE PADLETİ</a:t>
            </a:r>
          </a:p>
          <a:p>
            <a:r>
              <a:rPr lang="tr-TR" dirty="0">
                <a:hlinkClick r:id="rId6"/>
              </a:rPr>
              <a:t>https://padlet.com/pyasamis/StudentsActivityPadlet_Yourights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1850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tr-TR" sz="2000" dirty="0">
                <a:hlinkClick r:id="rId2"/>
              </a:rPr>
              <a:t>https://play.kahoot.it/#/lobby?quizId=1a81e6d1-8600-4824-ad1f-4b328c7760db</a:t>
            </a:r>
            <a:endParaRPr lang="tr-TR" sz="20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17" t="7025" r="-1" b="23898"/>
          <a:stretch/>
        </p:blipFill>
        <p:spPr>
          <a:xfrm>
            <a:off x="677334" y="1007390"/>
            <a:ext cx="10699853" cy="585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214817"/>
            <a:ext cx="8596668" cy="1320800"/>
          </a:xfrm>
        </p:spPr>
        <p:txBody>
          <a:bodyPr/>
          <a:lstStyle/>
          <a:p>
            <a:r>
              <a:rPr lang="tr-TR" dirty="0" smtClean="0"/>
              <a:t>OTURUM KAHOOT SONUÇLARI</a:t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-24" b="5967"/>
          <a:stretch/>
        </p:blipFill>
        <p:spPr>
          <a:xfrm>
            <a:off x="356460" y="910645"/>
            <a:ext cx="11246603" cy="59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10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2" y="49717"/>
            <a:ext cx="2745516" cy="824483"/>
          </a:xfrm>
          <a:prstGeom prst="rect">
            <a:avLst/>
          </a:prstGeom>
        </p:spPr>
      </p:pic>
      <p:sp>
        <p:nvSpPr>
          <p:cNvPr id="7" name="Rectangle 70"/>
          <p:cNvSpPr>
            <a:spLocks noChangeArrowheads="1"/>
          </p:cNvSpPr>
          <p:nvPr/>
        </p:nvSpPr>
        <p:spPr bwMode="auto">
          <a:xfrm>
            <a:off x="0" y="891084"/>
            <a:ext cx="12192000" cy="61635"/>
          </a:xfrm>
          <a:prstGeom prst="rect">
            <a:avLst/>
          </a:prstGeom>
          <a:solidFill>
            <a:srgbClr val="FECD04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GB" altLang="tr-TR">
              <a:solidFill>
                <a:srgbClr val="FFB80D"/>
              </a:solidFill>
            </a:endParaRPr>
          </a:p>
        </p:txBody>
      </p:sp>
      <p:sp>
        <p:nvSpPr>
          <p:cNvPr id="8" name="Rectangle 70"/>
          <p:cNvSpPr>
            <a:spLocks noChangeArrowheads="1"/>
          </p:cNvSpPr>
          <p:nvPr/>
        </p:nvSpPr>
        <p:spPr bwMode="auto">
          <a:xfrm>
            <a:off x="0" y="6234892"/>
            <a:ext cx="12192000" cy="61635"/>
          </a:xfrm>
          <a:prstGeom prst="rect">
            <a:avLst/>
          </a:prstGeom>
          <a:solidFill>
            <a:srgbClr val="2C286C"/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GB" altLang="tr-TR">
              <a:solidFill>
                <a:srgbClr val="FFB80D"/>
              </a:solidFill>
            </a:endParaRPr>
          </a:p>
        </p:txBody>
      </p:sp>
      <p:grpSp>
        <p:nvGrpSpPr>
          <p:cNvPr id="13" name="Grup 12"/>
          <p:cNvGrpSpPr/>
          <p:nvPr/>
        </p:nvGrpSpPr>
        <p:grpSpPr>
          <a:xfrm>
            <a:off x="963375" y="986486"/>
            <a:ext cx="10064370" cy="4526439"/>
            <a:chOff x="963375" y="986486"/>
            <a:chExt cx="10064370" cy="4526439"/>
          </a:xfrm>
        </p:grpSpPr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75" y="986486"/>
              <a:ext cx="4348544" cy="4526439"/>
            </a:xfrm>
            <a:prstGeom prst="rect">
              <a:avLst/>
            </a:prstGeom>
          </p:spPr>
        </p:pic>
        <p:sp>
          <p:nvSpPr>
            <p:cNvPr id="15" name="Metin kutusu 14"/>
            <p:cNvSpPr txBox="1"/>
            <p:nvPr/>
          </p:nvSpPr>
          <p:spPr>
            <a:xfrm>
              <a:off x="8052478" y="2249618"/>
              <a:ext cx="2874505" cy="181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01" dirty="0" err="1"/>
                <a:t>eTwinning</a:t>
              </a:r>
              <a:r>
                <a:rPr lang="tr-TR" sz="1401" dirty="0"/>
                <a:t> Türkiye </a:t>
              </a:r>
            </a:p>
            <a:p>
              <a:endParaRPr lang="tr-TR" sz="1401" dirty="0"/>
            </a:p>
            <a:p>
              <a:endParaRPr lang="tr-TR" sz="1401" dirty="0"/>
            </a:p>
            <a:p>
              <a:r>
                <a:rPr lang="tr-TR" sz="1401" dirty="0" err="1"/>
                <a:t>eTwinning</a:t>
              </a:r>
              <a:r>
                <a:rPr lang="tr-TR" sz="1401" dirty="0"/>
                <a:t> Türkiye @</a:t>
              </a:r>
              <a:r>
                <a:rPr lang="tr-TR" sz="1401" dirty="0" err="1"/>
                <a:t>tretwinning</a:t>
              </a:r>
              <a:r>
                <a:rPr lang="tr-TR" sz="1401" dirty="0"/>
                <a:t> </a:t>
              </a:r>
            </a:p>
            <a:p>
              <a:endParaRPr lang="tr-TR" sz="1401" dirty="0"/>
            </a:p>
            <a:p>
              <a:endParaRPr lang="tr-TR" sz="1401" dirty="0"/>
            </a:p>
            <a:p>
              <a:r>
                <a:rPr lang="tr-TR" sz="1401" dirty="0">
                  <a:hlinkClick r:id="rId5"/>
                </a:rPr>
                <a:t>tretwinning@gmail.com</a:t>
              </a:r>
              <a:endParaRPr lang="tr-TR" sz="1401" dirty="0"/>
            </a:p>
            <a:p>
              <a:r>
                <a:rPr lang="tr-TR" sz="1401" dirty="0"/>
                <a:t> 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725" y="2106932"/>
              <a:ext cx="768752" cy="640628"/>
            </a:xfrm>
            <a:prstGeom prst="rect">
              <a:avLst/>
            </a:prstGeom>
          </p:spPr>
        </p:pic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9149" y="2747558"/>
              <a:ext cx="577909" cy="579422"/>
            </a:xfrm>
            <a:prstGeom prst="rect">
              <a:avLst/>
            </a:prstGeom>
          </p:spPr>
        </p:pic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9147" y="3362035"/>
              <a:ext cx="656224" cy="703467"/>
            </a:xfrm>
            <a:prstGeom prst="rect">
              <a:avLst/>
            </a:prstGeom>
          </p:spPr>
        </p:pic>
        <p:sp>
          <p:nvSpPr>
            <p:cNvPr id="19" name="Dikdörtgen 18"/>
            <p:cNvSpPr/>
            <p:nvPr/>
          </p:nvSpPr>
          <p:spPr>
            <a:xfrm>
              <a:off x="6937526" y="4177057"/>
              <a:ext cx="40902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3200" dirty="0">
                  <a:solidFill>
                    <a:schemeClr val="accent5">
                      <a:lumMod val="75000"/>
                    </a:schemeClr>
                  </a:solidFill>
                  <a:hlinkClick r:id="rId9"/>
                </a:rPr>
                <a:t>etwinning.meb.gov.tr</a:t>
              </a:r>
              <a:endParaRPr lang="tr-TR" sz="3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0" name="Picture 11">
            <a:extLst>
              <a:ext uri="{FF2B5EF4-FFF2-40B4-BE49-F238E27FC236}">
                <a16:creationId xmlns="" xmlns:a16="http://schemas.microsoft.com/office/drawing/2014/main" id="{BD7913D7-9A39-40B8-B2C2-82675B12B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5" b="-1"/>
          <a:stretch/>
        </p:blipFill>
        <p:spPr bwMode="auto">
          <a:xfrm>
            <a:off x="9824720" y="161372"/>
            <a:ext cx="2088225" cy="53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hape 85"/>
          <p:cNvSpPr txBox="1">
            <a:spLocks/>
          </p:cNvSpPr>
          <p:nvPr/>
        </p:nvSpPr>
        <p:spPr>
          <a:xfrm>
            <a:off x="6714565" y="6418276"/>
            <a:ext cx="8884023" cy="394900"/>
          </a:xfrm>
          <a:prstGeom prst="rect">
            <a:avLst/>
          </a:prstGeom>
          <a:noFill/>
          <a:ln>
            <a:noFill/>
          </a:ln>
        </p:spPr>
        <p:txBody>
          <a:bodyPr vert="horz" lIns="91426" tIns="45700" rIns="91426" bIns="45700" rtlCol="0" anchor="t" anchorCtr="0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buSzPct val="25000"/>
            </a:pPr>
            <a:r>
              <a:rPr lang="tr-TR" sz="16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Bi</a:t>
            </a:r>
            <a:r>
              <a:rPr lang="en-US" sz="16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lateral </a:t>
            </a:r>
            <a:r>
              <a:rPr lang="tr-TR" sz="16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C</a:t>
            </a:r>
            <a:r>
              <a:rPr lang="en-US" sz="1600" b="1" dirty="0" err="1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ontact</a:t>
            </a:r>
            <a:r>
              <a:rPr lang="tr-TR" sz="16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 Se</a:t>
            </a:r>
            <a:r>
              <a:rPr lang="en-US" sz="1600" b="1" dirty="0" err="1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minar</a:t>
            </a:r>
            <a:r>
              <a:rPr lang="en-US" sz="16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, </a:t>
            </a:r>
            <a:r>
              <a:rPr lang="tr-TR" sz="1600" b="1" dirty="0" err="1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Baku</a:t>
            </a:r>
            <a:r>
              <a:rPr lang="en-US" sz="16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, </a:t>
            </a:r>
            <a:r>
              <a:rPr lang="tr-TR" sz="1600" b="1" dirty="0">
                <a:solidFill>
                  <a:srgbClr val="2D296F"/>
                </a:solidFill>
                <a:latin typeface="Calisto MT" panose="02040603050505030304" pitchFamily="18" charset="0"/>
                <a:ea typeface="Cantarell"/>
                <a:cs typeface="Cantarell"/>
                <a:sym typeface="Cantarell"/>
              </a:rPr>
              <a:t>1-3 May 2019</a:t>
            </a:r>
            <a:endParaRPr lang="tr-TR" sz="1600" dirty="0">
              <a:solidFill>
                <a:srgbClr val="2D296F"/>
              </a:solidFill>
              <a:latin typeface="Calisto MT" panose="02040603050505030304" pitchFamily="18" charset="0"/>
              <a:ea typeface="Cantarell"/>
              <a:cs typeface="Cantarell"/>
              <a:sym typeface="Cantarel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1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350196"/>
            <a:ext cx="8596668" cy="1108953"/>
          </a:xfrm>
        </p:spPr>
        <p:txBody>
          <a:bodyPr/>
          <a:lstStyle/>
          <a:p>
            <a:r>
              <a:rPr lang="tr-TR" b="1" smtClean="0"/>
              <a:t>BİLGE VAREL_ AYDIN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4" y="1284052"/>
            <a:ext cx="8596668" cy="5573948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r>
              <a:rPr lang="tr-TR" dirty="0" smtClean="0"/>
              <a:t>DEVAM EDECEK….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06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33063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EĞER ÜLKE YÖNETİCİ OLSAYDINIZ, NEYİ DEĞİŞTİRMEK İSTERDİNİZ ? </a:t>
            </a: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>İsim -ülke </a:t>
            </a:r>
            <a:r>
              <a:rPr lang="tr-TR" b="1" dirty="0"/>
              <a:t>VE BİR </a:t>
            </a:r>
            <a:r>
              <a:rPr lang="tr-TR" b="1" dirty="0" smtClean="0"/>
              <a:t>CÜMLE YAZINIZ..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62" b="12273"/>
          <a:stretch/>
        </p:blipFill>
        <p:spPr>
          <a:xfrm>
            <a:off x="703187" y="2046288"/>
            <a:ext cx="8545663" cy="39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8364" y="2252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2019 </a:t>
            </a:r>
            <a:r>
              <a:rPr lang="tr-TR" dirty="0" err="1" smtClean="0"/>
              <a:t>eTwinning</a:t>
            </a:r>
            <a:r>
              <a:rPr lang="tr-TR" dirty="0" smtClean="0"/>
              <a:t> Demokratik Katılım konusu ile ilgili olarak oturumda alınan cevaplar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2"/>
          <a:srcRect t="4302" b="14577"/>
          <a:stretch/>
        </p:blipFill>
        <p:spPr>
          <a:xfrm>
            <a:off x="0" y="1343324"/>
            <a:ext cx="12092809" cy="55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4" y="-1"/>
            <a:ext cx="7792872" cy="7055893"/>
          </a:xfr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83746" y="1394797"/>
            <a:ext cx="3650181" cy="254651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08" y="4493143"/>
            <a:ext cx="3093131" cy="256274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296" y="0"/>
            <a:ext cx="3020704" cy="233123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296" y="2331232"/>
            <a:ext cx="3020704" cy="21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43920" y="600076"/>
            <a:ext cx="8596668" cy="500062"/>
          </a:xfrm>
        </p:spPr>
        <p:txBody>
          <a:bodyPr>
            <a:normAutofit fontScale="90000"/>
          </a:bodyPr>
          <a:lstStyle/>
          <a:p>
            <a:r>
              <a:rPr lang="tr-TR" b="1" smtClean="0"/>
              <a:t>PROJE TABANLI ÖĞRENME BECERİLERİ</a:t>
            </a:r>
            <a:br>
              <a:rPr lang="tr-TR" b="1" smtClean="0"/>
            </a:br>
            <a:r>
              <a:rPr lang="tr-TR" b="1" smtClean="0"/>
              <a:t/>
            </a:r>
            <a:br>
              <a:rPr lang="tr-TR" b="1" smtClean="0"/>
            </a:br>
            <a:endParaRPr lang="tr-TR" sz="2200" b="1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4" t="26902" r="8208"/>
          <a:stretch/>
        </p:blipFill>
        <p:spPr>
          <a:xfrm>
            <a:off x="714376" y="1528762"/>
            <a:ext cx="9726262" cy="4286214"/>
          </a:xfrm>
        </p:spPr>
      </p:pic>
    </p:spTree>
    <p:extLst>
      <p:ext uri="{BB962C8B-B14F-4D97-AF65-F5344CB8AC3E}">
        <p14:creationId xmlns:p14="http://schemas.microsoft.com/office/powerpoint/2010/main" val="22147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36895"/>
            <a:ext cx="8596668" cy="1320800"/>
          </a:xfrm>
        </p:spPr>
        <p:txBody>
          <a:bodyPr/>
          <a:lstStyle/>
          <a:p>
            <a:r>
              <a:rPr lang="tr-TR"/>
              <a:t>PROJE TABANLI ÖĞRENME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1577" y="1441398"/>
            <a:ext cx="8596668" cy="3880773"/>
          </a:xfrm>
        </p:spPr>
        <p:txBody>
          <a:bodyPr/>
          <a:lstStyle/>
          <a:p>
            <a:r>
              <a:rPr lang="tr-TR" smtClean="0"/>
              <a:t>Okullarımızda öğrenciler bir problemin parçası olmalılar.</a:t>
            </a:r>
          </a:p>
          <a:p>
            <a:r>
              <a:rPr lang="tr-TR" smtClean="0"/>
              <a:t>Çözümü öğrenciler kendileri üretmeliler.</a:t>
            </a:r>
          </a:p>
          <a:p>
            <a:r>
              <a:rPr lang="tr-TR" smtClean="0"/>
              <a:t>Disiplinler arası ve bilimsel araştırmalar yapmalılar</a:t>
            </a:r>
          </a:p>
          <a:p>
            <a:r>
              <a:rPr lang="tr-TR" smtClean="0"/>
              <a:t>Estetik duyguları gelişmeli ve bir konuyu derinlemesine incelemeliler</a:t>
            </a:r>
          </a:p>
          <a:p>
            <a:r>
              <a:rPr lang="tr-TR" smtClean="0"/>
              <a:t> SORUN- PLAN- PROGRAM- YÖNLENDİRME- DEĞERLENDİRME basamakları olmalı</a:t>
            </a:r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601486"/>
            <a:ext cx="6766544" cy="30449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679">
            <a:off x="6786995" y="454242"/>
            <a:ext cx="5268036" cy="24038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66" y="3570247"/>
            <a:ext cx="4532365" cy="311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152400"/>
            <a:ext cx="9274002" cy="175389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İYİ BİR PROJE:</a:t>
            </a:r>
            <a:br>
              <a:rPr lang="tr-TR" dirty="0" smtClean="0"/>
            </a:br>
            <a:r>
              <a:rPr lang="tr-TR" sz="2000" dirty="0">
                <a:hlinkClick r:id="rId2"/>
              </a:rPr>
              <a:t>https://padlet.com/pinaryasamis/gaziantepsbd27</a:t>
            </a:r>
            <a:r>
              <a:rPr lang="tr-TR" sz="2000" b="1" dirty="0">
                <a:latin typeface="Comic Sans MS" panose="030F0702030302020204" pitchFamily="66" charset="0"/>
              </a:rPr>
              <a:t/>
            </a:r>
            <a:br>
              <a:rPr lang="tr-TR" sz="2000" b="1" dirty="0">
                <a:latin typeface="Comic Sans MS" panose="030F0702030302020204" pitchFamily="66" charset="0"/>
              </a:rPr>
            </a:br>
            <a:r>
              <a:rPr lang="tr-TR" sz="2000" dirty="0">
                <a:hlinkClick r:id="rId3"/>
              </a:rPr>
              <a:t>https://www.youtube.com/watch?v=htjlJaVWxSA&amp;t=20s</a:t>
            </a:r>
            <a:r>
              <a:rPr lang="tr-TR" sz="2000" dirty="0"/>
              <a:t> (SEVGİ BARIŞ DOSTLUK</a:t>
            </a:r>
            <a:r>
              <a:rPr lang="tr-TR" sz="2000" dirty="0" smtClean="0"/>
              <a:t>)</a:t>
            </a:r>
            <a:br>
              <a:rPr lang="tr-TR" sz="2000" dirty="0" smtClean="0"/>
            </a:br>
            <a:r>
              <a:rPr lang="tr-TR" sz="1800" dirty="0">
                <a:hlinkClick r:id="rId4"/>
              </a:rPr>
              <a:t>https://</a:t>
            </a:r>
            <a:r>
              <a:rPr lang="tr-TR" sz="1800" dirty="0" smtClean="0">
                <a:hlinkClick r:id="rId4"/>
              </a:rPr>
              <a:t>www.youtube.com/watch?v=tuscRBVJFZ4&amp;fbclid=IwAR1VQBabOBOwuBHoSKOxXaAsxdEtzOrdZzQon39vQ0YFMRgqDqvJMS1eUIQ</a:t>
            </a:r>
            <a:r>
              <a:rPr lang="tr-TR" sz="1800" dirty="0" smtClean="0"/>
              <a:t>  (BARIŞ ŞARKI VİDEOSU</a:t>
            </a:r>
            <a:endParaRPr lang="tr-TR" sz="2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4" y="1906292"/>
            <a:ext cx="8596668" cy="3616456"/>
          </a:xfrm>
        </p:spPr>
        <p:txBody>
          <a:bodyPr>
            <a:normAutofit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Kaliteli bir </a:t>
            </a:r>
            <a:r>
              <a:rPr lang="tr-TR" dirty="0" err="1">
                <a:latin typeface="Comic Sans MS" panose="030F0702030302020204" pitchFamily="66" charset="0"/>
              </a:rPr>
              <a:t>eTwinning</a:t>
            </a:r>
            <a:r>
              <a:rPr lang="tr-TR" dirty="0">
                <a:latin typeface="Comic Sans MS" panose="030F0702030302020204" pitchFamily="66" charset="0"/>
              </a:rPr>
              <a:t> projesi </a:t>
            </a:r>
            <a:r>
              <a:rPr lang="tr-TR" b="1" dirty="0">
                <a:latin typeface="Comic Sans MS" panose="030F0702030302020204" pitchFamily="66" charset="0"/>
              </a:rPr>
              <a:t>proje tabanlı öğrenme</a:t>
            </a:r>
            <a:r>
              <a:rPr lang="tr-TR" dirty="0">
                <a:latin typeface="Comic Sans MS" panose="030F0702030302020204" pitchFamily="66" charset="0"/>
              </a:rPr>
              <a:t>, </a:t>
            </a:r>
            <a:r>
              <a:rPr lang="tr-TR" b="1" dirty="0">
                <a:latin typeface="Comic Sans MS" panose="030F0702030302020204" pitchFamily="66" charset="0"/>
              </a:rPr>
              <a:t>sorgulayıcı öğrenme</a:t>
            </a:r>
            <a:r>
              <a:rPr lang="tr-TR" dirty="0">
                <a:latin typeface="Comic Sans MS" panose="030F0702030302020204" pitchFamily="66" charset="0"/>
              </a:rPr>
              <a:t> gibi </a:t>
            </a:r>
            <a:r>
              <a:rPr lang="tr-TR" b="1" dirty="0">
                <a:latin typeface="Comic Sans MS" panose="030F0702030302020204" pitchFamily="66" charset="0"/>
              </a:rPr>
              <a:t>öğrenci merkezli </a:t>
            </a:r>
            <a:r>
              <a:rPr lang="tr-TR" dirty="0">
                <a:latin typeface="Comic Sans MS" panose="030F0702030302020204" pitchFamily="66" charset="0"/>
              </a:rPr>
              <a:t>yöntemleri </a:t>
            </a:r>
            <a:r>
              <a:rPr lang="tr-TR" b="1" dirty="0">
                <a:latin typeface="Comic Sans MS" panose="030F0702030302020204" pitchFamily="66" charset="0"/>
              </a:rPr>
              <a:t>teknoloji </a:t>
            </a:r>
            <a:r>
              <a:rPr lang="tr-TR" dirty="0">
                <a:latin typeface="Comic Sans MS" panose="030F0702030302020204" pitchFamily="66" charset="0"/>
              </a:rPr>
              <a:t>kullanımıyla birleştirir.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Baştan </a:t>
            </a:r>
            <a:r>
              <a:rPr lang="tr-TR" dirty="0">
                <a:latin typeface="Comic Sans MS" panose="030F0702030302020204" pitchFamily="66" charset="0"/>
              </a:rPr>
              <a:t>sona </a:t>
            </a:r>
            <a:r>
              <a:rPr lang="tr-TR" b="1" dirty="0">
                <a:latin typeface="Comic Sans MS" panose="030F0702030302020204" pitchFamily="66" charset="0"/>
              </a:rPr>
              <a:t>iyi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b="1" dirty="0">
                <a:latin typeface="Comic Sans MS" panose="030F0702030302020204" pitchFamily="66" charset="0"/>
              </a:rPr>
              <a:t>planlanmış </a:t>
            </a:r>
            <a:r>
              <a:rPr lang="tr-TR" dirty="0">
                <a:latin typeface="Comic Sans MS" panose="030F0702030302020204" pitchFamily="66" charset="0"/>
              </a:rPr>
              <a:t>ve </a:t>
            </a:r>
            <a:r>
              <a:rPr lang="tr-TR" b="1" dirty="0">
                <a:latin typeface="Comic Sans MS" panose="030F0702030302020204" pitchFamily="66" charset="0"/>
              </a:rPr>
              <a:t>iyi yürütülmüş </a:t>
            </a:r>
            <a:r>
              <a:rPr lang="tr-TR" dirty="0">
                <a:latin typeface="Comic Sans MS" panose="030F0702030302020204" pitchFamily="66" charset="0"/>
              </a:rPr>
              <a:t>projeler çeşitli şekillerde </a:t>
            </a:r>
            <a:r>
              <a:rPr lang="tr-TR" b="1" dirty="0">
                <a:latin typeface="Comic Sans MS" panose="030F0702030302020204" pitchFamily="66" charset="0"/>
              </a:rPr>
              <a:t>ödüllendirili</a:t>
            </a:r>
            <a:r>
              <a:rPr lang="tr-TR" dirty="0">
                <a:latin typeface="Comic Sans MS" panose="030F0702030302020204" pitchFamily="66" charset="0"/>
              </a:rPr>
              <a:t>r</a:t>
            </a:r>
            <a:r>
              <a:rPr lang="tr-TR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Bir </a:t>
            </a:r>
            <a:r>
              <a:rPr lang="tr-TR" dirty="0" err="1">
                <a:latin typeface="Comic Sans MS" panose="030F0702030302020204" pitchFamily="66" charset="0"/>
              </a:rPr>
              <a:t>eTwinning</a:t>
            </a:r>
            <a:r>
              <a:rPr lang="tr-TR" dirty="0">
                <a:latin typeface="Comic Sans MS" panose="030F0702030302020204" pitchFamily="66" charset="0"/>
              </a:rPr>
              <a:t> projesinde bulunması gereken şartlar bu kriterlerle belirlenmiştir</a:t>
            </a:r>
            <a:r>
              <a:rPr lang="tr-TR" b="1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4" y="3753134"/>
            <a:ext cx="7887979" cy="290697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6"/>
          <a:srcRect l="65653" t="14509" r="11330" b="14333"/>
          <a:stretch/>
        </p:blipFill>
        <p:spPr>
          <a:xfrm>
            <a:off x="9058275" y="0"/>
            <a:ext cx="3133725" cy="687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Kristal">
  <a:themeElements>
    <a:clrScheme name="Krista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Kristal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12373</TotalTime>
  <Words>352</Words>
  <Application>Microsoft Office PowerPoint</Application>
  <PresentationFormat>Geniş ekran</PresentationFormat>
  <Paragraphs>80</Paragraphs>
  <Slides>35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4" baseType="lpstr">
      <vt:lpstr>MS PGothic</vt:lpstr>
      <vt:lpstr>Arial</vt:lpstr>
      <vt:lpstr>Calibri</vt:lpstr>
      <vt:lpstr>Calisto MT</vt:lpstr>
      <vt:lpstr>Cantarell</vt:lpstr>
      <vt:lpstr>Comic Sans MS</vt:lpstr>
      <vt:lpstr>Trebuchet MS</vt:lpstr>
      <vt:lpstr>Wingdings 3</vt:lpstr>
      <vt:lpstr>Kristal</vt:lpstr>
      <vt:lpstr>       İYİ BİR eTwinning PROJESİ NASIL HAZIRLANIR ?</vt:lpstr>
      <vt:lpstr>PowerPoint Sunusu</vt:lpstr>
      <vt:lpstr>Oturumda En Çok ‘Baklava’ cevabı alındı..</vt:lpstr>
      <vt:lpstr>EĞER ÜLKE YÖNETİCİ OLSAYDINIZ, NEYİ DEĞİŞTİRMEK İSTERDİNİZ ?  İsim -ülke VE BİR CÜMLE YAZINIZ.. </vt:lpstr>
      <vt:lpstr>2019 eTwinning Demokratik Katılım konusu ile ilgili olarak oturumda alınan cevaplar</vt:lpstr>
      <vt:lpstr>PowerPoint Sunusu</vt:lpstr>
      <vt:lpstr>PROJE TABANLI ÖĞRENME BECERİLERİ  </vt:lpstr>
      <vt:lpstr>PROJE TABANLI ÖĞRENME</vt:lpstr>
      <vt:lpstr>İYİ BİR PROJE: https://padlet.com/pinaryasamis/gaziantepsbd27 https://www.youtube.com/watch?v=htjlJaVWxSA&amp;t=20s (SEVGİ BARIŞ DOSTLUK) https://www.youtube.com/watch?v=tuscRBVJFZ4&amp;fbclid=IwAR1VQBabOBOwuBHoSKOxXaAsxdEtzOrdZzQon39vQ0YFMRgqDqvJMS1eUIQ  (BARIŞ ŞARKI VİDEOSU</vt:lpstr>
      <vt:lpstr>İyi bir eTwinning projesinde mutlaka bulunması gereken 5 özellik (DİJİTAL ÖĞRENME PROJESİ VİDEOSU) https://www.youtube.com/watch?v=WHBGyHWMdeU&amp;t=5s   </vt:lpstr>
      <vt:lpstr>NEREDEN İLHAM ALMALIYIZ?</vt:lpstr>
      <vt:lpstr>PowerPoint Sunusu</vt:lpstr>
      <vt:lpstr>PLANLAMA SÜRECİ</vt:lpstr>
      <vt:lpstr>PowerPoint Sunusu</vt:lpstr>
      <vt:lpstr>PROJE ÇALIŞMA SÜRECİ &amp; SONUÇLAR</vt:lpstr>
      <vt:lpstr>RİSKLER!</vt:lpstr>
      <vt:lpstr>TÜRKİYE- FRANSA-ROMANYA-İTALYA-SIRBİSTAN-</vt:lpstr>
      <vt:lpstr>YOURIGHTS (HAKLARINIZ) PROJESİ PLANI  OCAK _HAZİRAN &amp; SAYFALAR https://www.mindmeister.com/1207587529/youright-project-activity-plan?fullscreen=1 </vt:lpstr>
      <vt:lpstr>2019 eTWINNING DEMOKRATİK KATILIM YILI &amp; OY HAKKI https://www.etwinning.net/tr/pub/highlights/2019-is-the-year-of-democratic.htm </vt:lpstr>
      <vt:lpstr>PROJE SAYFA DÜZENİ &amp;ÖN BEKLENTİ ANKETİ &amp; MENTİ Öğrenci TANITIM</vt:lpstr>
      <vt:lpstr>KARIŞIK ÜLKE GRUPLARI &amp; WEB 2 ARAÇLARI</vt:lpstr>
      <vt:lpstr>ZeeMaps Ortaklar Haritası &amp; Görev Dağılımı</vt:lpstr>
      <vt:lpstr>,</vt:lpstr>
      <vt:lpstr>PowerPoint Sunusu</vt:lpstr>
      <vt:lpstr>PROJE AKTİVİTELERİ &amp; İŞBİRLİĞİ &amp; İLETİŞİM SAYFALAR &amp; FORUM https://padlet.com/pinaryasamis/camliyayla_etwinning_team_yourights</vt:lpstr>
      <vt:lpstr>PowerPoint Sunusu</vt:lpstr>
      <vt:lpstr>V</vt:lpstr>
      <vt:lpstr>PowerPoint Sunusu</vt:lpstr>
      <vt:lpstr>MERSİN ÇAMLIYAYLA KASIM EKENLER ÇPAL eTwinning Kulübü</vt:lpstr>
      <vt:lpstr>KARIŞIK ÜLKE GRUPLARI PROJE ORTAK ÜRÜNLERİ HİKAYE &amp;</vt:lpstr>
      <vt:lpstr>VİDEOS</vt:lpstr>
      <vt:lpstr>https://play.kahoot.it/#/lobby?quizId=1a81e6d1-8600-4824-ad1f-4b328c7760db</vt:lpstr>
      <vt:lpstr>OTURUM KAHOOT SONUÇLARI </vt:lpstr>
      <vt:lpstr>PowerPoint Sunusu</vt:lpstr>
      <vt:lpstr>BİLGE VAREL_ AYDIN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………………………………</dc:title>
  <dc:creator>Hulya BAL</dc:creator>
  <cp:lastModifiedBy>Pınar Yaşamış</cp:lastModifiedBy>
  <cp:revision>137</cp:revision>
  <dcterms:created xsi:type="dcterms:W3CDTF">2018-03-27T14:01:13Z</dcterms:created>
  <dcterms:modified xsi:type="dcterms:W3CDTF">2019-05-08T10:39:24Z</dcterms:modified>
</cp:coreProperties>
</file>