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ilizator necunoscut"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54"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o-RO"/>
              <a:t>Faceți clic pentru a edita stilul de titlu coordonator</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5/30/2019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idx="1"/>
          </p:nvPr>
        </p:nvSpPr>
        <p:spPr/>
        <p:txBody>
          <a:bodyPr ancho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48A87A34-81AB-432B-8DAE-1953F412C126}" type="datetimeFigureOut">
              <a:rPr lang="en-US" dirty="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1447191" y="2824269"/>
            <a:ext cx="4645152" cy="2644457"/>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6412362" y="2821491"/>
            <a:ext cx="4645152" cy="2637371"/>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o-RO"/>
              <a:t>Faceți clic pentru a edita stilul de titlu coordonator</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48A87A34-81AB-432B-8DAE-1953F412C126}" type="datetimeFigureOut">
              <a:rPr lang="en-US" dirty="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5/30/2019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5/30/2019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Octavian_Goga" TargetMode="External"/><Relationship Id="rId2" Type="http://schemas.openxmlformats.org/officeDocument/2006/relationships/hyperlink" Target="https://en.wikipedia.org/wiki/Take_Ionescu" TargetMode="External"/><Relationship Id="rId1" Type="http://schemas.openxmlformats.org/officeDocument/2006/relationships/slideLayout" Target="../slideLayouts/slideLayout2.xml"/><Relationship Id="rId6" Type="http://schemas.openxmlformats.org/officeDocument/2006/relationships/hyperlink" Target="https://en.wikipedia.org/wiki/Paris" TargetMode="External"/><Relationship Id="rId5" Type="http://schemas.openxmlformats.org/officeDocument/2006/relationships/hyperlink" Target="https://en.wikipedia.org/wiki/Constantin_Mille" TargetMode="External"/><Relationship Id="rId4" Type="http://schemas.openxmlformats.org/officeDocument/2006/relationships/hyperlink" Target="https://en.wikipedia.org/wiki/Traian_Vui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Geneva" TargetMode="External"/><Relationship Id="rId2" Type="http://schemas.openxmlformats.org/officeDocument/2006/relationships/hyperlink" Target="https://en.wikipedia.org/wiki/League_of_Nations" TargetMode="External"/><Relationship Id="rId1" Type="http://schemas.openxmlformats.org/officeDocument/2006/relationships/slideLayout" Target="../slideLayouts/slideLayout2.xml"/><Relationship Id="rId4" Type="http://schemas.openxmlformats.org/officeDocument/2006/relationships/hyperlink" Target="https://en.wikipedia.org/wiki/Leaders_of_the_League_of_Nation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DC951B47-6BEF-C142-9DAA-5DFDBB3E6101}"/>
              </a:ext>
            </a:extLst>
          </p:cNvPr>
          <p:cNvSpPr>
            <a:spLocks noGrp="1"/>
          </p:cNvSpPr>
          <p:nvPr>
            <p:ph type="ctrTitle"/>
          </p:nvPr>
        </p:nvSpPr>
        <p:spPr>
          <a:xfrm>
            <a:off x="2417779" y="802298"/>
            <a:ext cx="8128301" cy="1646987"/>
          </a:xfrm>
        </p:spPr>
        <p:txBody>
          <a:bodyPr>
            <a:normAutofit fontScale="90000"/>
          </a:bodyPr>
          <a:lstStyle/>
          <a:p>
            <a:r>
              <a:rPr lang="ro-RO" b="1" i="1" u="sng" dirty="0">
                <a:solidFill>
                  <a:schemeClr val="accent2">
                    <a:lumMod val="75000"/>
                  </a:schemeClr>
                </a:solidFill>
              </a:rPr>
              <a:t>Nicolaie </a:t>
            </a:r>
            <a:r>
              <a:rPr lang="ro-RO" b="1" i="1" u="sng" dirty="0" smtClean="0">
                <a:solidFill>
                  <a:schemeClr val="accent2">
                    <a:lumMod val="75000"/>
                  </a:schemeClr>
                </a:solidFill>
              </a:rPr>
              <a:t> Titulescu – </a:t>
            </a:r>
            <a:r>
              <a:rPr lang="ro-RO" b="1" i="1" u="sng" cap="none" dirty="0" smtClean="0">
                <a:solidFill>
                  <a:schemeClr val="accent2">
                    <a:lumMod val="75000"/>
                  </a:schemeClr>
                </a:solidFill>
              </a:rPr>
              <a:t>a</a:t>
            </a:r>
            <a:r>
              <a:rPr lang="ro-RO" b="1" i="1" u="sng" dirty="0" smtClean="0">
                <a:solidFill>
                  <a:schemeClr val="accent2">
                    <a:lumMod val="75000"/>
                  </a:schemeClr>
                </a:solidFill>
              </a:rPr>
              <a:t> </a:t>
            </a:r>
            <a:r>
              <a:rPr lang="ro-RO" sz="6000" b="1" i="1" u="sng" cap="none" dirty="0" smtClean="0">
                <a:solidFill>
                  <a:schemeClr val="accent2">
                    <a:lumMod val="75000"/>
                  </a:schemeClr>
                </a:solidFill>
              </a:rPr>
              <a:t>prominent Romanian</a:t>
            </a:r>
            <a:endParaRPr lang="ro-RO" sz="6000" b="1" i="1" u="sng" cap="none" dirty="0">
              <a:solidFill>
                <a:schemeClr val="accent2">
                  <a:lumMod val="75000"/>
                </a:schemeClr>
              </a:solidFill>
            </a:endParaRPr>
          </a:p>
        </p:txBody>
      </p:sp>
      <p:sp>
        <p:nvSpPr>
          <p:cNvPr id="3" name="Subtitlu 2">
            <a:extLst>
              <a:ext uri="{FF2B5EF4-FFF2-40B4-BE49-F238E27FC236}">
                <a16:creationId xmlns:a16="http://schemas.microsoft.com/office/drawing/2014/main" xmlns="" id="{8D7121CA-778D-3448-B35C-459BFCC9F3FB}"/>
              </a:ext>
            </a:extLst>
          </p:cNvPr>
          <p:cNvSpPr>
            <a:spLocks noGrp="1"/>
          </p:cNvSpPr>
          <p:nvPr>
            <p:ph type="subTitle" idx="1"/>
          </p:nvPr>
        </p:nvSpPr>
        <p:spPr/>
        <p:txBody>
          <a:bodyPr>
            <a:normAutofit/>
          </a:bodyPr>
          <a:lstStyle/>
          <a:p>
            <a:pPr fontAlgn="base"/>
            <a:r>
              <a:rPr lang="ro-RO" sz="2000" i="1"/>
              <a:t>4 March 1882 – 17 March 1941</a:t>
            </a:r>
          </a:p>
        </p:txBody>
      </p:sp>
      <p:sp>
        <p:nvSpPr>
          <p:cNvPr id="4" name="TextBox 3"/>
          <p:cNvSpPr txBox="1"/>
          <p:nvPr/>
        </p:nvSpPr>
        <p:spPr>
          <a:xfrm>
            <a:off x="8349838" y="4508825"/>
            <a:ext cx="3061874" cy="923330"/>
          </a:xfrm>
          <a:prstGeom prst="rect">
            <a:avLst/>
          </a:prstGeom>
          <a:noFill/>
        </p:spPr>
        <p:txBody>
          <a:bodyPr wrap="square" rtlCol="0">
            <a:spAutoFit/>
          </a:bodyPr>
          <a:lstStyle/>
          <a:p>
            <a:r>
              <a:rPr lang="en-US" dirty="0" smtClean="0"/>
              <a:t>Student: </a:t>
            </a:r>
            <a:r>
              <a:rPr lang="ro-RO" dirty="0" smtClean="0"/>
              <a:t>Cătălan Carla</a:t>
            </a:r>
          </a:p>
          <a:p>
            <a:r>
              <a:rPr lang="ro-RO" dirty="0" smtClean="0"/>
              <a:t>”Traian Vuia” Technical College, Oradea, Romania</a:t>
            </a:r>
            <a:endParaRPr lang="en-US" dirty="0"/>
          </a:p>
        </p:txBody>
      </p:sp>
    </p:spTree>
    <p:extLst>
      <p:ext uri="{BB962C8B-B14F-4D97-AF65-F5344CB8AC3E}">
        <p14:creationId xmlns:p14="http://schemas.microsoft.com/office/powerpoint/2010/main" val="3012186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B5C52074-C6CF-4C48-A37D-6E38F8822C1D}"/>
              </a:ext>
            </a:extLst>
          </p:cNvPr>
          <p:cNvSpPr>
            <a:spLocks noGrp="1"/>
          </p:cNvSpPr>
          <p:nvPr>
            <p:ph type="title"/>
          </p:nvPr>
        </p:nvSpPr>
        <p:spPr>
          <a:xfrm>
            <a:off x="4480567" y="738605"/>
            <a:ext cx="5194090" cy="3458860"/>
          </a:xfrm>
        </p:spPr>
        <p:txBody>
          <a:bodyPr>
            <a:noAutofit/>
          </a:bodyPr>
          <a:lstStyle/>
          <a:p>
            <a:pPr fontAlgn="base"/>
            <a:r>
              <a:rPr lang="ro-RO" sz="2000" b="1" i="0" dirty="0">
                <a:solidFill>
                  <a:srgbClr val="222222"/>
                </a:solidFill>
                <a:effectLst/>
              </a:rPr>
              <a:t>Nicolae Titulescu</a:t>
            </a:r>
            <a:r>
              <a:rPr lang="ro-RO" sz="2000" b="0" i="0" dirty="0">
                <a:solidFill>
                  <a:srgbClr val="222222"/>
                </a:solidFill>
                <a:effectLst/>
              </a:rPr>
              <a:t> (Romanian pronunciation: </a:t>
            </a:r>
            <a:r>
              <a:rPr lang="ro-RO" sz="2000" dirty="0">
                <a:solidFill>
                  <a:srgbClr val="6B4BA1"/>
                </a:solidFill>
              </a:rPr>
              <a:t>[nikoˈla.e tituˈlesku]</a:t>
            </a:r>
            <a:r>
              <a:rPr lang="ro-RO" sz="2000" b="0" i="0" dirty="0">
                <a:solidFill>
                  <a:srgbClr val="222222"/>
                </a:solidFill>
                <a:effectLst/>
              </a:rPr>
              <a:t>;  was a </a:t>
            </a:r>
            <a:r>
              <a:rPr lang="ro-RO" sz="2000" dirty="0">
                <a:solidFill>
                  <a:srgbClr val="6B4BA1"/>
                </a:solidFill>
              </a:rPr>
              <a:t>Romanian</a:t>
            </a:r>
            <a:r>
              <a:rPr lang="ro-RO" sz="2000" b="0" i="0" dirty="0">
                <a:solidFill>
                  <a:srgbClr val="222222"/>
                </a:solidFill>
                <a:effectLst/>
              </a:rPr>
              <a:t> diplomat, </a:t>
            </a:r>
            <a:r>
              <a:rPr lang="ro-RO" sz="2000" b="0" i="0" dirty="0" smtClean="0">
                <a:solidFill>
                  <a:srgbClr val="222222"/>
                </a:solidFill>
                <a:effectLst/>
              </a:rPr>
              <a:t> at </a:t>
            </a:r>
            <a:r>
              <a:rPr lang="ro-RO" sz="2000" b="0" i="0" dirty="0">
                <a:solidFill>
                  <a:srgbClr val="222222"/>
                </a:solidFill>
                <a:effectLst/>
              </a:rPr>
              <a:t>various times government minister, finance and </a:t>
            </a:r>
            <a:r>
              <a:rPr lang="ro-RO" sz="2000" dirty="0">
                <a:solidFill>
                  <a:srgbClr val="6B4BA1"/>
                </a:solidFill>
              </a:rPr>
              <a:t>foreign minister</a:t>
            </a:r>
            <a:r>
              <a:rPr lang="ro-RO" sz="2000" b="0" i="0" dirty="0">
                <a:solidFill>
                  <a:srgbClr val="222222"/>
                </a:solidFill>
                <a:effectLst/>
              </a:rPr>
              <a:t>, and for two terms President of the General Assembly of the </a:t>
            </a:r>
            <a:r>
              <a:rPr lang="ro-RO" sz="2000" dirty="0">
                <a:solidFill>
                  <a:srgbClr val="6B4BA1"/>
                </a:solidFill>
              </a:rPr>
              <a:t>League of Nations</a:t>
            </a:r>
            <a:r>
              <a:rPr lang="ro-RO" sz="2000" b="0" i="0" dirty="0">
                <a:solidFill>
                  <a:srgbClr val="222222"/>
                </a:solidFill>
                <a:effectLst/>
              </a:rPr>
              <a:t> (1930–32).</a:t>
            </a:r>
            <a:br>
              <a:rPr lang="ro-RO" sz="2000" b="0" i="0" dirty="0">
                <a:solidFill>
                  <a:srgbClr val="222222"/>
                </a:solidFill>
                <a:effectLst/>
              </a:rPr>
            </a:br>
            <a:r>
              <a:rPr lang="ro-RO" sz="2000" dirty="0"/>
              <a:t/>
            </a:r>
            <a:br>
              <a:rPr lang="ro-RO" sz="2000" dirty="0"/>
            </a:br>
            <a:endParaRPr lang="ro-RO" sz="2000" dirty="0"/>
          </a:p>
        </p:txBody>
      </p:sp>
      <p:pic>
        <p:nvPicPr>
          <p:cNvPr id="4" name="Imagine 4">
            <a:extLst>
              <a:ext uri="{FF2B5EF4-FFF2-40B4-BE49-F238E27FC236}">
                <a16:creationId xmlns:a16="http://schemas.microsoft.com/office/drawing/2014/main" xmlns="" id="{D8DEDBE4-033D-CE48-A681-BEC7536733BB}"/>
              </a:ext>
            </a:extLst>
          </p:cNvPr>
          <p:cNvPicPr>
            <a:picLocks noChangeAspect="1"/>
          </p:cNvPicPr>
          <p:nvPr/>
        </p:nvPicPr>
        <p:blipFill>
          <a:blip r:embed="rId2"/>
          <a:stretch>
            <a:fillRect/>
          </a:stretch>
        </p:blipFill>
        <p:spPr>
          <a:xfrm>
            <a:off x="471364" y="330391"/>
            <a:ext cx="3629333" cy="4903632"/>
          </a:xfrm>
          <a:prstGeom prst="ellipse">
            <a:avLst/>
          </a:prstGeom>
          <a:ln>
            <a:noFill/>
          </a:ln>
          <a:effectLst>
            <a:softEdge rad="112500"/>
          </a:effectLst>
        </p:spPr>
      </p:pic>
    </p:spTree>
    <p:extLst>
      <p:ext uri="{BB962C8B-B14F-4D97-AF65-F5344CB8AC3E}">
        <p14:creationId xmlns:p14="http://schemas.microsoft.com/office/powerpoint/2010/main" val="775168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Effect transition="in" filter="fade">
                                      <p:cBhvr>
                                        <p:cTn id="9" dur="1500"/>
                                        <p:tgtEl>
                                          <p:spTgt spid="2"/>
                                        </p:tgtEl>
                                      </p:cBhvr>
                                    </p:animEffect>
                                  </p:childTnLst>
                                </p:cTn>
                              </p:par>
                              <p:par>
                                <p:cTn id="10" presetID="16" presetClass="entr" presetSubtype="21"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xmlns="" id="{C004F530-85E8-FA42-898B-A27A261D0C43}"/>
              </a:ext>
            </a:extLst>
          </p:cNvPr>
          <p:cNvSpPr>
            <a:spLocks noGrp="1"/>
          </p:cNvSpPr>
          <p:nvPr>
            <p:ph idx="1"/>
          </p:nvPr>
        </p:nvSpPr>
        <p:spPr/>
        <p:txBody>
          <a:bodyPr/>
          <a:lstStyle/>
          <a:p>
            <a:pPr algn="just"/>
            <a:r>
              <a:rPr lang="ro-RO" b="1" u="sng" dirty="0">
                <a:solidFill>
                  <a:srgbClr val="222222"/>
                </a:solidFill>
                <a:effectLst/>
                <a:latin typeface="-apple-system"/>
              </a:rPr>
              <a:t>Nicolae Titulescu</a:t>
            </a:r>
            <a:r>
              <a:rPr lang="ro-RO" b="0" i="0" dirty="0">
                <a:solidFill>
                  <a:srgbClr val="222222"/>
                </a:solidFill>
                <a:effectLst/>
                <a:latin typeface="-apple-system"/>
              </a:rPr>
              <a:t> was born in </a:t>
            </a:r>
            <a:r>
              <a:rPr lang="ro-RO" dirty="0">
                <a:solidFill>
                  <a:srgbClr val="6B4BA1"/>
                </a:solidFill>
                <a:latin typeface="-apple-system"/>
              </a:rPr>
              <a:t>Craiova</a:t>
            </a:r>
            <a:r>
              <a:rPr lang="ro-RO" b="0" i="0" dirty="0">
                <a:solidFill>
                  <a:srgbClr val="222222"/>
                </a:solidFill>
                <a:effectLst/>
                <a:latin typeface="-apple-system"/>
              </a:rPr>
              <a:t>, the son of a solicitor. He grew up at his father's estate in </a:t>
            </a:r>
            <a:r>
              <a:rPr lang="ro-RO" dirty="0">
                <a:solidFill>
                  <a:srgbClr val="6B4BA1"/>
                </a:solidFill>
                <a:latin typeface="-apple-system"/>
              </a:rPr>
              <a:t>Titulești</a:t>
            </a:r>
            <a:r>
              <a:rPr lang="ro-RO" b="0" i="0" dirty="0">
                <a:solidFill>
                  <a:srgbClr val="222222"/>
                </a:solidFill>
                <a:effectLst/>
                <a:latin typeface="-apple-system"/>
              </a:rPr>
              <a:t>, a commune in Romania that was later named after him. Upon graduating with honours in 1900 from the </a:t>
            </a:r>
            <a:r>
              <a:rPr lang="ro-RO" dirty="0">
                <a:solidFill>
                  <a:srgbClr val="6B4BA1"/>
                </a:solidFill>
                <a:latin typeface="-apple-system"/>
              </a:rPr>
              <a:t>Carol I High School</a:t>
            </a:r>
            <a:r>
              <a:rPr lang="ro-RO" b="0" i="0" dirty="0">
                <a:solidFill>
                  <a:srgbClr val="222222"/>
                </a:solidFill>
                <a:effectLst/>
                <a:latin typeface="-apple-system"/>
              </a:rPr>
              <a:t> in Craiova, Titulescu studied law in </a:t>
            </a:r>
            <a:r>
              <a:rPr lang="ro-RO" dirty="0">
                <a:solidFill>
                  <a:srgbClr val="6B4BA1"/>
                </a:solidFill>
                <a:latin typeface="-apple-system"/>
              </a:rPr>
              <a:t>Paris</a:t>
            </a:r>
            <a:r>
              <a:rPr lang="ro-RO" b="0" i="0" dirty="0">
                <a:solidFill>
                  <a:srgbClr val="222222"/>
                </a:solidFill>
                <a:effectLst/>
                <a:latin typeface="-apple-system"/>
              </a:rPr>
              <a:t>, obtaining his doctorate with the thesis </a:t>
            </a:r>
            <a:r>
              <a:rPr lang="ro-RO" b="0" i="1" dirty="0">
                <a:solidFill>
                  <a:srgbClr val="222222"/>
                </a:solidFill>
                <a:effectLst/>
                <a:latin typeface="-apple-system"/>
              </a:rPr>
              <a:t>Essai sur une théorie des droits éventuels</a:t>
            </a:r>
            <a:r>
              <a:rPr lang="ro-RO" b="0" i="0" dirty="0">
                <a:solidFill>
                  <a:srgbClr val="222222"/>
                </a:solidFill>
                <a:effectLst/>
                <a:latin typeface="-apple-system"/>
              </a:rPr>
              <a:t>. In 1905, Titulescu returned to Romania as a professor of law at the </a:t>
            </a:r>
            <a:r>
              <a:rPr lang="ro-RO" dirty="0">
                <a:solidFill>
                  <a:srgbClr val="6B4BA1"/>
                </a:solidFill>
                <a:latin typeface="-apple-system"/>
              </a:rPr>
              <a:t>University of Iași</a:t>
            </a:r>
            <a:r>
              <a:rPr lang="ro-RO" b="0" i="0" dirty="0">
                <a:solidFill>
                  <a:srgbClr val="222222"/>
                </a:solidFill>
                <a:effectLst/>
                <a:latin typeface="-apple-system"/>
              </a:rPr>
              <a:t>, and in 1907 he moved to </a:t>
            </a:r>
            <a:r>
              <a:rPr lang="ro-RO" dirty="0" smtClean="0">
                <a:solidFill>
                  <a:srgbClr val="6B4BA1"/>
                </a:solidFill>
                <a:latin typeface="-apple-system"/>
              </a:rPr>
              <a:t>Bucharest</a:t>
            </a:r>
            <a:r>
              <a:rPr lang="ro-RO" dirty="0" smtClean="0">
                <a:latin typeface="-apple-system"/>
              </a:rPr>
              <a:t>.</a:t>
            </a:r>
            <a:endParaRPr lang="ro-RO" dirty="0"/>
          </a:p>
        </p:txBody>
      </p:sp>
      <p:sp>
        <p:nvSpPr>
          <p:cNvPr id="6" name="CasetăText 5">
            <a:extLst>
              <a:ext uri="{FF2B5EF4-FFF2-40B4-BE49-F238E27FC236}">
                <a16:creationId xmlns:a16="http://schemas.microsoft.com/office/drawing/2014/main" xmlns="" id="{7DA47011-FAAC-D74C-92DF-EAA89C3A203D}"/>
              </a:ext>
            </a:extLst>
          </p:cNvPr>
          <p:cNvSpPr txBox="1"/>
          <p:nvPr/>
        </p:nvSpPr>
        <p:spPr>
          <a:xfrm>
            <a:off x="1451579" y="1193802"/>
            <a:ext cx="3142598" cy="584775"/>
          </a:xfrm>
          <a:prstGeom prst="rect">
            <a:avLst/>
          </a:prstGeom>
          <a:noFill/>
        </p:spPr>
        <p:txBody>
          <a:bodyPr wrap="square" rtlCol="0">
            <a:spAutoFit/>
          </a:bodyPr>
          <a:lstStyle/>
          <a:p>
            <a:pPr algn="l"/>
            <a:r>
              <a:rPr lang="ro-RO" sz="3200" b="1" i="1" u="sng">
                <a:solidFill>
                  <a:schemeClr val="tx2"/>
                </a:solidFill>
              </a:rPr>
              <a:t>Early years</a:t>
            </a:r>
          </a:p>
        </p:txBody>
      </p:sp>
    </p:spTree>
    <p:extLst>
      <p:ext uri="{BB962C8B-B14F-4D97-AF65-F5344CB8AC3E}">
        <p14:creationId xmlns:p14="http://schemas.microsoft.com/office/powerpoint/2010/main" val="445328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xmlns="" id="{E4C5023E-987A-ED41-9A09-47056E5A9FF8}"/>
              </a:ext>
            </a:extLst>
          </p:cNvPr>
          <p:cNvSpPr>
            <a:spLocks noGrp="1"/>
          </p:cNvSpPr>
          <p:nvPr>
            <p:ph idx="1"/>
          </p:nvPr>
        </p:nvSpPr>
        <p:spPr/>
        <p:txBody>
          <a:bodyPr/>
          <a:lstStyle/>
          <a:p>
            <a:pPr algn="just"/>
            <a:r>
              <a:rPr lang="ro-RO" b="0" i="0" dirty="0">
                <a:solidFill>
                  <a:srgbClr val="222222"/>
                </a:solidFill>
                <a:effectLst/>
                <a:latin typeface="-apple-system"/>
              </a:rPr>
              <a:t>Beginning in 1921, Titulescu functioned as the permanent representative of Romania to the </a:t>
            </a:r>
            <a:r>
              <a:rPr lang="ro-RO" dirty="0">
                <a:solidFill>
                  <a:srgbClr val="6B4BA1"/>
                </a:solidFill>
                <a:latin typeface="-apple-system"/>
              </a:rPr>
              <a:t>League of Nations</a:t>
            </a:r>
            <a:r>
              <a:rPr lang="ro-RO" b="0" i="0" dirty="0">
                <a:solidFill>
                  <a:srgbClr val="222222"/>
                </a:solidFill>
                <a:effectLst/>
                <a:latin typeface="-apple-system"/>
              </a:rPr>
              <a:t> in </a:t>
            </a:r>
            <a:r>
              <a:rPr lang="ro-RO" dirty="0">
                <a:solidFill>
                  <a:srgbClr val="6B4BA1"/>
                </a:solidFill>
                <a:latin typeface="-apple-system"/>
              </a:rPr>
              <a:t>Geneva</a:t>
            </a:r>
            <a:r>
              <a:rPr lang="ro-RO" b="0" i="0" dirty="0">
                <a:solidFill>
                  <a:srgbClr val="222222"/>
                </a:solidFill>
                <a:effectLst/>
                <a:latin typeface="-apple-system"/>
              </a:rPr>
              <a:t>. He was chosen twice (in 1930 and 1931) to be the </a:t>
            </a:r>
            <a:r>
              <a:rPr lang="ro-RO" dirty="0">
                <a:solidFill>
                  <a:srgbClr val="6B4BA1"/>
                </a:solidFill>
                <a:latin typeface="-apple-system"/>
              </a:rPr>
              <a:t>president</a:t>
            </a:r>
            <a:r>
              <a:rPr lang="ro-RO" b="0" i="0" dirty="0">
                <a:solidFill>
                  <a:srgbClr val="222222"/>
                </a:solidFill>
                <a:effectLst/>
                <a:latin typeface="-apple-system"/>
              </a:rPr>
              <a:t> of that </a:t>
            </a:r>
            <a:r>
              <a:rPr lang="ro-RO" b="0" i="0" dirty="0" smtClean="0">
                <a:solidFill>
                  <a:srgbClr val="222222"/>
                </a:solidFill>
                <a:effectLst/>
                <a:latin typeface="-apple-system"/>
              </a:rPr>
              <a:t>organization.</a:t>
            </a:r>
            <a:endParaRPr lang="ro-RO" b="0" i="0" dirty="0">
              <a:solidFill>
                <a:srgbClr val="222222"/>
              </a:solidFill>
              <a:effectLst/>
              <a:latin typeface="-apple-system"/>
            </a:endParaRPr>
          </a:p>
          <a:p>
            <a:pPr algn="just"/>
            <a:r>
              <a:rPr lang="ro-RO" b="0" i="0" dirty="0">
                <a:solidFill>
                  <a:srgbClr val="222222"/>
                </a:solidFill>
                <a:effectLst/>
                <a:latin typeface="-apple-system"/>
              </a:rPr>
              <a:t>Following the Romanian elections of 1912, he became a parliamentarian with the </a:t>
            </a:r>
            <a:r>
              <a:rPr lang="ro-RO" dirty="0">
                <a:solidFill>
                  <a:srgbClr val="DD3333"/>
                </a:solidFill>
                <a:latin typeface="-apple-system"/>
              </a:rPr>
              <a:t>Conservative-Democrat Party </a:t>
            </a:r>
            <a:r>
              <a:rPr lang="ro-RO" dirty="0">
                <a:latin typeface="-apple-system"/>
              </a:rPr>
              <a:t>l</a:t>
            </a:r>
            <a:r>
              <a:rPr lang="ro-RO" b="0" i="0" dirty="0">
                <a:solidFill>
                  <a:srgbClr val="222222"/>
                </a:solidFill>
                <a:effectLst/>
                <a:latin typeface="-apple-system"/>
              </a:rPr>
              <a:t>ed by </a:t>
            </a:r>
            <a:r>
              <a:rPr lang="ro-RO" dirty="0">
                <a:solidFill>
                  <a:srgbClr val="6B4BA1"/>
                </a:solidFill>
                <a:latin typeface="-apple-system"/>
              </a:rPr>
              <a:t>Take Ionescu</a:t>
            </a:r>
            <a:r>
              <a:rPr lang="ro-RO" b="0" i="0" dirty="0">
                <a:solidFill>
                  <a:srgbClr val="222222"/>
                </a:solidFill>
                <a:effectLst/>
                <a:latin typeface="-apple-system"/>
              </a:rPr>
              <a:t>, and five years later he became a member of the government of </a:t>
            </a:r>
            <a:r>
              <a:rPr lang="ro-RO" dirty="0">
                <a:solidFill>
                  <a:srgbClr val="6B4BA1"/>
                </a:solidFill>
                <a:latin typeface="-apple-system"/>
              </a:rPr>
              <a:t>Ion I. C. Brătianu</a:t>
            </a:r>
            <a:r>
              <a:rPr lang="ro-RO" b="0" i="0" dirty="0">
                <a:solidFill>
                  <a:srgbClr val="222222"/>
                </a:solidFill>
                <a:effectLst/>
                <a:latin typeface="-apple-system"/>
              </a:rPr>
              <a:t> as Minister of Finance.</a:t>
            </a:r>
            <a:endParaRPr lang="ro-RO" dirty="0"/>
          </a:p>
        </p:txBody>
      </p:sp>
      <p:sp>
        <p:nvSpPr>
          <p:cNvPr id="4" name="CasetăText 3">
            <a:extLst>
              <a:ext uri="{FF2B5EF4-FFF2-40B4-BE49-F238E27FC236}">
                <a16:creationId xmlns:a16="http://schemas.microsoft.com/office/drawing/2014/main" xmlns="" id="{F9B13C46-5E20-C84F-90CB-F0B7384A5F5E}"/>
              </a:ext>
            </a:extLst>
          </p:cNvPr>
          <p:cNvSpPr txBox="1"/>
          <p:nvPr/>
        </p:nvSpPr>
        <p:spPr>
          <a:xfrm rot="10800000" flipV="1">
            <a:off x="2041071" y="909374"/>
            <a:ext cx="5368986" cy="461665"/>
          </a:xfrm>
          <a:prstGeom prst="rect">
            <a:avLst/>
          </a:prstGeom>
          <a:noFill/>
        </p:spPr>
        <p:txBody>
          <a:bodyPr wrap="square" rtlCol="0">
            <a:spAutoFit/>
          </a:bodyPr>
          <a:lstStyle/>
          <a:p>
            <a:pPr algn="l"/>
            <a:r>
              <a:rPr lang="ro-RO" sz="2400" b="1"/>
              <a:t>Political career</a:t>
            </a:r>
          </a:p>
        </p:txBody>
      </p:sp>
    </p:spTree>
    <p:extLst>
      <p:ext uri="{BB962C8B-B14F-4D97-AF65-F5344CB8AC3E}">
        <p14:creationId xmlns:p14="http://schemas.microsoft.com/office/powerpoint/2010/main" val="174011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500"/>
                                        <p:tgtEl>
                                          <p:spTgt spid="3">
                                            <p:txEl>
                                              <p:pRg st="1" end="1"/>
                                            </p:txEl>
                                          </p:spTgt>
                                        </p:tgtEl>
                                      </p:cBhvr>
                                    </p:animEffect>
                                    <p:anim calcmode="lin" valueType="num">
                                      <p:cBhvr>
                                        <p:cTn id="13"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xmlns="" id="{E4C5023E-987A-ED41-9A09-47056E5A9FF8}"/>
              </a:ext>
            </a:extLst>
          </p:cNvPr>
          <p:cNvSpPr>
            <a:spLocks noGrp="1"/>
          </p:cNvSpPr>
          <p:nvPr>
            <p:ph idx="1"/>
          </p:nvPr>
        </p:nvSpPr>
        <p:spPr/>
        <p:txBody>
          <a:bodyPr/>
          <a:lstStyle/>
          <a:p>
            <a:pPr algn="just"/>
            <a:r>
              <a:rPr lang="en-US" dirty="0">
                <a:latin typeface="-apple-system"/>
              </a:rPr>
              <a:t>In the summer of 1918, together with other prominent Romanians (</a:t>
            </a:r>
            <a:r>
              <a:rPr lang="en-US" dirty="0">
                <a:solidFill>
                  <a:schemeClr val="accent4">
                    <a:lumMod val="60000"/>
                    <a:lumOff val="40000"/>
                  </a:schemeClr>
                </a:solidFill>
                <a:latin typeface="-apple-system"/>
                <a:hlinkClick r:id="rId2" tooltip="Take Ionescu"/>
              </a:rPr>
              <a:t>Take </a:t>
            </a:r>
            <a:r>
              <a:rPr lang="en-US" dirty="0" err="1">
                <a:solidFill>
                  <a:schemeClr val="accent4">
                    <a:lumMod val="60000"/>
                    <a:lumOff val="40000"/>
                  </a:schemeClr>
                </a:solidFill>
                <a:latin typeface="-apple-system"/>
                <a:hlinkClick r:id="rId2" tooltip="Take Ionescu"/>
              </a:rPr>
              <a:t>Ionescu</a:t>
            </a:r>
            <a:r>
              <a:rPr lang="en-US" dirty="0">
                <a:solidFill>
                  <a:schemeClr val="accent4">
                    <a:lumMod val="60000"/>
                    <a:lumOff val="40000"/>
                  </a:schemeClr>
                </a:solidFill>
                <a:latin typeface="-apple-system"/>
              </a:rPr>
              <a:t>, </a:t>
            </a:r>
            <a:r>
              <a:rPr lang="en-US" dirty="0">
                <a:solidFill>
                  <a:schemeClr val="accent4">
                    <a:lumMod val="60000"/>
                    <a:lumOff val="40000"/>
                  </a:schemeClr>
                </a:solidFill>
                <a:latin typeface="-apple-system"/>
                <a:hlinkClick r:id="rId3" tooltip="Octavian Goga"/>
              </a:rPr>
              <a:t>Octavian </a:t>
            </a:r>
            <a:r>
              <a:rPr lang="en-US" dirty="0" err="1">
                <a:solidFill>
                  <a:schemeClr val="accent4">
                    <a:lumMod val="60000"/>
                    <a:lumOff val="40000"/>
                  </a:schemeClr>
                </a:solidFill>
                <a:latin typeface="-apple-system"/>
                <a:hlinkClick r:id="rId3" tooltip="Octavian Goga"/>
              </a:rPr>
              <a:t>Goga</a:t>
            </a:r>
            <a:r>
              <a:rPr lang="en-US" dirty="0">
                <a:solidFill>
                  <a:schemeClr val="accent4">
                    <a:lumMod val="60000"/>
                    <a:lumOff val="40000"/>
                  </a:schemeClr>
                </a:solidFill>
                <a:latin typeface="-apple-system"/>
              </a:rPr>
              <a:t>, </a:t>
            </a:r>
            <a:r>
              <a:rPr lang="en-US" dirty="0" err="1">
                <a:solidFill>
                  <a:schemeClr val="accent4">
                    <a:lumMod val="60000"/>
                    <a:lumOff val="40000"/>
                  </a:schemeClr>
                </a:solidFill>
                <a:latin typeface="-apple-system"/>
                <a:hlinkClick r:id="rId4" tooltip="Traian Vuia"/>
              </a:rPr>
              <a:t>Traian</a:t>
            </a:r>
            <a:r>
              <a:rPr lang="en-US" dirty="0">
                <a:solidFill>
                  <a:schemeClr val="accent4">
                    <a:lumMod val="60000"/>
                    <a:lumOff val="40000"/>
                  </a:schemeClr>
                </a:solidFill>
                <a:latin typeface="-apple-system"/>
                <a:hlinkClick r:id="rId4" tooltip="Traian Vuia"/>
              </a:rPr>
              <a:t> </a:t>
            </a:r>
            <a:r>
              <a:rPr lang="en-US" dirty="0" err="1">
                <a:solidFill>
                  <a:schemeClr val="accent4">
                    <a:lumMod val="60000"/>
                    <a:lumOff val="40000"/>
                  </a:schemeClr>
                </a:solidFill>
                <a:latin typeface="-apple-system"/>
                <a:hlinkClick r:id="rId4" tooltip="Traian Vuia"/>
              </a:rPr>
              <a:t>Vuia</a:t>
            </a:r>
            <a:r>
              <a:rPr lang="en-US" dirty="0">
                <a:solidFill>
                  <a:schemeClr val="accent4">
                    <a:lumMod val="60000"/>
                    <a:lumOff val="40000"/>
                  </a:schemeClr>
                </a:solidFill>
                <a:latin typeface="-apple-system"/>
              </a:rPr>
              <a:t>, </a:t>
            </a:r>
            <a:r>
              <a:rPr lang="en-US" dirty="0">
                <a:solidFill>
                  <a:schemeClr val="accent4">
                    <a:lumMod val="60000"/>
                    <a:lumOff val="40000"/>
                  </a:schemeClr>
                </a:solidFill>
                <a:latin typeface="-apple-system"/>
                <a:hlinkClick r:id="rId5" tooltip="Constantin Mille"/>
              </a:rPr>
              <a:t>Constantin Mille</a:t>
            </a:r>
            <a:r>
              <a:rPr lang="en-US" dirty="0">
                <a:latin typeface="-apple-system"/>
              </a:rPr>
              <a:t>), </a:t>
            </a:r>
            <a:r>
              <a:rPr lang="en-US" dirty="0" err="1">
                <a:latin typeface="-apple-system"/>
              </a:rPr>
              <a:t>Titulescu</a:t>
            </a:r>
            <a:r>
              <a:rPr lang="en-US" dirty="0">
                <a:latin typeface="-apple-system"/>
              </a:rPr>
              <a:t> formed, in </a:t>
            </a:r>
            <a:r>
              <a:rPr lang="en-US" dirty="0">
                <a:latin typeface="-apple-system"/>
                <a:hlinkClick r:id="rId6" tooltip="Paris"/>
              </a:rPr>
              <a:t>Paris</a:t>
            </a:r>
            <a:r>
              <a:rPr lang="en-US" dirty="0">
                <a:latin typeface="-apple-system"/>
              </a:rPr>
              <a:t>, the </a:t>
            </a:r>
            <a:r>
              <a:rPr lang="en-US" b="1" dirty="0">
                <a:latin typeface="-apple-system"/>
              </a:rPr>
              <a:t>National Romanian Committee</a:t>
            </a:r>
            <a:r>
              <a:rPr lang="en-US" dirty="0">
                <a:latin typeface="-apple-system"/>
              </a:rPr>
              <a:t>, with the purpose of promoting in international public opinion the right of the Romanian people to national unity, the committee being officially </a:t>
            </a:r>
            <a:r>
              <a:rPr lang="en-US" dirty="0" err="1">
                <a:latin typeface="-apple-system"/>
              </a:rPr>
              <a:t>recognised</a:t>
            </a:r>
            <a:r>
              <a:rPr lang="en-US" dirty="0">
                <a:latin typeface="-apple-system"/>
              </a:rPr>
              <a:t> as the plenipotentiary </a:t>
            </a:r>
            <a:r>
              <a:rPr lang="en-US" i="1" dirty="0">
                <a:latin typeface="-apple-system"/>
              </a:rPr>
              <a:t>de facto</a:t>
            </a:r>
            <a:r>
              <a:rPr lang="en-US" dirty="0">
                <a:latin typeface="-apple-system"/>
              </a:rPr>
              <a:t> organ of the Romanian nation.</a:t>
            </a:r>
            <a:endParaRPr lang="ro-RO" dirty="0">
              <a:latin typeface="-apple-system"/>
            </a:endParaRPr>
          </a:p>
        </p:txBody>
      </p:sp>
      <p:sp>
        <p:nvSpPr>
          <p:cNvPr id="4" name="CasetăText 3">
            <a:extLst>
              <a:ext uri="{FF2B5EF4-FFF2-40B4-BE49-F238E27FC236}">
                <a16:creationId xmlns:a16="http://schemas.microsoft.com/office/drawing/2014/main" xmlns="" id="{F9B13C46-5E20-C84F-90CB-F0B7384A5F5E}"/>
              </a:ext>
            </a:extLst>
          </p:cNvPr>
          <p:cNvSpPr txBox="1"/>
          <p:nvPr/>
        </p:nvSpPr>
        <p:spPr>
          <a:xfrm rot="10800000" flipV="1">
            <a:off x="2041071" y="909374"/>
            <a:ext cx="5368986" cy="461665"/>
          </a:xfrm>
          <a:prstGeom prst="rect">
            <a:avLst/>
          </a:prstGeom>
          <a:noFill/>
        </p:spPr>
        <p:txBody>
          <a:bodyPr wrap="square" rtlCol="0">
            <a:spAutoFit/>
          </a:bodyPr>
          <a:lstStyle/>
          <a:p>
            <a:pPr algn="l"/>
            <a:r>
              <a:rPr lang="ro-RO" sz="2400" b="1"/>
              <a:t>Political career</a:t>
            </a:r>
          </a:p>
        </p:txBody>
      </p:sp>
    </p:spTree>
    <p:extLst>
      <p:ext uri="{BB962C8B-B14F-4D97-AF65-F5344CB8AC3E}">
        <p14:creationId xmlns:p14="http://schemas.microsoft.com/office/powerpoint/2010/main" val="35956832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Horizontal)">
                                      <p:cBhvr>
                                        <p:cTn id="7"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xmlns="" id="{E4C5023E-987A-ED41-9A09-47056E5A9FF8}"/>
              </a:ext>
            </a:extLst>
          </p:cNvPr>
          <p:cNvSpPr>
            <a:spLocks noGrp="1"/>
          </p:cNvSpPr>
          <p:nvPr>
            <p:ph idx="1"/>
          </p:nvPr>
        </p:nvSpPr>
        <p:spPr/>
        <p:txBody>
          <a:bodyPr/>
          <a:lstStyle/>
          <a:p>
            <a:pPr algn="just"/>
            <a:r>
              <a:rPr lang="en-US" dirty="0"/>
              <a:t>Beginning in 1921, </a:t>
            </a:r>
            <a:r>
              <a:rPr lang="en-US" dirty="0" err="1"/>
              <a:t>Titulescu</a:t>
            </a:r>
            <a:r>
              <a:rPr lang="en-US" dirty="0"/>
              <a:t> functioned as the permanent representative of Romania to the </a:t>
            </a:r>
            <a:r>
              <a:rPr lang="en-US" dirty="0">
                <a:solidFill>
                  <a:schemeClr val="accent4">
                    <a:lumMod val="60000"/>
                    <a:lumOff val="40000"/>
                  </a:schemeClr>
                </a:solidFill>
                <a:hlinkClick r:id="rId2" tooltip="League of Nations"/>
              </a:rPr>
              <a:t>League of Nations</a:t>
            </a:r>
            <a:r>
              <a:rPr lang="en-US" dirty="0"/>
              <a:t> in </a:t>
            </a:r>
            <a:r>
              <a:rPr lang="en-US" dirty="0">
                <a:hlinkClick r:id="rId3" tooltip="Geneva"/>
              </a:rPr>
              <a:t>Geneva</a:t>
            </a:r>
            <a:r>
              <a:rPr lang="en-US" dirty="0"/>
              <a:t>. He was chosen twice (in 1930 and 1931) to be the </a:t>
            </a:r>
            <a:r>
              <a:rPr lang="en-US" dirty="0">
                <a:hlinkClick r:id="rId4" tooltip="Leaders of the League of Nations"/>
              </a:rPr>
              <a:t>president</a:t>
            </a:r>
            <a:r>
              <a:rPr lang="en-US" dirty="0"/>
              <a:t> of that organization. In this capacity, he fought for the preservation of stable borders through the maintenance of peace, for good relations between both large and small neighboring states, for the respect of the sovereignty and equality of all nations in the international community, for collective security, and the prevention of </a:t>
            </a:r>
            <a:r>
              <a:rPr lang="en-US" dirty="0" smtClean="0"/>
              <a:t>aggression.</a:t>
            </a:r>
            <a:endParaRPr lang="ro-RO" dirty="0">
              <a:latin typeface="-apple-system"/>
            </a:endParaRPr>
          </a:p>
        </p:txBody>
      </p:sp>
      <p:sp>
        <p:nvSpPr>
          <p:cNvPr id="4" name="CasetăText 3">
            <a:extLst>
              <a:ext uri="{FF2B5EF4-FFF2-40B4-BE49-F238E27FC236}">
                <a16:creationId xmlns:a16="http://schemas.microsoft.com/office/drawing/2014/main" xmlns="" id="{F9B13C46-5E20-C84F-90CB-F0B7384A5F5E}"/>
              </a:ext>
            </a:extLst>
          </p:cNvPr>
          <p:cNvSpPr txBox="1"/>
          <p:nvPr/>
        </p:nvSpPr>
        <p:spPr>
          <a:xfrm rot="10800000" flipV="1">
            <a:off x="2041071" y="909374"/>
            <a:ext cx="5368986" cy="461665"/>
          </a:xfrm>
          <a:prstGeom prst="rect">
            <a:avLst/>
          </a:prstGeom>
          <a:noFill/>
        </p:spPr>
        <p:txBody>
          <a:bodyPr wrap="square" rtlCol="0">
            <a:spAutoFit/>
          </a:bodyPr>
          <a:lstStyle/>
          <a:p>
            <a:pPr algn="l"/>
            <a:r>
              <a:rPr lang="ro-RO" sz="2400" b="1"/>
              <a:t>Political career</a:t>
            </a:r>
          </a:p>
        </p:txBody>
      </p:sp>
    </p:spTree>
    <p:extLst>
      <p:ext uri="{BB962C8B-B14F-4D97-AF65-F5344CB8AC3E}">
        <p14:creationId xmlns:p14="http://schemas.microsoft.com/office/powerpoint/2010/main" val="38911983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xmlns="" id="{9B7D5D27-535D-3241-8308-9212FB80C39F}"/>
              </a:ext>
            </a:extLst>
          </p:cNvPr>
          <p:cNvSpPr>
            <a:spLocks noGrp="1"/>
          </p:cNvSpPr>
          <p:nvPr>
            <p:ph idx="1"/>
          </p:nvPr>
        </p:nvSpPr>
        <p:spPr>
          <a:xfrm>
            <a:off x="3395601" y="2015732"/>
            <a:ext cx="7659253" cy="3532271"/>
          </a:xfrm>
        </p:spPr>
        <p:txBody>
          <a:bodyPr>
            <a:normAutofit/>
          </a:bodyPr>
          <a:lstStyle/>
          <a:p>
            <a:pPr marL="0" indent="0">
              <a:buNone/>
            </a:pPr>
            <a:r>
              <a:rPr lang="ro-RO" sz="4400" b="1" i="1" u="sng" dirty="0">
                <a:solidFill>
                  <a:srgbClr val="00B050"/>
                </a:solidFill>
              </a:rPr>
              <a:t>Thanks for </a:t>
            </a:r>
            <a:r>
              <a:rPr lang="ro-RO" sz="4400" b="1" i="1" u="sng" dirty="0" smtClean="0">
                <a:solidFill>
                  <a:srgbClr val="00B050"/>
                </a:solidFill>
              </a:rPr>
              <a:t>atenttion</a:t>
            </a:r>
            <a:r>
              <a:rPr lang="ro-RO" sz="4400" b="1" i="1" u="sng" dirty="0">
                <a:solidFill>
                  <a:srgbClr val="00B050"/>
                </a:solidFill>
              </a:rPr>
              <a:t>!</a:t>
            </a:r>
          </a:p>
        </p:txBody>
      </p:sp>
    </p:spTree>
    <p:extLst>
      <p:ext uri="{BB962C8B-B14F-4D97-AF65-F5344CB8AC3E}">
        <p14:creationId xmlns:p14="http://schemas.microsoft.com/office/powerpoint/2010/main" val="3675001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11</TotalTime>
  <Words>89</Words>
  <Application>Microsoft Office PowerPoint</Application>
  <PresentationFormat>Ecran lat</PresentationFormat>
  <Paragraphs>15</Paragraphs>
  <Slides>7</Slides>
  <Notes>0</Notes>
  <HiddenSlides>0</HiddenSlides>
  <MMClips>0</MMClips>
  <ScaleCrop>false</ScaleCrop>
  <HeadingPairs>
    <vt:vector size="6" baseType="variant">
      <vt:variant>
        <vt:lpstr>Fonturi utilizate</vt:lpstr>
      </vt:variant>
      <vt:variant>
        <vt:i4>3</vt:i4>
      </vt:variant>
      <vt:variant>
        <vt:lpstr>Temă</vt:lpstr>
      </vt:variant>
      <vt:variant>
        <vt:i4>1</vt:i4>
      </vt:variant>
      <vt:variant>
        <vt:lpstr>Titluri diapozitive</vt:lpstr>
      </vt:variant>
      <vt:variant>
        <vt:i4>7</vt:i4>
      </vt:variant>
    </vt:vector>
  </HeadingPairs>
  <TitlesOfParts>
    <vt:vector size="11" baseType="lpstr">
      <vt:lpstr>-apple-system</vt:lpstr>
      <vt:lpstr>Arial</vt:lpstr>
      <vt:lpstr>Gill Sans MT</vt:lpstr>
      <vt:lpstr>Galerie</vt:lpstr>
      <vt:lpstr>Nicolaie  Titulescu – a prominent Romanian</vt:lpstr>
      <vt:lpstr>Nicolae Titulescu (Romanian pronunciation: [nikoˈla.e tituˈlesku];  was a Romanian diplomat,  at various times government minister, finance and foreign minister, and for two terms President of the General Assembly of the League of Nations (1930–32).  </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Nicolaie Titulescu</dc:title>
  <dc:creator>Utilizator necunoscut</dc:creator>
  <cp:lastModifiedBy>Marcela</cp:lastModifiedBy>
  <cp:revision>4</cp:revision>
  <dcterms:created xsi:type="dcterms:W3CDTF">2019-05-29T18:54:21Z</dcterms:created>
  <dcterms:modified xsi:type="dcterms:W3CDTF">2019-05-30T07:35:29Z</dcterms:modified>
</cp:coreProperties>
</file>