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D0A5C2C-E80C-4BB7-A507-BD3012880967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440EF53-50B9-4222-B053-F4D5BCA004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261" y="1628800"/>
            <a:ext cx="7772400" cy="1470025"/>
          </a:xfrm>
        </p:spPr>
        <p:txBody>
          <a:bodyPr>
            <a:noAutofit/>
          </a:bodyPr>
          <a:lstStyle/>
          <a:p>
            <a:r>
              <a:rPr lang="lv-LV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v-LV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altLang="lv-LV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v-LV" altLang="lv-LV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v-LV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Triangle </a:t>
            </a:r>
            <a:r>
              <a:rPr lang="en-US" altLang="lv-LV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r>
              <a:rPr lang="ru-RU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9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tcy;&amp;rcy;&amp;iecy;&amp;ucy;&amp;gcy;&amp;ocy;&amp;lcy;&amp;softcy;&amp;ncy;&amp;icy;&amp;k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4248472" cy="471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1772816"/>
            <a:ext cx="563481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Answers from </a:t>
            </a:r>
            <a:br>
              <a:rPr lang="en-US" sz="6600" dirty="0" smtClean="0">
                <a:solidFill>
                  <a:srgbClr val="002060"/>
                </a:solidFill>
              </a:rPr>
            </a:br>
            <a:r>
              <a:rPr lang="en-US" sz="6600" dirty="0" smtClean="0">
                <a:solidFill>
                  <a:srgbClr val="002060"/>
                </a:solidFill>
              </a:rPr>
              <a:t>Ukrainian team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9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5121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lv-LV" dirty="0" smtClean="0">
                <a:solidFill>
                  <a:srgbClr val="00B050"/>
                </a:solidFill>
              </a:rPr>
              <a:t>Question 1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987824" y="589954"/>
            <a:ext cx="59766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If a triangle has three unequal sides</a:t>
            </a:r>
            <a:r>
              <a:rPr lang="lv-LV" altLang="lv-LV" sz="3400" dirty="0"/>
              <a:t> </a:t>
            </a:r>
            <a:r>
              <a:rPr lang="en-US" altLang="lv-LV" sz="3400" dirty="0" smtClean="0"/>
              <a:t>it is a </a:t>
            </a:r>
            <a:r>
              <a:rPr lang="en-US" altLang="lv-LV" sz="3400" dirty="0" smtClean="0"/>
              <a:t>______ </a:t>
            </a:r>
            <a:r>
              <a:rPr lang="en-US" altLang="lv-LV" sz="3400" dirty="0" smtClean="0"/>
              <a:t>triangle</a:t>
            </a:r>
            <a:r>
              <a:rPr lang="en-US" altLang="lv-LV" sz="3400" dirty="0" smtClean="0"/>
              <a:t>.</a:t>
            </a:r>
            <a:br>
              <a:rPr lang="en-US" altLang="lv-LV" sz="3400" dirty="0" smtClean="0"/>
            </a:br>
            <a:r>
              <a:rPr lang="en-US" altLang="lv-LV" sz="3400" dirty="0" smtClean="0"/>
              <a:t>Answer is: scalene triangle</a:t>
            </a:r>
            <a:endParaRPr lang="en-US" altLang="lv-LV" sz="3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6428" y="2852936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780240" y="2636912"/>
            <a:ext cx="60160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A triangle which has three equal angles is a </a:t>
            </a:r>
            <a:r>
              <a:rPr lang="en-US" altLang="lv-LV" sz="3400" dirty="0" smtClean="0"/>
              <a:t>______ </a:t>
            </a:r>
            <a:r>
              <a:rPr lang="en-US" altLang="lv-LV" sz="3400" dirty="0" smtClean="0"/>
              <a:t>triangle.</a:t>
            </a:r>
          </a:p>
          <a:p>
            <a:pPr marL="457200" lvl="1" indent="0">
              <a:buNone/>
            </a:pPr>
            <a:r>
              <a:rPr lang="en-US" altLang="lv-LV" sz="3400" dirty="0"/>
              <a:t>Answer is: e</a:t>
            </a:r>
            <a:r>
              <a:rPr lang="en-US" altLang="lv-LV" sz="3400" dirty="0" smtClean="0"/>
              <a:t>quiangular</a:t>
            </a: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4296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863324" y="188640"/>
            <a:ext cx="6029156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A triangle with (at least) two equal sides is a </a:t>
            </a:r>
            <a:r>
              <a:rPr lang="en-US" altLang="lv-LV" sz="3400" dirty="0" smtClean="0"/>
              <a:t>______ </a:t>
            </a:r>
            <a:r>
              <a:rPr lang="en-US" altLang="lv-LV" sz="3400" dirty="0" smtClean="0"/>
              <a:t>triangle.</a:t>
            </a:r>
          </a:p>
          <a:p>
            <a:pPr marL="457200" lvl="1" indent="0">
              <a:buNone/>
            </a:pPr>
            <a:r>
              <a:rPr lang="en-US" altLang="lv-LV" sz="3400" dirty="0"/>
              <a:t>Answer </a:t>
            </a:r>
            <a:r>
              <a:rPr lang="en-US" altLang="lv-LV" sz="3400" dirty="0" smtClean="0"/>
              <a:t>is: i</a:t>
            </a:r>
            <a:r>
              <a:rPr lang="en-US" altLang="lv-LV" sz="3400" dirty="0" smtClean="0"/>
              <a:t>sosceles</a:t>
            </a:r>
            <a:endParaRPr lang="en-US" altLang="lv-LV" sz="3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59" y="3284984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916160" y="3284984"/>
            <a:ext cx="622784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Two triangles that are equal are called </a:t>
            </a:r>
            <a:r>
              <a:rPr lang="en-US" altLang="lv-LV" sz="3400" dirty="0" smtClean="0"/>
              <a:t>______ </a:t>
            </a:r>
            <a:r>
              <a:rPr lang="en-US" altLang="lv-LV" sz="3400" dirty="0" smtClean="0"/>
              <a:t>triangles</a:t>
            </a:r>
          </a:p>
          <a:p>
            <a:pPr marL="457200" lvl="1" indent="0">
              <a:buNone/>
            </a:pPr>
            <a:r>
              <a:rPr lang="en-US" altLang="lv-LV" sz="3400" dirty="0"/>
              <a:t>Answer is: </a:t>
            </a:r>
            <a:r>
              <a:rPr lang="en-US" altLang="lv-LV" sz="3400" dirty="0" smtClean="0"/>
              <a:t>congruent </a:t>
            </a: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369723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935332" y="0"/>
            <a:ext cx="613102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A triangle with all three sides of equal length is a </a:t>
            </a:r>
            <a:r>
              <a:rPr lang="en-US" altLang="lv-LV" sz="3400" dirty="0" smtClean="0"/>
              <a:t>______ </a:t>
            </a:r>
            <a:r>
              <a:rPr lang="en-US" altLang="lv-LV" sz="3400" dirty="0" smtClean="0"/>
              <a:t>triangle.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Answer is: equilateral</a:t>
            </a:r>
            <a:endParaRPr lang="en-US" altLang="lv-LV" sz="3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-31576" y="188639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452988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059832" y="3482155"/>
            <a:ext cx="56702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A triangle with an angle of 90° is a </a:t>
            </a:r>
            <a:r>
              <a:rPr lang="en-US" altLang="lv-LV" sz="3400" dirty="0" smtClean="0"/>
              <a:t>______ </a:t>
            </a:r>
            <a:r>
              <a:rPr lang="en-US" altLang="lv-LV" sz="3400" dirty="0" smtClean="0"/>
              <a:t>triangle.</a:t>
            </a:r>
          </a:p>
          <a:p>
            <a:pPr marL="457200" lvl="1" indent="0">
              <a:buNone/>
            </a:pPr>
            <a:r>
              <a:rPr lang="en-US" altLang="lv-LV" sz="3400" dirty="0"/>
              <a:t>Answer is: </a:t>
            </a:r>
            <a:r>
              <a:rPr lang="en-US" altLang="lv-LV" sz="3400" dirty="0" smtClean="0"/>
              <a:t>right</a:t>
            </a:r>
            <a:endParaRPr lang="en-US" altLang="lv-LV" sz="3400" dirty="0" smtClean="0"/>
          </a:p>
          <a:p>
            <a:pPr marL="457200" lvl="1" indent="0">
              <a:buFont typeface="Arial" pitchFamily="34" charset="0"/>
              <a:buNone/>
            </a:pP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12607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863324" y="0"/>
            <a:ext cx="6074943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A triangle in which all three angles are less than 90° is a </a:t>
            </a:r>
            <a:r>
              <a:rPr lang="en-US" altLang="lv-LV" sz="3400" dirty="0" smtClean="0"/>
              <a:t>______ </a:t>
            </a:r>
            <a:r>
              <a:rPr lang="en-US" altLang="lv-LV" sz="3400" dirty="0" smtClean="0"/>
              <a:t>triangle.</a:t>
            </a:r>
          </a:p>
          <a:p>
            <a:pPr marL="457200" lvl="1" indent="0">
              <a:buNone/>
            </a:pPr>
            <a:r>
              <a:rPr lang="en-US" altLang="lv-LV" sz="3400" dirty="0"/>
              <a:t>Answer is: </a:t>
            </a:r>
            <a:r>
              <a:rPr lang="en-US" altLang="lv-LV" sz="3400" dirty="0" smtClean="0"/>
              <a:t>acute</a:t>
            </a:r>
            <a:endParaRPr lang="en-US" altLang="lv-LV" sz="3400" dirty="0" smtClean="0"/>
          </a:p>
          <a:p>
            <a:pPr marL="457200" lvl="1" indent="0" eaLnBrk="1" hangingPunct="1">
              <a:buNone/>
            </a:pPr>
            <a:endParaRPr lang="en-US" altLang="lv-LV" sz="3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7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56" y="3360241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8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863324" y="3391157"/>
            <a:ext cx="59046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A triangle in which one of the angles is greater than 90° is a </a:t>
            </a:r>
            <a:r>
              <a:rPr lang="en-US" altLang="lv-LV" sz="3400" dirty="0" smtClean="0"/>
              <a:t>______ </a:t>
            </a:r>
            <a:r>
              <a:rPr lang="en-US" altLang="lv-LV" sz="3400" dirty="0" smtClean="0"/>
              <a:t>triangle.</a:t>
            </a:r>
          </a:p>
          <a:p>
            <a:pPr marL="457200" lvl="1" indent="0">
              <a:buNone/>
            </a:pPr>
            <a:r>
              <a:rPr lang="en-US" altLang="lv-LV" sz="3400" dirty="0"/>
              <a:t>Answer is: </a:t>
            </a:r>
            <a:r>
              <a:rPr lang="en-US" altLang="lv-LV" sz="3400" dirty="0" smtClean="0"/>
              <a:t> obtuse</a:t>
            </a: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14221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704563" y="218464"/>
            <a:ext cx="7067128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What is the Hypotenuse of a right triangle</a:t>
            </a:r>
            <a:r>
              <a:rPr lang="en-US" altLang="lv-LV" sz="3400" dirty="0" smtClean="0"/>
              <a:t>?</a:t>
            </a:r>
            <a:endParaRPr lang="en-US" altLang="lv-LV" sz="3400" dirty="0" smtClean="0"/>
          </a:p>
          <a:p>
            <a:pPr marL="457200" lvl="1" indent="0">
              <a:buNone/>
            </a:pPr>
            <a:r>
              <a:rPr lang="en-US" altLang="lv-LV" sz="3400" dirty="0"/>
              <a:t>Answer is: </a:t>
            </a:r>
            <a:r>
              <a:rPr lang="en-US" altLang="lv-LV" sz="3400" dirty="0" smtClean="0"/>
              <a:t> the </a:t>
            </a:r>
            <a:r>
              <a:rPr lang="en-US" altLang="lv-LV" sz="3400" dirty="0" smtClean="0"/>
              <a:t>side opposite the </a:t>
            </a:r>
            <a:r>
              <a:rPr lang="en-US" altLang="lv-LV" sz="3400" dirty="0" smtClean="0"/>
              <a:t>right</a:t>
            </a:r>
            <a:endParaRPr lang="lv-LV" altLang="lv-LV" sz="3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0751" y="218464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9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645023"/>
            <a:ext cx="2969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10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997568" y="3789040"/>
            <a:ext cx="57359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The Pythagorean Theorem states </a:t>
            </a:r>
            <a:r>
              <a:rPr lang="en-US" altLang="lv-LV" sz="3400" dirty="0" smtClean="0"/>
              <a:t>…</a:t>
            </a:r>
            <a:endParaRPr lang="en-US" altLang="lv-LV" sz="3400" dirty="0" smtClean="0"/>
          </a:p>
          <a:p>
            <a:pPr marL="457200" lvl="1" indent="0">
              <a:buNone/>
            </a:pPr>
            <a:r>
              <a:rPr lang="en-US" altLang="lv-LV" sz="3400" dirty="0"/>
              <a:t>Answer is: a</a:t>
            </a:r>
            <a:r>
              <a:rPr lang="en-US" altLang="lv-LV" sz="3400" baseline="30000" dirty="0" smtClean="0"/>
              <a:t>2</a:t>
            </a:r>
            <a:r>
              <a:rPr lang="en-US" altLang="lv-LV" sz="3400" dirty="0" smtClean="0"/>
              <a:t>+b</a:t>
            </a:r>
            <a:r>
              <a:rPr lang="en-US" altLang="lv-LV" sz="3400" baseline="30000" dirty="0" smtClean="0"/>
              <a:t>2</a:t>
            </a:r>
            <a:r>
              <a:rPr lang="en-US" altLang="lv-LV" sz="3400" dirty="0" smtClean="0"/>
              <a:t>=c</a:t>
            </a:r>
            <a:r>
              <a:rPr lang="en-US" altLang="lv-LV" sz="3400" baseline="30000" dirty="0" smtClean="0"/>
              <a:t>2</a:t>
            </a:r>
            <a:endParaRPr lang="en-US" altLang="lv-LV" sz="3400" dirty="0" smtClean="0"/>
          </a:p>
          <a:p>
            <a:pPr marL="457200" lvl="1" indent="0">
              <a:buFont typeface="Arial" pitchFamily="34" charset="0"/>
              <a:buNone/>
            </a:pP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313056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179512" y="958080"/>
            <a:ext cx="820891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600" dirty="0" smtClean="0"/>
              <a:t>Use the Pythagorean Theorem to solve the following:</a:t>
            </a:r>
          </a:p>
          <a:p>
            <a:pPr marL="457200" lvl="1" indent="0" eaLnBrk="1" hangingPunct="1">
              <a:buNone/>
            </a:pPr>
            <a:r>
              <a:rPr lang="en-US" altLang="lv-LV" sz="3600" dirty="0" smtClean="0"/>
              <a:t>a =  5</a:t>
            </a:r>
          </a:p>
          <a:p>
            <a:pPr marL="457200" lvl="1" indent="0" eaLnBrk="1" hangingPunct="1">
              <a:buNone/>
            </a:pPr>
            <a:r>
              <a:rPr lang="en-US" altLang="lv-LV" sz="3600" dirty="0" smtClean="0"/>
              <a:t>b = 12</a:t>
            </a:r>
          </a:p>
          <a:p>
            <a:pPr marL="457200" lvl="1" indent="0" eaLnBrk="1" hangingPunct="1">
              <a:buNone/>
            </a:pPr>
            <a:r>
              <a:rPr lang="en-US" altLang="lv-LV" sz="3600" dirty="0" smtClean="0"/>
              <a:t>c = </a:t>
            </a:r>
            <a:r>
              <a:rPr lang="en-US" altLang="lv-LV" sz="3600" dirty="0" smtClean="0"/>
              <a:t>?</a:t>
            </a:r>
            <a:endParaRPr lang="en-US" altLang="lv-LV" sz="36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88639"/>
            <a:ext cx="2969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</a:t>
            </a:r>
            <a:r>
              <a:rPr lang="lv-LV" altLang="lv-LV" sz="4400" dirty="0" smtClean="0">
                <a:solidFill>
                  <a:srgbClr val="00B050"/>
                </a:solidFill>
                <a:ea typeface="+mj-ea"/>
                <a:cs typeface="+mj-cs"/>
              </a:rPr>
              <a:t>11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30" name="Picture 6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20"/>
          <a:stretch/>
        </p:blipFill>
        <p:spPr bwMode="auto">
          <a:xfrm>
            <a:off x="3148658" y="2060848"/>
            <a:ext cx="4536504" cy="35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09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31640" y="1124744"/>
                <a:ext cx="2319802" cy="1665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AB</a:t>
                </a:r>
                <a:r>
                  <a:rPr lang="en-US" sz="2400" dirty="0" smtClean="0"/>
                  <a:t>²</a:t>
                </a:r>
                <a:r>
                  <a:rPr lang="en-US" sz="2400" dirty="0" smtClean="0"/>
                  <a:t> = AC</a:t>
                </a:r>
                <a:r>
                  <a:rPr lang="en-US" sz="2400" dirty="0" smtClean="0"/>
                  <a:t>²</a:t>
                </a:r>
                <a:r>
                  <a:rPr lang="en-US" sz="2400" dirty="0" smtClean="0"/>
                  <a:t>+BC²;</a:t>
                </a:r>
                <a:br>
                  <a:rPr lang="en-US" sz="2400" dirty="0" smtClean="0"/>
                </a:br>
                <a:r>
                  <a:rPr lang="en-US" sz="2400" dirty="0" smtClean="0"/>
                  <a:t>AB=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dirty="0" smtClean="0"/>
                          <m:t>AC</m:t>
                        </m:r>
                        <m:r>
                          <m:rPr>
                            <m:nor/>
                          </m:rPr>
                          <a:rPr lang="en-US" sz="2400" dirty="0" smtClean="0"/>
                          <m:t>²+</m:t>
                        </m:r>
                        <m:r>
                          <m:rPr>
                            <m:nor/>
                          </m:rPr>
                          <a:rPr lang="en-US" sz="2400" dirty="0" smtClean="0"/>
                          <m:t>BC</m:t>
                        </m:r>
                        <m:r>
                          <m:rPr>
                            <m:nor/>
                          </m:rPr>
                          <a:rPr lang="en-US" sz="2400" dirty="0" smtClean="0"/>
                          <m:t>²;</m:t>
                        </m:r>
                      </m:e>
                    </m:rad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AB=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144+25;</m:t>
                        </m:r>
                      </m:e>
                    </m:rad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AB=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</a:rPr>
                      <m:t>3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124744"/>
                <a:ext cx="2319802" cy="1665969"/>
              </a:xfrm>
              <a:prstGeom prst="rect">
                <a:avLst/>
              </a:prstGeom>
              <a:blipFill rotWithShape="1">
                <a:blip r:embed="rId2"/>
                <a:stretch>
                  <a:fillRect l="-3937" t="-2564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09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556792"/>
            <a:ext cx="716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Thank you for the tasks that you’d prepared</a:t>
            </a:r>
            <a:r>
              <a:rPr lang="en-US" sz="2800" dirty="0" smtClean="0">
                <a:sym typeface="Wingdings" pitchFamily="2" charset="2"/>
              </a:rPr>
              <a:t></a:t>
            </a:r>
            <a:r>
              <a:rPr lang="en-US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5904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</TotalTime>
  <Words>220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   Triangle Quiz </vt:lpstr>
      <vt:lpstr>Question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Quiz</dc:title>
  <dc:creator>Пользователь Windows</dc:creator>
  <cp:lastModifiedBy>Пользователь Windows</cp:lastModifiedBy>
  <cp:revision>2</cp:revision>
  <dcterms:created xsi:type="dcterms:W3CDTF">2017-03-01T18:31:51Z</dcterms:created>
  <dcterms:modified xsi:type="dcterms:W3CDTF">2017-03-01T18:44:37Z</dcterms:modified>
</cp:coreProperties>
</file>