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0" r:id="rId7"/>
    <p:sldId id="264" r:id="rId8"/>
    <p:sldId id="265"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74BF095-6D7D-4E86-B3A3-D0A82505662F}" type="datetimeFigureOut">
              <a:rPr lang="en-US" smtClean="0"/>
              <a:pPr/>
              <a:t>11/16/2018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2346F3F-63F8-4746-BC4D-77F6F8D6BF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4BF095-6D7D-4E86-B3A3-D0A82505662F}"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46F3F-63F8-4746-BC4D-77F6F8D6BF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4BF095-6D7D-4E86-B3A3-D0A82505662F}"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46F3F-63F8-4746-BC4D-77F6F8D6BF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4BF095-6D7D-4E86-B3A3-D0A82505662F}"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46F3F-63F8-4746-BC4D-77F6F8D6BF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4BF095-6D7D-4E86-B3A3-D0A82505662F}"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46F3F-63F8-4746-BC4D-77F6F8D6BF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4BF095-6D7D-4E86-B3A3-D0A82505662F}"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46F3F-63F8-4746-BC4D-77F6F8D6BF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4BF095-6D7D-4E86-B3A3-D0A82505662F}" type="datetimeFigureOut">
              <a:rPr lang="en-US" smtClean="0"/>
              <a:pPr/>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346F3F-63F8-4746-BC4D-77F6F8D6BF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4BF095-6D7D-4E86-B3A3-D0A82505662F}" type="datetimeFigureOut">
              <a:rPr lang="en-US" smtClean="0"/>
              <a:pPr/>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346F3F-63F8-4746-BC4D-77F6F8D6BF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BF095-6D7D-4E86-B3A3-D0A82505662F}" type="datetimeFigureOut">
              <a:rPr lang="en-US" smtClean="0"/>
              <a:pPr/>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346F3F-63F8-4746-BC4D-77F6F8D6BF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4BF095-6D7D-4E86-B3A3-D0A82505662F}"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46F3F-63F8-4746-BC4D-77F6F8D6BF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4BF095-6D7D-4E86-B3A3-D0A82505662F}"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2346F3F-63F8-4746-BC4D-77F6F8D6BF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74BF095-6D7D-4E86-B3A3-D0A82505662F}" type="datetimeFigureOut">
              <a:rPr lang="en-US" smtClean="0"/>
              <a:pPr/>
              <a:t>11/16/2018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346F3F-63F8-4746-BC4D-77F6F8D6BF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 </a:t>
            </a:r>
            <a:r>
              <a:rPr lang="sr-Latn-RS" dirty="0" smtClean="0"/>
              <a:t>Naša radost</a:t>
            </a:r>
            <a:br>
              <a:rPr lang="sr-Latn-RS" dirty="0" smtClean="0"/>
            </a:br>
            <a:r>
              <a:rPr lang="sr-Latn-RS" dirty="0" smtClean="0"/>
              <a:t>Aleksandrovac, Serbia</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IMG_20161205_105314.jpg"/>
          <p:cNvPicPr>
            <a:picLocks noChangeAspect="1"/>
          </p:cNvPicPr>
          <p:nvPr/>
        </p:nvPicPr>
        <p:blipFill>
          <a:blip r:embed="rId2" cstate="print"/>
          <a:stretch>
            <a:fillRect/>
          </a:stretch>
        </p:blipFill>
        <p:spPr>
          <a:xfrm rot="470684">
            <a:off x="4908480" y="3334186"/>
            <a:ext cx="3200400" cy="1800225"/>
          </a:xfrm>
          <a:prstGeom prst="rect">
            <a:avLst/>
          </a:prstGeom>
          <a:ln>
            <a:noFill/>
          </a:ln>
          <a:effectLst>
            <a:outerShdw blurRad="292100" dist="139700" dir="2700000" algn="tl" rotWithShape="0">
              <a:srgbClr val="333333">
                <a:alpha val="65000"/>
              </a:srgbClr>
            </a:outerShdw>
          </a:effectLst>
        </p:spPr>
      </p:pic>
      <p:pic>
        <p:nvPicPr>
          <p:cNvPr id="5" name="Picture 4" descr="Aleksandrovac_FNDj_1018d.jpg"/>
          <p:cNvPicPr>
            <a:picLocks noChangeAspect="1"/>
          </p:cNvPicPr>
          <p:nvPr/>
        </p:nvPicPr>
        <p:blipFill>
          <a:blip r:embed="rId3"/>
          <a:stretch>
            <a:fillRect/>
          </a:stretch>
        </p:blipFill>
        <p:spPr>
          <a:xfrm>
            <a:off x="1219200" y="3200400"/>
            <a:ext cx="2743200" cy="1709928"/>
          </a:xfrm>
          <a:prstGeom prst="rect">
            <a:avLst/>
          </a:prstGeom>
          <a:ln>
            <a:noFill/>
          </a:ln>
          <a:effectLst>
            <a:outerShdw blurRad="292100" dist="139700" dir="2700000" algn="tl" rotWithShape="0">
              <a:srgbClr val="333333">
                <a:alpha val="65000"/>
              </a:srgbClr>
            </a:outerShdw>
          </a:effectLst>
        </p:spPr>
      </p:pic>
      <p:pic>
        <p:nvPicPr>
          <p:cNvPr id="6" name="Picture 5" descr="20161215_125456.jpg"/>
          <p:cNvPicPr>
            <a:picLocks noChangeAspect="1"/>
          </p:cNvPicPr>
          <p:nvPr/>
        </p:nvPicPr>
        <p:blipFill>
          <a:blip r:embed="rId4" cstate="print"/>
          <a:stretch>
            <a:fillRect/>
          </a:stretch>
        </p:blipFill>
        <p:spPr>
          <a:xfrm>
            <a:off x="2438400" y="5105400"/>
            <a:ext cx="2810933" cy="15811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62000"/>
          </a:xfrm>
        </p:spPr>
        <p:txBody>
          <a:bodyPr>
            <a:normAutofit fontScale="90000"/>
          </a:bodyPr>
          <a:lstStyle/>
          <a:p>
            <a:pPr algn="ctr"/>
            <a:r>
              <a:rPr lang="sr-Latn-RS" sz="3600" dirty="0" smtClean="0"/>
              <a:t>We are from Serbia, Rasina area, from city Zupa Aleksandrovac </a:t>
            </a:r>
            <a:br>
              <a:rPr lang="sr-Latn-RS" sz="3600" dirty="0" smtClean="0"/>
            </a:br>
            <a:endParaRPr lang="en-US" sz="3600" dirty="0"/>
          </a:p>
        </p:txBody>
      </p:sp>
      <p:pic>
        <p:nvPicPr>
          <p:cNvPr id="10" name="Content Placeholder 9" descr="muzej vinarstva5.jpg"/>
          <p:cNvPicPr>
            <a:picLocks noGrp="1" noChangeAspect="1"/>
          </p:cNvPicPr>
          <p:nvPr>
            <p:ph idx="1"/>
          </p:nvPr>
        </p:nvPicPr>
        <p:blipFill>
          <a:blip r:embed="rId2"/>
          <a:stretch>
            <a:fillRect/>
          </a:stretch>
        </p:blipFill>
        <p:spPr>
          <a:xfrm>
            <a:off x="1143000" y="1676400"/>
            <a:ext cx="6577012" cy="454992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2800" dirty="0" smtClean="0"/>
              <a:t>O</a:t>
            </a:r>
            <a:r>
              <a:rPr lang="en-US" sz="2800" dirty="0" err="1" smtClean="0"/>
              <a:t>ur</a:t>
            </a:r>
            <a:r>
              <a:rPr lang="en-US" sz="2800" dirty="0" smtClean="0"/>
              <a:t> place</a:t>
            </a:r>
            <a:r>
              <a:rPr lang="sr-Latn-RS" sz="2800" dirty="0" smtClean="0"/>
              <a:t>, Zupa,</a:t>
            </a:r>
            <a:r>
              <a:rPr lang="en-US" sz="2800" dirty="0" smtClean="0"/>
              <a:t> is famous for its beautiful vineyards</a:t>
            </a:r>
            <a:r>
              <a:rPr lang="sr-Latn-RS" sz="2800" dirty="0" smtClean="0"/>
              <a:t>. S</a:t>
            </a:r>
            <a:r>
              <a:rPr lang="en-US" sz="2800" dirty="0" err="1" smtClean="0"/>
              <a:t>ome</a:t>
            </a:r>
            <a:r>
              <a:rPr lang="en-US" sz="2800" dirty="0" smtClean="0"/>
              <a:t> of the best wines from Serbia are from here</a:t>
            </a:r>
            <a:endParaRPr lang="en-US" sz="2800" dirty="0"/>
          </a:p>
        </p:txBody>
      </p:sp>
      <p:pic>
        <p:nvPicPr>
          <p:cNvPr id="4" name="Content Placeholder 3" descr="1455148_211676202348476_67359805_n.jpg"/>
          <p:cNvPicPr>
            <a:picLocks noGrp="1" noChangeAspect="1"/>
          </p:cNvPicPr>
          <p:nvPr>
            <p:ph idx="1"/>
          </p:nvPr>
        </p:nvPicPr>
        <p:blipFill>
          <a:blip r:embed="rId2"/>
          <a:stretch>
            <a:fillRect/>
          </a:stretch>
        </p:blipFill>
        <p:spPr>
          <a:xfrm rot="21016124">
            <a:off x="7453" y="1901474"/>
            <a:ext cx="2844800" cy="2133600"/>
          </a:xfrm>
          <a:prstGeom prst="ellipse">
            <a:avLst/>
          </a:prstGeom>
          <a:ln>
            <a:noFill/>
          </a:ln>
          <a:effectLst>
            <a:softEdge rad="112500"/>
          </a:effectLst>
        </p:spPr>
      </p:pic>
      <p:pic>
        <p:nvPicPr>
          <p:cNvPr id="5" name="Picture 4" descr="0c8fda194182347.jpg"/>
          <p:cNvPicPr>
            <a:picLocks noChangeAspect="1"/>
          </p:cNvPicPr>
          <p:nvPr/>
        </p:nvPicPr>
        <p:blipFill>
          <a:blip r:embed="rId3"/>
          <a:stretch>
            <a:fillRect/>
          </a:stretch>
        </p:blipFill>
        <p:spPr>
          <a:xfrm>
            <a:off x="2057400" y="2895600"/>
            <a:ext cx="3333750" cy="2228850"/>
          </a:xfrm>
          <a:prstGeom prst="ellipse">
            <a:avLst/>
          </a:prstGeom>
          <a:ln>
            <a:noFill/>
          </a:ln>
          <a:effectLst>
            <a:softEdge rad="112500"/>
          </a:effectLst>
        </p:spPr>
      </p:pic>
      <p:pic>
        <p:nvPicPr>
          <p:cNvPr id="6" name="Picture 5" descr="90301_vinograd2_orig.jpg"/>
          <p:cNvPicPr>
            <a:picLocks noChangeAspect="1"/>
          </p:cNvPicPr>
          <p:nvPr/>
        </p:nvPicPr>
        <p:blipFill>
          <a:blip r:embed="rId4"/>
          <a:stretch>
            <a:fillRect/>
          </a:stretch>
        </p:blipFill>
        <p:spPr>
          <a:xfrm rot="364043">
            <a:off x="4419600" y="1752600"/>
            <a:ext cx="4476750" cy="2571750"/>
          </a:xfrm>
          <a:prstGeom prst="ellipse">
            <a:avLst/>
          </a:prstGeom>
          <a:ln>
            <a:noFill/>
          </a:ln>
          <a:effectLst>
            <a:softEdge rad="112500"/>
          </a:effectLst>
        </p:spPr>
      </p:pic>
      <p:pic>
        <p:nvPicPr>
          <p:cNvPr id="7" name="Picture 6" descr="wideb_aleksandrovac.jpg"/>
          <p:cNvPicPr>
            <a:picLocks noChangeAspect="1"/>
          </p:cNvPicPr>
          <p:nvPr/>
        </p:nvPicPr>
        <p:blipFill>
          <a:blip r:embed="rId5"/>
          <a:stretch>
            <a:fillRect/>
          </a:stretch>
        </p:blipFill>
        <p:spPr>
          <a:xfrm rot="441196">
            <a:off x="152400" y="4800600"/>
            <a:ext cx="3952875" cy="1905000"/>
          </a:xfrm>
          <a:prstGeom prst="ellipse">
            <a:avLst/>
          </a:prstGeom>
          <a:ln>
            <a:noFill/>
          </a:ln>
          <a:effectLst>
            <a:softEdge rad="112500"/>
          </a:effectLst>
        </p:spPr>
      </p:pic>
      <p:pic>
        <p:nvPicPr>
          <p:cNvPr id="8" name="Picture 7" descr="IMG_1029-800x600.jpg"/>
          <p:cNvPicPr>
            <a:picLocks noChangeAspect="1"/>
          </p:cNvPicPr>
          <p:nvPr/>
        </p:nvPicPr>
        <p:blipFill>
          <a:blip r:embed="rId6"/>
          <a:stretch>
            <a:fillRect/>
          </a:stretch>
        </p:blipFill>
        <p:spPr>
          <a:xfrm rot="21002769">
            <a:off x="4724400" y="3657600"/>
            <a:ext cx="4064000" cy="3048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Pre-school education in our city has a long tradition</a:t>
            </a:r>
            <a:r>
              <a:rPr lang="sr-Latn-RS" sz="4000" dirty="0" smtClean="0"/>
              <a:t>, since from beginning 20st</a:t>
            </a:r>
            <a:endParaRPr lang="en-US" sz="4000" dirty="0"/>
          </a:p>
        </p:txBody>
      </p:sp>
      <p:pic>
        <p:nvPicPr>
          <p:cNvPr id="4" name="Content Placeholder 3" descr="Види у кнњизи Милетица опис.jpg"/>
          <p:cNvPicPr>
            <a:picLocks noGrp="1" noChangeAspect="1"/>
          </p:cNvPicPr>
          <p:nvPr>
            <p:ph idx="1"/>
          </p:nvPr>
        </p:nvPicPr>
        <p:blipFill>
          <a:blip r:embed="rId2"/>
          <a:stretch>
            <a:fillRect/>
          </a:stretch>
        </p:blipFill>
        <p:spPr>
          <a:xfrm>
            <a:off x="914400" y="1752600"/>
            <a:ext cx="7249917" cy="43894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sr-Latn-RS" sz="2800" dirty="0" smtClean="0"/>
              <a:t>The name of our kindergarten, Nasa radost, means Our joy and this is the place of joy for all children from Zupa</a:t>
            </a:r>
            <a:endParaRPr lang="en-US" sz="2800" dirty="0"/>
          </a:p>
        </p:txBody>
      </p:sp>
      <p:pic>
        <p:nvPicPr>
          <p:cNvPr id="4" name="Content Placeholder 3" descr="RWGk9lMaHR0cDovL29jZG4uZXUvaW1hZ2VzL3B1bHNjbXMvTVdRN01EQV8vMjZkNDI1ODRiN2Q5NDRlYmJmOWRhMTU3MjNhYzZhMTkuanBlZ5GTAs0C5ACBoTAB.jpg"/>
          <p:cNvPicPr>
            <a:picLocks noGrp="1" noChangeAspect="1"/>
          </p:cNvPicPr>
          <p:nvPr>
            <p:ph idx="1"/>
          </p:nvPr>
        </p:nvPicPr>
        <p:blipFill>
          <a:blip r:embed="rId2"/>
          <a:stretch>
            <a:fillRect/>
          </a:stretch>
        </p:blipFill>
        <p:spPr>
          <a:xfrm rot="1216842">
            <a:off x="4572000" y="2286000"/>
            <a:ext cx="3316941" cy="2209800"/>
          </a:xfrm>
          <a:prstGeom prst="rect">
            <a:avLst/>
          </a:prstGeom>
          <a:ln>
            <a:noFill/>
          </a:ln>
          <a:effectLst>
            <a:softEdge rad="112500"/>
          </a:effectLst>
        </p:spPr>
      </p:pic>
      <p:pic>
        <p:nvPicPr>
          <p:cNvPr id="5" name="Picture 4" descr="k6Ck9lMaHR0cDovL29jZG4uZXUvaW1hZ2VzL3B1bHNjbXMvT0dZN01EQV8vZGU5MzU4MDNlY2JlOWY5ZDI1Yjg1OGMwY2YzODUzY2UuanBlZ5GTAs0CQgCBoTAB.jpg"/>
          <p:cNvPicPr>
            <a:picLocks noChangeAspect="1"/>
          </p:cNvPicPr>
          <p:nvPr/>
        </p:nvPicPr>
        <p:blipFill>
          <a:blip r:embed="rId3"/>
          <a:stretch>
            <a:fillRect/>
          </a:stretch>
        </p:blipFill>
        <p:spPr>
          <a:xfrm rot="21027443">
            <a:off x="914400" y="2133600"/>
            <a:ext cx="3210315" cy="2127250"/>
          </a:xfrm>
          <a:prstGeom prst="rect">
            <a:avLst/>
          </a:prstGeom>
          <a:ln>
            <a:noFill/>
          </a:ln>
          <a:effectLst>
            <a:softEdge rad="112500"/>
          </a:effectLst>
        </p:spPr>
      </p:pic>
      <p:pic>
        <p:nvPicPr>
          <p:cNvPr id="6" name="Picture 5" descr="IMG_20161013_104206.jpg"/>
          <p:cNvPicPr>
            <a:picLocks noChangeAspect="1"/>
          </p:cNvPicPr>
          <p:nvPr/>
        </p:nvPicPr>
        <p:blipFill>
          <a:blip r:embed="rId4" cstate="print"/>
          <a:stretch>
            <a:fillRect/>
          </a:stretch>
        </p:blipFill>
        <p:spPr>
          <a:xfrm rot="776295">
            <a:off x="457200" y="4114800"/>
            <a:ext cx="4165598" cy="2343149"/>
          </a:xfrm>
          <a:prstGeom prst="rect">
            <a:avLst/>
          </a:prstGeom>
          <a:ln>
            <a:noFill/>
          </a:ln>
          <a:effectLst>
            <a:softEdge rad="112500"/>
          </a:effectLst>
        </p:spPr>
      </p:pic>
      <p:pic>
        <p:nvPicPr>
          <p:cNvPr id="7" name="Picture 6" descr="IMG_20161205_105650.jpg"/>
          <p:cNvPicPr>
            <a:picLocks noChangeAspect="1"/>
          </p:cNvPicPr>
          <p:nvPr/>
        </p:nvPicPr>
        <p:blipFill>
          <a:blip r:embed="rId5" cstate="print"/>
          <a:stretch>
            <a:fillRect/>
          </a:stretch>
        </p:blipFill>
        <p:spPr>
          <a:xfrm>
            <a:off x="2895600" y="3276601"/>
            <a:ext cx="2921000" cy="1733550"/>
          </a:xfrm>
          <a:prstGeom prst="ellipse">
            <a:avLst/>
          </a:prstGeom>
          <a:ln>
            <a:noFill/>
          </a:ln>
          <a:effectLst>
            <a:softEdge rad="112500"/>
          </a:effectLst>
        </p:spPr>
      </p:pic>
      <p:pic>
        <p:nvPicPr>
          <p:cNvPr id="8" name="Picture 7" descr="023.JPG"/>
          <p:cNvPicPr>
            <a:picLocks noChangeAspect="1"/>
          </p:cNvPicPr>
          <p:nvPr/>
        </p:nvPicPr>
        <p:blipFill>
          <a:blip r:embed="rId6" cstate="print"/>
          <a:stretch>
            <a:fillRect/>
          </a:stretch>
        </p:blipFill>
        <p:spPr>
          <a:xfrm rot="20411097">
            <a:off x="5224941" y="3945721"/>
            <a:ext cx="3109212" cy="22577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3600" dirty="0" smtClean="0"/>
              <a:t>Today, our kindergarten have more than </a:t>
            </a:r>
            <a:r>
              <a:rPr lang="en-US" sz="3600" dirty="0" smtClean="0"/>
              <a:t>6</a:t>
            </a:r>
            <a:r>
              <a:rPr lang="sr-Latn-RS" sz="3600" dirty="0" smtClean="0"/>
              <a:t>00 </a:t>
            </a:r>
            <a:r>
              <a:rPr lang="sr-Latn-RS" sz="3600" dirty="0" smtClean="0"/>
              <a:t>children, </a:t>
            </a:r>
            <a:r>
              <a:rPr lang="en-US" sz="3600" dirty="0" smtClean="0"/>
              <a:t>34 </a:t>
            </a:r>
            <a:r>
              <a:rPr lang="sr-Latn-RS" sz="3600" dirty="0" smtClean="0"/>
              <a:t>groups </a:t>
            </a:r>
            <a:r>
              <a:rPr lang="sr-Latn-RS" sz="3600" dirty="0" smtClean="0"/>
              <a:t>and </a:t>
            </a:r>
            <a:r>
              <a:rPr lang="sr-Latn-RS" sz="3600" dirty="0" smtClean="0"/>
              <a:t>5</a:t>
            </a:r>
            <a:r>
              <a:rPr lang="en-US" sz="3600" dirty="0" smtClean="0"/>
              <a:t>3</a:t>
            </a:r>
            <a:r>
              <a:rPr lang="sr-Latn-RS" sz="3600" dirty="0" smtClean="0"/>
              <a:t> </a:t>
            </a:r>
            <a:r>
              <a:rPr lang="sr-Latn-RS" sz="3600" dirty="0" smtClean="0"/>
              <a:t>preshool teacher</a:t>
            </a:r>
            <a:endParaRPr lang="en-US" sz="3600" dirty="0"/>
          </a:p>
        </p:txBody>
      </p:sp>
      <p:pic>
        <p:nvPicPr>
          <p:cNvPr id="3" name="Picture 2" descr="026.JPG"/>
          <p:cNvPicPr>
            <a:picLocks noChangeAspect="1"/>
          </p:cNvPicPr>
          <p:nvPr/>
        </p:nvPicPr>
        <p:blipFill>
          <a:blip r:embed="rId2" cstate="print"/>
          <a:stretch>
            <a:fillRect/>
          </a:stretch>
        </p:blipFill>
        <p:spPr>
          <a:xfrm>
            <a:off x="1600200" y="1905000"/>
            <a:ext cx="5638800" cy="4229100"/>
          </a:xfrm>
          <a:prstGeom prst="rect">
            <a:avLst/>
          </a:prstGeom>
          <a:ln>
            <a:noFill/>
          </a:ln>
          <a:effectLst>
            <a:softEdge rad="112500"/>
          </a:effectLst>
        </p:spPr>
      </p:pic>
      <p:pic>
        <p:nvPicPr>
          <p:cNvPr id="4" name="Picture 3" descr="IMG_20161028_094037.jpg"/>
          <p:cNvPicPr>
            <a:picLocks noChangeAspect="1"/>
          </p:cNvPicPr>
          <p:nvPr/>
        </p:nvPicPr>
        <p:blipFill>
          <a:blip r:embed="rId3" cstate="print"/>
          <a:stretch>
            <a:fillRect/>
          </a:stretch>
        </p:blipFill>
        <p:spPr>
          <a:xfrm rot="1291084">
            <a:off x="5836604" y="2150685"/>
            <a:ext cx="2895600" cy="1628775"/>
          </a:xfrm>
          <a:prstGeom prst="rect">
            <a:avLst/>
          </a:prstGeom>
          <a:ln>
            <a:noFill/>
          </a:ln>
          <a:effectLst>
            <a:softEdge rad="112500"/>
          </a:effectLst>
        </p:spPr>
      </p:pic>
      <p:pic>
        <p:nvPicPr>
          <p:cNvPr id="5" name="Picture 4" descr="Priredba za vaskrs 015.JPG"/>
          <p:cNvPicPr>
            <a:picLocks noChangeAspect="1"/>
          </p:cNvPicPr>
          <p:nvPr/>
        </p:nvPicPr>
        <p:blipFill>
          <a:blip r:embed="rId4" cstate="print"/>
          <a:stretch>
            <a:fillRect/>
          </a:stretch>
        </p:blipFill>
        <p:spPr>
          <a:xfrm rot="19850917">
            <a:off x="5496843" y="4358887"/>
            <a:ext cx="2641600" cy="1981200"/>
          </a:xfrm>
          <a:prstGeom prst="rect">
            <a:avLst/>
          </a:prstGeom>
          <a:ln>
            <a:noFill/>
          </a:ln>
          <a:effectLst>
            <a:softEdge rad="112500"/>
          </a:effectLst>
        </p:spPr>
      </p:pic>
      <p:pic>
        <p:nvPicPr>
          <p:cNvPr id="6" name="Picture 5" descr="Ugledna aktivnost jaslice 003.JPG"/>
          <p:cNvPicPr>
            <a:picLocks noChangeAspect="1"/>
          </p:cNvPicPr>
          <p:nvPr/>
        </p:nvPicPr>
        <p:blipFill>
          <a:blip r:embed="rId5" cstate="print"/>
          <a:stretch>
            <a:fillRect/>
          </a:stretch>
        </p:blipFill>
        <p:spPr>
          <a:xfrm rot="20470511">
            <a:off x="230578" y="2119243"/>
            <a:ext cx="2094703" cy="1776404"/>
          </a:xfrm>
          <a:prstGeom prst="rect">
            <a:avLst/>
          </a:prstGeom>
          <a:ln>
            <a:noFill/>
          </a:ln>
          <a:effectLst>
            <a:softEdge rad="112500"/>
          </a:effectLst>
        </p:spPr>
      </p:pic>
      <p:pic>
        <p:nvPicPr>
          <p:cNvPr id="7" name="Picture 6" descr="radionica sa roditeljima 001.JPG"/>
          <p:cNvPicPr>
            <a:picLocks noChangeAspect="1"/>
          </p:cNvPicPr>
          <p:nvPr/>
        </p:nvPicPr>
        <p:blipFill>
          <a:blip r:embed="rId6" cstate="print"/>
          <a:stretch>
            <a:fillRect/>
          </a:stretch>
        </p:blipFill>
        <p:spPr>
          <a:xfrm rot="787097">
            <a:off x="228600" y="4724400"/>
            <a:ext cx="2438400" cy="1828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Маскенбал је прилика да деца и родитељи покажу своју креативност.jpg"/>
          <p:cNvPicPr>
            <a:picLocks noChangeAspect="1"/>
          </p:cNvPicPr>
          <p:nvPr/>
        </p:nvPicPr>
        <p:blipFill>
          <a:blip r:embed="rId2"/>
          <a:stretch>
            <a:fillRect/>
          </a:stretch>
        </p:blipFill>
        <p:spPr>
          <a:xfrm>
            <a:off x="838200" y="1371600"/>
            <a:ext cx="6973529" cy="5272667"/>
          </a:xfrm>
          <a:prstGeom prst="rect">
            <a:avLst/>
          </a:prstGeom>
          <a:ln>
            <a:noFill/>
          </a:ln>
          <a:effectLst>
            <a:softEdge rad="112500"/>
          </a:effectLst>
        </p:spPr>
      </p:pic>
      <p:pic>
        <p:nvPicPr>
          <p:cNvPr id="6" name="Picture 5" descr="IMG_20181003_101149.jpg"/>
          <p:cNvPicPr>
            <a:picLocks noChangeAspect="1"/>
          </p:cNvPicPr>
          <p:nvPr/>
        </p:nvPicPr>
        <p:blipFill>
          <a:blip r:embed="rId3" cstate="print"/>
          <a:stretch>
            <a:fillRect/>
          </a:stretch>
        </p:blipFill>
        <p:spPr>
          <a:xfrm rot="20002735">
            <a:off x="559037" y="125055"/>
            <a:ext cx="2762273" cy="2128385"/>
          </a:xfrm>
          <a:prstGeom prst="rect">
            <a:avLst/>
          </a:prstGeom>
          <a:ln>
            <a:noFill/>
          </a:ln>
          <a:effectLst>
            <a:softEdge rad="112500"/>
          </a:effectLst>
        </p:spPr>
      </p:pic>
      <p:pic>
        <p:nvPicPr>
          <p:cNvPr id="7" name="Picture 6" descr="IMG_20181003_100901.jpg"/>
          <p:cNvPicPr>
            <a:picLocks noChangeAspect="1"/>
          </p:cNvPicPr>
          <p:nvPr/>
        </p:nvPicPr>
        <p:blipFill>
          <a:blip r:embed="rId4" cstate="print"/>
          <a:stretch>
            <a:fillRect/>
          </a:stretch>
        </p:blipFill>
        <p:spPr>
          <a:xfrm rot="550045">
            <a:off x="199678" y="3571307"/>
            <a:ext cx="2000250" cy="2667000"/>
          </a:xfrm>
          <a:prstGeom prst="rect">
            <a:avLst/>
          </a:prstGeom>
          <a:ln>
            <a:noFill/>
          </a:ln>
          <a:effectLst>
            <a:softEdge rad="112500"/>
          </a:effectLst>
        </p:spPr>
      </p:pic>
      <p:pic>
        <p:nvPicPr>
          <p:cNvPr id="8" name="Picture 7" descr="IMG_20181107_094113.jpg"/>
          <p:cNvPicPr>
            <a:picLocks noChangeAspect="1"/>
          </p:cNvPicPr>
          <p:nvPr/>
        </p:nvPicPr>
        <p:blipFill>
          <a:blip r:embed="rId5" cstate="print"/>
          <a:stretch>
            <a:fillRect/>
          </a:stretch>
        </p:blipFill>
        <p:spPr>
          <a:xfrm rot="1454029">
            <a:off x="5287343" y="439149"/>
            <a:ext cx="2692400" cy="25740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80314_115953.jpg"/>
          <p:cNvPicPr>
            <a:picLocks noChangeAspect="1"/>
          </p:cNvPicPr>
          <p:nvPr/>
        </p:nvPicPr>
        <p:blipFill>
          <a:blip r:embed="rId2" cstate="print"/>
          <a:stretch>
            <a:fillRect/>
          </a:stretch>
        </p:blipFill>
        <p:spPr>
          <a:xfrm>
            <a:off x="0" y="0"/>
            <a:ext cx="6324600" cy="4743450"/>
          </a:xfrm>
          <a:prstGeom prst="ellipse">
            <a:avLst/>
          </a:prstGeom>
          <a:ln>
            <a:noFill/>
          </a:ln>
          <a:effectLst>
            <a:softEdge rad="112500"/>
          </a:effectLst>
        </p:spPr>
      </p:pic>
      <p:pic>
        <p:nvPicPr>
          <p:cNvPr id="3" name="Picture 2" descr="IMG_20181105_102811.jpg"/>
          <p:cNvPicPr>
            <a:picLocks noChangeAspect="1"/>
          </p:cNvPicPr>
          <p:nvPr/>
        </p:nvPicPr>
        <p:blipFill>
          <a:blip r:embed="rId3" cstate="print"/>
          <a:stretch>
            <a:fillRect/>
          </a:stretch>
        </p:blipFill>
        <p:spPr>
          <a:xfrm>
            <a:off x="4191000" y="3143250"/>
            <a:ext cx="4953000" cy="371475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4267200"/>
          </a:xfrm>
        </p:spPr>
        <p:txBody>
          <a:bodyPr>
            <a:noAutofit/>
          </a:bodyPr>
          <a:lstStyle/>
          <a:p>
            <a:pPr algn="ctr"/>
            <a:r>
              <a:rPr lang="en-US" sz="2800" dirty="0" smtClean="0"/>
              <a:t>Our </a:t>
            </a:r>
            <a:r>
              <a:rPr lang="en-US" sz="2800" dirty="0" err="1" smtClean="0"/>
              <a:t>mis</a:t>
            </a:r>
            <a:r>
              <a:rPr lang="sr-Latn-RS" sz="2800" dirty="0" smtClean="0"/>
              <a:t>s</a:t>
            </a:r>
            <a:r>
              <a:rPr lang="en-US" sz="2800" dirty="0" smtClean="0"/>
              <a:t>ion is that  we create learning environments that encourage critical thinking, creativity, problem-solving, communication and collaboration, but also and global awareness, and social responsibility. We </a:t>
            </a:r>
            <a:r>
              <a:rPr lang="sr-Latn-RS" sz="2800" dirty="0" err="1" smtClean="0"/>
              <a:t>k</a:t>
            </a:r>
            <a:r>
              <a:rPr lang="en-US" sz="2800" dirty="0" err="1" smtClean="0"/>
              <a:t>eep</a:t>
            </a:r>
            <a:r>
              <a:rPr lang="en-US" sz="2800" dirty="0" smtClean="0"/>
              <a:t> our Cultural heritage and learn about heritage other countries</a:t>
            </a:r>
            <a:r>
              <a:rPr lang="sr-Latn-RS" sz="2800" dirty="0" smtClean="0"/>
              <a:t/>
            </a:r>
            <a:br>
              <a:rPr lang="sr-Latn-RS" sz="2800" dirty="0" smtClean="0"/>
            </a:br>
            <a:r>
              <a:rPr lang="sr-Latn-RS" sz="2800" b="1" i="1" dirty="0" smtClean="0">
                <a:solidFill>
                  <a:schemeClr val="accent1">
                    <a:lumMod val="75000"/>
                  </a:schemeClr>
                </a:solidFill>
                <a:effectLst>
                  <a:outerShdw blurRad="38100" dist="38100" dir="2700000" algn="tl">
                    <a:srgbClr val="000000">
                      <a:alpha val="43137"/>
                    </a:srgbClr>
                  </a:outerShdw>
                </a:effectLst>
              </a:rPr>
              <a:t>E</a:t>
            </a:r>
            <a:r>
              <a:rPr lang="en-US" sz="2800" b="1" i="1" dirty="0" smtClean="0">
                <a:solidFill>
                  <a:schemeClr val="accent1">
                    <a:lumMod val="75000"/>
                  </a:schemeClr>
                </a:solidFill>
                <a:effectLst>
                  <a:outerShdw blurRad="38100" dist="38100" dir="2700000" algn="tl">
                    <a:srgbClr val="000000">
                      <a:alpha val="43137"/>
                    </a:srgbClr>
                  </a:outerShdw>
                </a:effectLst>
              </a:rPr>
              <a:t>t</a:t>
            </a:r>
            <a:r>
              <a:rPr lang="sr-Latn-RS" sz="2800" b="1" i="1" dirty="0" smtClean="0">
                <a:solidFill>
                  <a:schemeClr val="accent1">
                    <a:lumMod val="75000"/>
                  </a:schemeClr>
                </a:solidFill>
                <a:effectLst>
                  <a:outerShdw blurRad="38100" dist="38100" dir="2700000" algn="tl">
                    <a:srgbClr val="000000">
                      <a:alpha val="43137"/>
                    </a:srgbClr>
                  </a:outerShdw>
                </a:effectLst>
              </a:rPr>
              <a:t>winning helping us in that</a:t>
            </a:r>
            <a:r>
              <a:rPr lang="sr-Latn-RS" sz="2800" dirty="0" smtClean="0"/>
              <a:t/>
            </a:r>
            <a:br>
              <a:rPr lang="sr-Latn-RS" sz="2800" dirty="0" smtClean="0"/>
            </a:br>
            <a:r>
              <a:rPr lang="en-US" sz="2800" dirty="0" smtClean="0"/>
              <a:t> We look forward to new projects and new friends</a:t>
            </a:r>
            <a:r>
              <a:rPr lang="sr-Latn-RS" sz="2800" dirty="0" smtClean="0"/>
              <a:t>!</a:t>
            </a: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129</TotalTime>
  <Words>140</Words>
  <Application>Microsoft Office PowerPoint</Application>
  <PresentationFormat>On-screen Show (4:3)</PresentationFormat>
  <Paragraphs>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PU Naša radost Aleksandrovac, Serbia</vt:lpstr>
      <vt:lpstr>We are from Serbia, Rasina area, from city Zupa Aleksandrovac  </vt:lpstr>
      <vt:lpstr>Our place, Zupa, is famous for its beautiful vineyards. Some of the best wines from Serbia are from here</vt:lpstr>
      <vt:lpstr>Pre-school education in our city has a long tradition, since from beginning 20st</vt:lpstr>
      <vt:lpstr>The name of our kindergarten, Nasa radost, means Our joy and this is the place of joy for all children from Zupa</vt:lpstr>
      <vt:lpstr>Today, our kindergarten have more than 600 children, 34 groups and 53 preshool teacher</vt:lpstr>
      <vt:lpstr>Slide 7</vt:lpstr>
      <vt:lpstr>Slide 8</vt:lpstr>
      <vt:lpstr>Our mission is that  we create learning environments that encourage critical thinking, creativity, problem-solving, communication and collaboration, but also and global awareness, and social responsibility. We keep our Cultural heritage and learn about heritage other countries Etwinning helping us in that  We look forward to new projects and new friends!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 Naša radost Aleksandrovac, Serbia</dc:title>
  <dc:creator>user</dc:creator>
  <cp:lastModifiedBy>user</cp:lastModifiedBy>
  <cp:revision>2</cp:revision>
  <dcterms:created xsi:type="dcterms:W3CDTF">2018-11-14T19:42:51Z</dcterms:created>
  <dcterms:modified xsi:type="dcterms:W3CDTF">2018-11-16T22:24:46Z</dcterms:modified>
</cp:coreProperties>
</file>