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61" r:id="rId5"/>
    <p:sldId id="260" r:id="rId6"/>
    <p:sldId id="259" r:id="rId7"/>
    <p:sldId id="262" r:id="rId8"/>
    <p:sldId id="263" r:id="rId9"/>
    <p:sldId id="267"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128" autoAdjust="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EC1C97AB-032C-4D54-A076-389B95614449}" type="datetimeFigureOut">
              <a:rPr lang="en-US" smtClean="0"/>
              <a:pPr/>
              <a:t>1/31/2019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7D3ACAD-ADC8-4CD9-A42E-86666C497DD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C1C97AB-032C-4D54-A076-389B95614449}" type="datetimeFigureOut">
              <a:rPr lang="en-US" smtClean="0"/>
              <a:pPr/>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3ACAD-ADC8-4CD9-A42E-86666C497DD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C1C97AB-032C-4D54-A076-389B95614449}" type="datetimeFigureOut">
              <a:rPr lang="en-US" smtClean="0"/>
              <a:pPr/>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3ACAD-ADC8-4CD9-A42E-86666C497DD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C1C97AB-032C-4D54-A076-389B95614449}" type="datetimeFigureOut">
              <a:rPr lang="en-US" smtClean="0"/>
              <a:pPr/>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3ACAD-ADC8-4CD9-A42E-86666C497DD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C1C97AB-032C-4D54-A076-389B95614449}" type="datetimeFigureOut">
              <a:rPr lang="en-US" smtClean="0"/>
              <a:pPr/>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D3ACAD-ADC8-4CD9-A42E-86666C497DD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C1C97AB-032C-4D54-A076-389B95614449}" type="datetimeFigureOut">
              <a:rPr lang="en-US" smtClean="0"/>
              <a:pPr/>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3ACAD-ADC8-4CD9-A42E-86666C497DD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C1C97AB-032C-4D54-A076-389B95614449}" type="datetimeFigureOut">
              <a:rPr lang="en-US" smtClean="0"/>
              <a:pPr/>
              <a:t>1/31/2019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D3ACAD-ADC8-4CD9-A42E-86666C497DD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EC1C97AB-032C-4D54-A076-389B95614449}" type="datetimeFigureOut">
              <a:rPr lang="en-US" smtClean="0"/>
              <a:pPr/>
              <a:t>1/31/2019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D3ACAD-ADC8-4CD9-A42E-86666C497DD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C97AB-032C-4D54-A076-389B95614449}" type="datetimeFigureOut">
              <a:rPr lang="en-US" smtClean="0"/>
              <a:pPr/>
              <a:t>1/31/2019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D3ACAD-ADC8-4CD9-A42E-86666C497DD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C1C97AB-032C-4D54-A076-389B95614449}" type="datetimeFigureOut">
              <a:rPr lang="en-US" smtClean="0"/>
              <a:pPr/>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D3ACAD-ADC8-4CD9-A42E-86666C497DD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C1C97AB-032C-4D54-A076-389B95614449}" type="datetimeFigureOut">
              <a:rPr lang="en-US" smtClean="0"/>
              <a:pPr/>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7D3ACAD-ADC8-4CD9-A42E-86666C497DD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C1C97AB-032C-4D54-A076-389B95614449}" type="datetimeFigureOut">
              <a:rPr lang="en-US" smtClean="0"/>
              <a:pPr/>
              <a:t>1/31/2019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7D3ACAD-ADC8-4CD9-A42E-86666C497DD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pPr algn="ctr"/>
            <a:r>
              <a:rPr lang="en-US" dirty="0"/>
              <a:t>The Fortress of Fili</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741714"/>
            <a:ext cx="5698182" cy="4278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12229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4648200" cy="1066800"/>
          </a:xfrm>
        </p:spPr>
        <p:txBody>
          <a:bodyPr/>
          <a:lstStyle/>
          <a:p>
            <a:pPr algn="ctr"/>
            <a:r>
              <a:rPr lang="en-US" sz="4000" dirty="0"/>
              <a:t>TODAY</a:t>
            </a:r>
          </a:p>
        </p:txBody>
      </p:sp>
      <p:sp>
        <p:nvSpPr>
          <p:cNvPr id="4" name="Θέση κειμένου 3"/>
          <p:cNvSpPr>
            <a:spLocks noGrp="1"/>
          </p:cNvSpPr>
          <p:nvPr>
            <p:ph type="body" idx="2"/>
          </p:nvPr>
        </p:nvSpPr>
        <p:spPr>
          <a:xfrm>
            <a:off x="196567" y="1333499"/>
            <a:ext cx="4572000" cy="1600201"/>
          </a:xfrm>
        </p:spPr>
        <p:txBody>
          <a:bodyPr>
            <a:normAutofit fontScale="55000" lnSpcReduction="20000"/>
          </a:bodyPr>
          <a:lstStyle/>
          <a:p>
            <a:r>
              <a:rPr lang="el-GR" sz="3100" dirty="0"/>
              <a:t> </a:t>
            </a:r>
            <a:endParaRPr lang="el-GR" sz="3100" b="1" dirty="0"/>
          </a:p>
          <a:p>
            <a:br>
              <a:rPr lang="en-US" sz="3100" dirty="0"/>
            </a:br>
            <a:r>
              <a:rPr lang="en-US" sz="5100" dirty="0"/>
              <a:t>1981: an earthquake triggered its total destruction.</a:t>
            </a:r>
          </a:p>
          <a:p>
            <a:br>
              <a:rPr lang="en-US" sz="1800" dirty="0"/>
            </a:br>
            <a:endParaRPr lang="el-GR" sz="1800" dirty="0"/>
          </a:p>
          <a:p>
            <a:endParaRPr lang="el-GR" sz="1800" dirty="0"/>
          </a:p>
          <a:p>
            <a:endParaRPr lang="el-GR" sz="1800" dirty="0"/>
          </a:p>
          <a:p>
            <a:endParaRPr lang="el-GR" sz="1800" dirty="0"/>
          </a:p>
          <a:p>
            <a:endParaRPr lang="el-GR" sz="1800" dirty="0"/>
          </a:p>
          <a:p>
            <a:endParaRPr lang="el-GR" sz="1800" dirty="0"/>
          </a:p>
          <a:p>
            <a:endParaRPr lang="el-GR"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914400"/>
            <a:ext cx="3711349" cy="243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67" y="3288419"/>
            <a:ext cx="4604033" cy="3236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4987636" y="3429193"/>
            <a:ext cx="3962400" cy="4247317"/>
          </a:xfrm>
          <a:prstGeom prst="rect">
            <a:avLst/>
          </a:prstGeom>
        </p:spPr>
        <p:txBody>
          <a:bodyPr wrap="square">
            <a:spAutoFit/>
          </a:bodyPr>
          <a:lstStyle/>
          <a:p>
            <a:br>
              <a:rPr lang="en-US" dirty="0"/>
            </a:br>
            <a:r>
              <a:rPr lang="en-US" sz="2400" dirty="0"/>
              <a:t>Today, the fortress and the wider area are a pole of attraction for many Athenians who organize small excursions in the green surroundings.</a:t>
            </a:r>
            <a:endParaRPr lang="el-GR" sz="2400" dirty="0"/>
          </a:p>
          <a:p>
            <a:endParaRPr lang="el-GR" dirty="0"/>
          </a:p>
          <a:p>
            <a:endParaRPr lang="el-GR" dirty="0"/>
          </a:p>
          <a:p>
            <a:endParaRPr lang="el-GR" dirty="0"/>
          </a:p>
          <a:p>
            <a:endParaRPr lang="el-GR" dirty="0"/>
          </a:p>
          <a:p>
            <a:endParaRPr lang="el-GR" dirty="0"/>
          </a:p>
          <a:p>
            <a:endParaRPr lang="el-GR" dirty="0"/>
          </a:p>
        </p:txBody>
      </p:sp>
    </p:spTree>
    <p:extLst>
      <p:ext uri="{BB962C8B-B14F-4D97-AF65-F5344CB8AC3E}">
        <p14:creationId xmlns:p14="http://schemas.microsoft.com/office/powerpoint/2010/main" val="36037445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0"/>
            <a:ext cx="8305800" cy="2438400"/>
          </a:xfrm>
          <a:prstGeom prst="horizontalScroll">
            <a:avLst/>
          </a:prstGeom>
          <a:ln>
            <a:solidFill>
              <a:schemeClr val="tx1"/>
            </a:solidFill>
          </a:ln>
        </p:spPr>
        <p:txBody>
          <a:bodyPr>
            <a:noAutofit/>
          </a:bodyPr>
          <a:lstStyle/>
          <a:p>
            <a:pPr algn="ctr"/>
            <a:r>
              <a:rPr lang="en-US" sz="9600" dirty="0"/>
              <a:t>THE END</a:t>
            </a:r>
          </a:p>
        </p:txBody>
      </p:sp>
      <p:sp>
        <p:nvSpPr>
          <p:cNvPr id="3" name="Content Placeholder 2"/>
          <p:cNvSpPr>
            <a:spLocks noGrp="1"/>
          </p:cNvSpPr>
          <p:nvPr>
            <p:ph idx="1"/>
          </p:nvPr>
        </p:nvSpPr>
        <p:spPr>
          <a:xfrm>
            <a:off x="5105400" y="4572000"/>
            <a:ext cx="3713018" cy="2057400"/>
          </a:xfrm>
        </p:spPr>
        <p:txBody>
          <a:bodyPr>
            <a:normAutofit/>
          </a:bodyPr>
          <a:lstStyle/>
          <a:p>
            <a:pPr>
              <a:buClr>
                <a:schemeClr val="tx1"/>
              </a:buClr>
              <a:buFont typeface="Wingdings" pitchFamily="2" charset="2"/>
              <a:buChar char="Ø"/>
            </a:pPr>
            <a:r>
              <a:rPr lang="en-US" sz="2000" dirty="0" err="1"/>
              <a:t>Lazaridis</a:t>
            </a:r>
            <a:r>
              <a:rPr lang="en-US" sz="2000" dirty="0"/>
              <a:t> </a:t>
            </a:r>
            <a:r>
              <a:rPr lang="en-US" sz="2000" dirty="0" err="1"/>
              <a:t>Alexandros</a:t>
            </a:r>
            <a:endParaRPr lang="en-US" sz="2000" dirty="0"/>
          </a:p>
          <a:p>
            <a:pPr>
              <a:buClr>
                <a:schemeClr val="tx1"/>
              </a:buClr>
              <a:buFont typeface="Wingdings" pitchFamily="2" charset="2"/>
              <a:buChar char="Ø"/>
            </a:pPr>
            <a:r>
              <a:rPr lang="en-US" sz="2000" dirty="0" err="1"/>
              <a:t>Beltis</a:t>
            </a:r>
            <a:r>
              <a:rPr lang="en-US" sz="2000" dirty="0"/>
              <a:t> </a:t>
            </a:r>
            <a:r>
              <a:rPr lang="en-US" sz="2000" dirty="0" err="1"/>
              <a:t>Konstantinos</a:t>
            </a:r>
            <a:endParaRPr lang="en-US" sz="2000" dirty="0"/>
          </a:p>
          <a:p>
            <a:pPr>
              <a:buClr>
                <a:schemeClr val="tx1"/>
              </a:buClr>
              <a:buFont typeface="Wingdings" pitchFamily="2" charset="2"/>
              <a:buChar char="Ø"/>
            </a:pPr>
            <a:r>
              <a:rPr lang="en-US" sz="2000" dirty="0" err="1"/>
              <a:t>Nikolia</a:t>
            </a:r>
            <a:r>
              <a:rPr lang="en-US" sz="2000" dirty="0"/>
              <a:t> Helena </a:t>
            </a:r>
          </a:p>
          <a:p>
            <a:pPr>
              <a:buClr>
                <a:schemeClr val="tx1"/>
              </a:buClr>
              <a:buFont typeface="Wingdings" pitchFamily="2" charset="2"/>
              <a:buChar char="Ø"/>
            </a:pPr>
            <a:r>
              <a:rPr lang="en-US" sz="2000" dirty="0" err="1"/>
              <a:t>Nikolias</a:t>
            </a:r>
            <a:r>
              <a:rPr lang="en-US" sz="2000" dirty="0"/>
              <a:t> George</a:t>
            </a:r>
          </a:p>
        </p:txBody>
      </p:sp>
    </p:spTree>
    <p:extLst>
      <p:ext uri="{BB962C8B-B14F-4D97-AF65-F5344CB8AC3E}">
        <p14:creationId xmlns:p14="http://schemas.microsoft.com/office/powerpoint/2010/main" val="38737702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br>
              <a:rPr lang="en-US" dirty="0"/>
            </a:br>
            <a:br>
              <a:rPr lang="el-GR" dirty="0"/>
            </a:br>
            <a:br>
              <a:rPr lang="el-GR" dirty="0"/>
            </a:br>
            <a:br>
              <a:rPr lang="el-GR" dirty="0"/>
            </a:br>
            <a:br>
              <a:rPr lang="en-US" dirty="0"/>
            </a:br>
            <a:r>
              <a:rPr lang="en-US" dirty="0"/>
              <a:t>DEFINITION</a:t>
            </a:r>
            <a:br>
              <a:rPr lang="en-US" dirty="0"/>
            </a:br>
            <a:endParaRPr lang="en-US" dirty="0"/>
          </a:p>
        </p:txBody>
      </p:sp>
      <p:sp>
        <p:nvSpPr>
          <p:cNvPr id="3" name="Content Placeholder 2"/>
          <p:cNvSpPr>
            <a:spLocks noGrp="1"/>
          </p:cNvSpPr>
          <p:nvPr>
            <p:ph idx="1"/>
          </p:nvPr>
        </p:nvSpPr>
        <p:spPr>
          <a:xfrm>
            <a:off x="457200" y="1676400"/>
            <a:ext cx="8229600" cy="2743200"/>
          </a:xfrm>
        </p:spPr>
        <p:txBody>
          <a:bodyPr/>
          <a:lstStyle/>
          <a:p>
            <a:pPr marL="0" indent="0" algn="ctr">
              <a:buNone/>
            </a:pPr>
            <a:r>
              <a:rPr lang="en-US" dirty="0"/>
              <a:t>A FORTRESS, LITERALLY, IS A  BUILDING FOR THE STRATEGIC DEFENSE OF AN AREA.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581400"/>
            <a:ext cx="647700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450711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85088"/>
          </a:xfrm>
        </p:spPr>
        <p:txBody>
          <a:bodyPr/>
          <a:lstStyle/>
          <a:p>
            <a:r>
              <a:rPr lang="en-US" dirty="0"/>
              <a:t>CASTLE LOCATION</a:t>
            </a:r>
          </a:p>
        </p:txBody>
      </p:sp>
      <p:sp>
        <p:nvSpPr>
          <p:cNvPr id="3" name="Content Placeholder 2"/>
          <p:cNvSpPr>
            <a:spLocks noGrp="1"/>
          </p:cNvSpPr>
          <p:nvPr>
            <p:ph idx="1"/>
          </p:nvPr>
        </p:nvSpPr>
        <p:spPr>
          <a:xfrm>
            <a:off x="457200" y="1997825"/>
            <a:ext cx="8229600" cy="4389120"/>
          </a:xfrm>
        </p:spPr>
        <p:txBody>
          <a:bodyPr/>
          <a:lstStyle/>
          <a:p>
            <a:pPr marL="0" indent="0">
              <a:buNone/>
            </a:pPr>
            <a:r>
              <a:rPr lang="en-US" dirty="0"/>
              <a:t>The "Castle of Fili" is located at an altitude of 687 meters in West </a:t>
            </a:r>
            <a:r>
              <a:rPr lang="en-US" dirty="0" err="1"/>
              <a:t>Parnitha</a:t>
            </a:r>
            <a:r>
              <a:rPr lang="en-US" dirty="0"/>
              <a:t>, Attica.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697" y="3124200"/>
            <a:ext cx="5715002" cy="329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819943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200399"/>
            <a:ext cx="6781800" cy="3197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Τίτλος 2"/>
          <p:cNvSpPr>
            <a:spLocks noGrp="1"/>
          </p:cNvSpPr>
          <p:nvPr>
            <p:ph type="title"/>
          </p:nvPr>
        </p:nvSpPr>
        <p:spPr>
          <a:xfrm>
            <a:off x="914400" y="658068"/>
            <a:ext cx="8229600" cy="856488"/>
          </a:xfrm>
        </p:spPr>
        <p:txBody>
          <a:bodyPr>
            <a:normAutofit fontScale="90000"/>
          </a:bodyPr>
          <a:lstStyle/>
          <a:p>
            <a:br>
              <a:rPr lang="en-US" dirty="0"/>
            </a:br>
            <a:r>
              <a:rPr lang="en-US" dirty="0"/>
              <a:t>PURPOSE</a:t>
            </a:r>
            <a:endParaRPr lang="el-GR" dirty="0"/>
          </a:p>
        </p:txBody>
      </p:sp>
      <p:sp>
        <p:nvSpPr>
          <p:cNvPr id="4" name="Ορθογώνιο 3"/>
          <p:cNvSpPr/>
          <p:nvPr/>
        </p:nvSpPr>
        <p:spPr>
          <a:xfrm>
            <a:off x="762000" y="1676399"/>
            <a:ext cx="6553200" cy="1200329"/>
          </a:xfrm>
          <a:prstGeom prst="rect">
            <a:avLst/>
          </a:prstGeom>
        </p:spPr>
        <p:txBody>
          <a:bodyPr wrap="square">
            <a:spAutoFit/>
          </a:bodyPr>
          <a:lstStyle/>
          <a:p>
            <a:pPr marL="285750" indent="-285750">
              <a:buFont typeface="Wingdings" pitchFamily="2" charset="2"/>
              <a:buChar char="Ø"/>
            </a:pPr>
            <a:r>
              <a:rPr lang="en-US" dirty="0"/>
              <a:t>It controlled the main streets and passages in Attica. </a:t>
            </a:r>
            <a:endParaRPr lang="el-GR" dirty="0"/>
          </a:p>
          <a:p>
            <a:pPr marL="285750" indent="-285750">
              <a:buFont typeface="Wingdings" pitchFamily="2" charset="2"/>
              <a:buChar char="Ø"/>
            </a:pPr>
            <a:endParaRPr lang="el-GR" dirty="0"/>
          </a:p>
          <a:p>
            <a:pPr marL="285750" indent="-285750">
              <a:buFont typeface="Wingdings" pitchFamily="2" charset="2"/>
              <a:buChar char="Ø"/>
            </a:pPr>
            <a:r>
              <a:rPr lang="en-US" dirty="0"/>
              <a:t>It served as a shelter for the population of the municipalities close to Athens  in case of hostile invasion.</a:t>
            </a:r>
            <a:endParaRPr lang="el-GR" dirty="0"/>
          </a:p>
        </p:txBody>
      </p:sp>
    </p:spTree>
    <p:extLst>
      <p:ext uri="{BB962C8B-B14F-4D97-AF65-F5344CB8AC3E}">
        <p14:creationId xmlns:p14="http://schemas.microsoft.com/office/powerpoint/2010/main" val="41956377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 </a:t>
            </a:r>
            <a:r>
              <a:rPr lang="en-US" dirty="0"/>
              <a:t>DESCRIPTION</a:t>
            </a:r>
          </a:p>
        </p:txBody>
      </p:sp>
      <p:sp>
        <p:nvSpPr>
          <p:cNvPr id="3" name="Content Placeholder 2"/>
          <p:cNvSpPr>
            <a:spLocks noGrp="1"/>
          </p:cNvSpPr>
          <p:nvPr>
            <p:ph idx="1"/>
          </p:nvPr>
        </p:nvSpPr>
        <p:spPr/>
        <p:txBody>
          <a:bodyPr/>
          <a:lstStyle/>
          <a:p>
            <a:pPr marL="0" indent="0">
              <a:buNone/>
            </a:pPr>
            <a:r>
              <a:rPr lang="en-US" dirty="0"/>
              <a:t>This fort was on a steep rock. The thickness of the outer walls was 2.75m. It had two gates, six square towers and one round. It was supplied by four springs to the north, and had several water storage tanks in the event of siege.</a:t>
            </a:r>
            <a:endParaRPr lang="el-G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3942680"/>
            <a:ext cx="3657600" cy="2534320"/>
          </a:xfrm>
          <a:prstGeom prst="rect">
            <a:avLst/>
          </a:prstGeom>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942680"/>
            <a:ext cx="37338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58380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br>
              <a:rPr lang="en-US" dirty="0"/>
            </a:br>
            <a:r>
              <a:rPr lang="en-US" dirty="0"/>
              <a:t>HISTORY</a:t>
            </a:r>
          </a:p>
        </p:txBody>
      </p:sp>
      <p:sp>
        <p:nvSpPr>
          <p:cNvPr id="3" name="Content Placeholder 2"/>
          <p:cNvSpPr>
            <a:spLocks noGrp="1"/>
          </p:cNvSpPr>
          <p:nvPr>
            <p:ph idx="1"/>
          </p:nvPr>
        </p:nvSpPr>
        <p:spPr>
          <a:xfrm>
            <a:off x="397244" y="1600200"/>
            <a:ext cx="8229600" cy="4389120"/>
          </a:xfrm>
        </p:spPr>
        <p:txBody>
          <a:bodyPr/>
          <a:lstStyle/>
          <a:p>
            <a:pPr marL="0" indent="0">
              <a:buNone/>
            </a:pPr>
            <a:r>
              <a:rPr lang="en-US" dirty="0"/>
              <a:t>The Fortress of Fili was built in the 5th century BC. Its position was unique, as it controlled the road that bordered Attica with the </a:t>
            </a:r>
            <a:r>
              <a:rPr lang="en-US" dirty="0" err="1"/>
              <a:t>neighbouring</a:t>
            </a:r>
            <a:r>
              <a:rPr lang="en-US" dirty="0"/>
              <a:t> area of Boeotia. The newest fortress of Fili, 4</a:t>
            </a:r>
            <a:r>
              <a:rPr lang="en-US" baseline="30000" dirty="0"/>
              <a:t>th</a:t>
            </a:r>
            <a:r>
              <a:rPr lang="en-US" dirty="0"/>
              <a:t> c. BC, was developed by the Athenians after their defeat in the Peloponnesian War.</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927" y="3886200"/>
            <a:ext cx="5962235" cy="28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2013397"/>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229600" cy="4389120"/>
          </a:xfrm>
        </p:spPr>
        <p:txBody>
          <a:bodyPr>
            <a:normAutofit/>
          </a:bodyPr>
          <a:lstStyle/>
          <a:p>
            <a:pPr>
              <a:buFont typeface="Wingdings" pitchFamily="2" charset="2"/>
              <a:buChar char="ü"/>
            </a:pPr>
            <a:r>
              <a:rPr lang="en-US" dirty="0"/>
              <a:t>From this castle the resistance against </a:t>
            </a:r>
            <a:r>
              <a:rPr lang="en-US" dirty="0" err="1"/>
              <a:t>Peisistratos</a:t>
            </a:r>
            <a:r>
              <a:rPr lang="en-US" dirty="0"/>
              <a:t> began in the 6th century BC. and because of this, </a:t>
            </a:r>
            <a:r>
              <a:rPr lang="en-US" dirty="0" err="1"/>
              <a:t>Thrasyvulos</a:t>
            </a:r>
            <a:r>
              <a:rPr lang="en-US" dirty="0"/>
              <a:t> was arrested with 70 soldiers who overturned the regime of the Thirty Tyrants and democracy was restored.</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581400"/>
            <a:ext cx="4343400" cy="2925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3714537"/>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0" y="457200"/>
            <a:ext cx="8305800" cy="990600"/>
          </a:xfrm>
        </p:spPr>
        <p:txBody>
          <a:bodyPr/>
          <a:lstStyle/>
          <a:p>
            <a:r>
              <a:rPr lang="en-US" dirty="0"/>
              <a:t>HISTORY EVOLUTION</a:t>
            </a:r>
            <a:endParaRPr lang="el-GR" dirty="0"/>
          </a:p>
        </p:txBody>
      </p:sp>
      <p:sp>
        <p:nvSpPr>
          <p:cNvPr id="3" name="Content Placeholder 2"/>
          <p:cNvSpPr>
            <a:spLocks noGrp="1"/>
          </p:cNvSpPr>
          <p:nvPr>
            <p:ph idx="4294967295"/>
          </p:nvPr>
        </p:nvSpPr>
        <p:spPr>
          <a:xfrm>
            <a:off x="152400" y="1447800"/>
            <a:ext cx="8839200" cy="5181600"/>
          </a:xfrm>
        </p:spPr>
        <p:txBody>
          <a:bodyPr>
            <a:normAutofit/>
          </a:bodyPr>
          <a:lstStyle/>
          <a:p>
            <a:pPr marL="0" indent="0">
              <a:buClr>
                <a:schemeClr val="tx1"/>
              </a:buClr>
              <a:buNone/>
            </a:pPr>
            <a:endParaRPr lang="en-US" b="1" dirty="0"/>
          </a:p>
          <a:p>
            <a:pPr>
              <a:buClr>
                <a:schemeClr val="tx1"/>
              </a:buClr>
              <a:buFont typeface="Wingdings" pitchFamily="2" charset="2"/>
              <a:buChar char="Ø"/>
            </a:pPr>
            <a:r>
              <a:rPr lang="en-US" b="1" dirty="0"/>
              <a:t>The fortress was occupied in 304 BC by </a:t>
            </a:r>
            <a:r>
              <a:rPr lang="en-US" dirty="0"/>
              <a:t>Demetrios </a:t>
            </a:r>
            <a:r>
              <a:rPr lang="en-US" dirty="0" err="1"/>
              <a:t>Poliorketis</a:t>
            </a:r>
            <a:r>
              <a:rPr lang="en-US" dirty="0"/>
              <a:t> and </a:t>
            </a:r>
            <a:r>
              <a:rPr lang="en-US" dirty="0" err="1"/>
              <a:t>Kassandros</a:t>
            </a:r>
            <a:r>
              <a:rPr lang="en-US" dirty="0"/>
              <a:t>,  </a:t>
            </a:r>
          </a:p>
          <a:p>
            <a:pPr>
              <a:buClr>
                <a:schemeClr val="tx1"/>
              </a:buClr>
              <a:buFont typeface="Wingdings" pitchFamily="2" charset="2"/>
              <a:buChar char="Ø"/>
            </a:pPr>
            <a:r>
              <a:rPr lang="en-US" dirty="0"/>
              <a:t>After seven years, it was besieged by D. </a:t>
            </a:r>
            <a:r>
              <a:rPr lang="en-US" dirty="0" err="1"/>
              <a:t>Poliorkitis</a:t>
            </a:r>
            <a:r>
              <a:rPr lang="en-US" dirty="0"/>
              <a:t>, remaining in his possession until 283 BC. Since then, there have been no epigraphical or literary testimonies of its fate.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114800"/>
            <a:ext cx="5410200" cy="2583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65776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br>
              <a:rPr lang="en-US" dirty="0"/>
            </a:br>
            <a:r>
              <a:rPr lang="en-US" dirty="0"/>
              <a:t>MODERN CULTURE</a:t>
            </a:r>
            <a:endParaRPr lang="el-GR" dirty="0"/>
          </a:p>
        </p:txBody>
      </p:sp>
      <p:sp>
        <p:nvSpPr>
          <p:cNvPr id="3" name="Θέση περιεχομένου 2"/>
          <p:cNvSpPr>
            <a:spLocks noGrp="1"/>
          </p:cNvSpPr>
          <p:nvPr>
            <p:ph idx="1"/>
          </p:nvPr>
        </p:nvSpPr>
        <p:spPr/>
        <p:txBody>
          <a:bodyPr>
            <a:normAutofit/>
          </a:bodyPr>
          <a:lstStyle/>
          <a:p>
            <a:pPr>
              <a:buClr>
                <a:schemeClr val="tx1"/>
              </a:buClr>
              <a:buFont typeface="Wingdings" pitchFamily="2" charset="2"/>
              <a:buChar char="Ø"/>
            </a:pPr>
            <a:r>
              <a:rPr lang="el-GR" dirty="0"/>
              <a:t>Τ</a:t>
            </a:r>
            <a:r>
              <a:rPr lang="en-US" dirty="0"/>
              <a:t>he habitation of </a:t>
            </a:r>
            <a:r>
              <a:rPr lang="en-US" dirty="0" err="1"/>
              <a:t>Fili</a:t>
            </a:r>
            <a:r>
              <a:rPr lang="en-US" dirty="0"/>
              <a:t> continued in the years that followed the classical era.  In addition, there are various fortifications in the hills around the area and during the Ottoman domination.  This settlement of  was renamed </a:t>
            </a:r>
            <a:r>
              <a:rPr lang="en-US" dirty="0" err="1"/>
              <a:t>Chassia</a:t>
            </a:r>
            <a:r>
              <a:rPr lang="en-US" dirty="0"/>
              <a:t> in 1915.</a:t>
            </a:r>
            <a:endParaRPr lang="el-GR"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114800"/>
            <a:ext cx="52578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976846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2">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494</TotalTime>
  <Words>261</Words>
  <Application>Microsoft Office PowerPoint</Application>
  <PresentationFormat>Προβολή στην οθόνη (4:3)</PresentationFormat>
  <Paragraphs>38</Paragraphs>
  <Slides>11</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11</vt:i4>
      </vt:variant>
    </vt:vector>
  </HeadingPairs>
  <TitlesOfParts>
    <vt:vector size="16" baseType="lpstr">
      <vt:lpstr>Calibri</vt:lpstr>
      <vt:lpstr>Constantia</vt:lpstr>
      <vt:lpstr>Wingdings</vt:lpstr>
      <vt:lpstr>Wingdings 2</vt:lpstr>
      <vt:lpstr>Flow</vt:lpstr>
      <vt:lpstr>The Fortress of Fili</vt:lpstr>
      <vt:lpstr>     DEFINITION </vt:lpstr>
      <vt:lpstr>CASTLE LOCATION</vt:lpstr>
      <vt:lpstr> PURPOSE</vt:lpstr>
      <vt:lpstr> DESCRIPTION</vt:lpstr>
      <vt:lpstr> HISTORY</vt:lpstr>
      <vt:lpstr>Παρουσίαση του PowerPoint</vt:lpstr>
      <vt:lpstr>HISTORY EVOLUTION</vt:lpstr>
      <vt:lpstr> MODERN CULTURE</vt:lpstr>
      <vt:lpstr>TODAY</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Φρούριο Φυλής</dc:title>
  <dc:creator>user</dc:creator>
  <cp:lastModifiedBy>IOANNA GIANNOPOULOU</cp:lastModifiedBy>
  <cp:revision>61</cp:revision>
  <dcterms:created xsi:type="dcterms:W3CDTF">2018-12-06T08:08:22Z</dcterms:created>
  <dcterms:modified xsi:type="dcterms:W3CDTF">2019-01-31T12:34:55Z</dcterms:modified>
</cp:coreProperties>
</file>