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FE88-DB83-4B23-B1D0-1BCE67FE7E36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00D9-F0A2-431E-8745-66FE334B6A2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FE88-DB83-4B23-B1D0-1BCE67FE7E36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00D9-F0A2-431E-8745-66FE334B6A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FE88-DB83-4B23-B1D0-1BCE67FE7E36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00D9-F0A2-431E-8745-66FE334B6A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FE88-DB83-4B23-B1D0-1BCE67FE7E36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00D9-F0A2-431E-8745-66FE334B6A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FE88-DB83-4B23-B1D0-1BCE67FE7E36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00D9-F0A2-431E-8745-66FE334B6A2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FE88-DB83-4B23-B1D0-1BCE67FE7E36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00D9-F0A2-431E-8745-66FE334B6A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FE88-DB83-4B23-B1D0-1BCE67FE7E36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00D9-F0A2-431E-8745-66FE334B6A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FE88-DB83-4B23-B1D0-1BCE67FE7E36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4400D9-F0A2-431E-8745-66FE334B6A2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FE88-DB83-4B23-B1D0-1BCE67FE7E36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00D9-F0A2-431E-8745-66FE334B6A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FE88-DB83-4B23-B1D0-1BCE67FE7E36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E4400D9-F0A2-431E-8745-66FE334B6A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675FE88-DB83-4B23-B1D0-1BCE67FE7E36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00D9-F0A2-431E-8745-66FE334B6A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675FE88-DB83-4B23-B1D0-1BCE67FE7E36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E4400D9-F0A2-431E-8745-66FE334B6A2B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cs-CZ" i="1" u="sng" dirty="0">
                <a:effectLst/>
              </a:rPr>
              <a:t>Český Šternberk (hrad)</a:t>
            </a:r>
            <a:br>
              <a:rPr lang="cs-CZ" i="1" u="sng" dirty="0">
                <a:effectLst/>
              </a:rPr>
            </a:br>
            <a:endParaRPr lang="cs-CZ" i="1" u="sng" dirty="0"/>
          </a:p>
        </p:txBody>
      </p:sp>
      <p:pic>
        <p:nvPicPr>
          <p:cNvPr id="1026" name="Picture 2" descr="http://www.hradyazamky24.cz/wp-content/uploads/2010/07/IMG59250737d075525947f78408eaddf89bb7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3927">
            <a:off x="1835695" y="628909"/>
            <a:ext cx="3383976" cy="22559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224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Historie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Hrad byl postaven </a:t>
            </a:r>
            <a:r>
              <a:rPr lang="cs-CZ" sz="2400" dirty="0"/>
              <a:t>před více </a:t>
            </a:r>
            <a:r>
              <a:rPr lang="cs-CZ" sz="2400" dirty="0" smtClean="0"/>
              <a:t>jak </a:t>
            </a:r>
            <a:r>
              <a:rPr lang="cs-CZ" sz="2400" dirty="0"/>
              <a:t>760 </a:t>
            </a:r>
            <a:r>
              <a:rPr lang="cs-CZ" sz="2400" dirty="0" smtClean="0"/>
              <a:t>lety.</a:t>
            </a:r>
          </a:p>
          <a:p>
            <a:r>
              <a:rPr lang="cs-CZ" sz="2400" dirty="0" smtClean="0"/>
              <a:t>Roku</a:t>
            </a:r>
            <a:r>
              <a:rPr lang="cs-CZ" sz="2400" dirty="0"/>
              <a:t> 1241 </a:t>
            </a:r>
            <a:r>
              <a:rPr lang="cs-CZ" sz="2400" dirty="0" smtClean="0"/>
              <a:t>ho </a:t>
            </a:r>
            <a:r>
              <a:rPr lang="cs-CZ" sz="2400" dirty="0"/>
              <a:t>založil </a:t>
            </a:r>
            <a:r>
              <a:rPr lang="cs-CZ" sz="2400" dirty="0" err="1"/>
              <a:t>Zdeslav</a:t>
            </a:r>
            <a:r>
              <a:rPr lang="cs-CZ" sz="2400" dirty="0"/>
              <a:t> z </a:t>
            </a:r>
            <a:r>
              <a:rPr lang="cs-CZ" sz="2400" dirty="0" smtClean="0"/>
              <a:t>Divišova.</a:t>
            </a:r>
          </a:p>
          <a:p>
            <a:r>
              <a:rPr lang="cs-CZ" sz="2400" dirty="0" smtClean="0"/>
              <a:t>Název </a:t>
            </a:r>
            <a:r>
              <a:rPr lang="cs-CZ" sz="2400" dirty="0"/>
              <a:t>hradu je odvozen od erbu rodu </a:t>
            </a:r>
            <a:r>
              <a:rPr lang="cs-CZ" sz="2400" dirty="0" smtClean="0"/>
              <a:t>           </a:t>
            </a:r>
            <a:r>
              <a:rPr lang="cs-CZ" sz="2400" dirty="0" err="1" smtClean="0"/>
              <a:t>Divišoviců</a:t>
            </a:r>
            <a:r>
              <a:rPr lang="cs-CZ" sz="2400" dirty="0"/>
              <a:t> – zlaté osmicípé </a:t>
            </a:r>
            <a:r>
              <a:rPr lang="cs-CZ" sz="2400" dirty="0" smtClean="0"/>
              <a:t>hvězdy.</a:t>
            </a:r>
          </a:p>
          <a:p>
            <a:r>
              <a:rPr lang="cs-CZ" sz="2400" dirty="0"/>
              <a:t>V 15. </a:t>
            </a:r>
            <a:r>
              <a:rPr lang="cs-CZ" sz="2400" dirty="0" smtClean="0"/>
              <a:t>století</a:t>
            </a:r>
            <a:r>
              <a:rPr lang="cs-CZ" sz="2400" dirty="0"/>
              <a:t> změnil hrad poprvé majitele, novým majitelem se stala větev Holických ze Šternberka.</a:t>
            </a: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41104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Legenda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Podle jedné z pověstí, které se k tomuto místu váží, byl ve skalách pod hradem ukryt poklad. Na Velký pátek, kdy se otevírají poklady, má skála puknout a poklad se sypat do Sázavy tekoucí pod hradem. Proto lze po tomto dni nalézt v řece tu a tam zlatý plíšek. V roce 1971 byl poklad skutečně nalezen v hradním prostoru. Jednalo se především o cenné předměty ze 17. a 18. století.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3342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8709" y="260648"/>
            <a:ext cx="7467600" cy="11430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B0F0"/>
                </a:solidFill>
              </a:rPr>
              <a:t>Jižní předsunutá </a:t>
            </a:r>
            <a:r>
              <a:rPr lang="cs-CZ" b="1" dirty="0" smtClean="0">
                <a:solidFill>
                  <a:srgbClr val="00B0F0"/>
                </a:solidFill>
              </a:rPr>
              <a:t>bašta</a:t>
            </a:r>
            <a:endParaRPr lang="cs-CZ" dirty="0">
              <a:solidFill>
                <a:srgbClr val="00B0F0"/>
              </a:solidFill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42846">
            <a:off x="482934" y="1744835"/>
            <a:ext cx="3956291" cy="2815292"/>
          </a:xfr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9235">
            <a:off x="4464661" y="3434975"/>
            <a:ext cx="4366721" cy="291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020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6234">
            <a:off x="389383" y="618244"/>
            <a:ext cx="4834880" cy="3245941"/>
          </a:xfr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7966">
            <a:off x="4814581" y="3891989"/>
            <a:ext cx="4042412" cy="244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731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B0F0"/>
                </a:solidFill>
              </a:rPr>
              <a:t>Jižní předsunutá </a:t>
            </a:r>
            <a:r>
              <a:rPr lang="cs-CZ" b="1" dirty="0" smtClean="0">
                <a:solidFill>
                  <a:srgbClr val="00B0F0"/>
                </a:solidFill>
              </a:rPr>
              <a:t>bašta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Na nebezpečném hřebeni jižně od hradu byla po obléhání v roce 1467 postavena předsunutá bašta, před kterou se dosud dochovaly pozůstatky obléhacích prací. Tvořila ji </a:t>
            </a:r>
            <a:r>
              <a:rPr lang="cs-CZ" sz="2400" dirty="0" err="1"/>
              <a:t>víceboká</a:t>
            </a:r>
            <a:r>
              <a:rPr lang="cs-CZ" sz="2400" dirty="0"/>
              <a:t> bateriová věž s výrazným břitem otočeným k jihu a vnější obvodové opevnění. Do věže vedlo šnekové schodiště v její zadní části.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83397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8054">
            <a:off x="807029" y="2053974"/>
            <a:ext cx="7467600" cy="29220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19279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7387">
            <a:off x="269983" y="946632"/>
            <a:ext cx="7467600" cy="30663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3400">
            <a:off x="4764314" y="3655960"/>
            <a:ext cx="4161214" cy="291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86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16832"/>
            <a:ext cx="8640960" cy="2007096"/>
          </a:xfrm>
        </p:spPr>
        <p:txBody>
          <a:bodyPr>
            <a:normAutofit/>
          </a:bodyPr>
          <a:lstStyle/>
          <a:p>
            <a:pPr algn="ctr"/>
            <a:r>
              <a:rPr lang="cs-CZ" sz="5400" b="1" i="1" u="sng" dirty="0" smtClean="0">
                <a:solidFill>
                  <a:srgbClr val="00B0F0"/>
                </a:solidFill>
                <a:latin typeface="Alternate Gothic No.2 AT" panose="02000506030000020004" pitchFamily="2" charset="0"/>
              </a:rPr>
              <a:t>Stojí za vidění</a:t>
            </a:r>
            <a:endParaRPr lang="cs-CZ" sz="5400" b="1" i="1" u="sng" dirty="0">
              <a:solidFill>
                <a:srgbClr val="00B0F0"/>
              </a:solidFill>
              <a:latin typeface="Alternate Gothic No.2 AT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314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76</TotalTime>
  <Words>117</Words>
  <Application>Microsoft Office PowerPoint</Application>
  <PresentationFormat>Předvádění na obrazovce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Technický</vt:lpstr>
      <vt:lpstr>Český Šternberk (hrad) </vt:lpstr>
      <vt:lpstr>Historie</vt:lpstr>
      <vt:lpstr>Legenda</vt:lpstr>
      <vt:lpstr>Jižní předsunutá bašta</vt:lpstr>
      <vt:lpstr>Prezentace aplikace PowerPoint</vt:lpstr>
      <vt:lpstr>Jižní předsunutá bašta</vt:lpstr>
      <vt:lpstr>Prezentace aplikace PowerPoint</vt:lpstr>
      <vt:lpstr>Prezentace aplikace PowerPoint</vt:lpstr>
      <vt:lpstr>Stojí za vidění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Český Šternberk (hrad)</dc:title>
  <dc:creator>Lukas Urbanek</dc:creator>
  <cp:lastModifiedBy>Lukas Urbanek</cp:lastModifiedBy>
  <cp:revision>5</cp:revision>
  <dcterms:created xsi:type="dcterms:W3CDTF">2016-04-20T11:31:21Z</dcterms:created>
  <dcterms:modified xsi:type="dcterms:W3CDTF">2016-04-20T12:47:59Z</dcterms:modified>
</cp:coreProperties>
</file>