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  <p:embeddedFont>
      <p:font typeface="Karla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Karla-bold.fntdata"/><Relationship Id="rId14" Type="http://schemas.openxmlformats.org/officeDocument/2006/relationships/font" Target="fonts/Karla-regular.fntdata"/><Relationship Id="rId17" Type="http://schemas.openxmlformats.org/officeDocument/2006/relationships/font" Target="fonts/Karla-boldItalic.fntdata"/><Relationship Id="rId16" Type="http://schemas.openxmlformats.org/officeDocument/2006/relationships/font" Target="fonts/Karla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18925" y="-9675"/>
            <a:ext cx="5276875" cy="5167075"/>
          </a:xfrm>
          <a:custGeom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9675" y="-9675"/>
            <a:ext cx="5276875" cy="5167075"/>
          </a:xfrm>
          <a:custGeom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" name="Shape 11"/>
          <p:cNvSpPr txBox="1"/>
          <p:nvPr>
            <p:ph type="ctrTitle"/>
          </p:nvPr>
        </p:nvSpPr>
        <p:spPr>
          <a:xfrm>
            <a:off x="648300" y="3175950"/>
            <a:ext cx="3530700" cy="1182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22860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5" name="Shape 55"/>
          <p:cNvSpPr/>
          <p:nvPr/>
        </p:nvSpPr>
        <p:spPr>
          <a:xfrm>
            <a:off x="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841000" y="4025300"/>
            <a:ext cx="7845900" cy="51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360"/>
              </a:spcBef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22860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9" name="Shape 59"/>
          <p:cNvSpPr/>
          <p:nvPr/>
        </p:nvSpPr>
        <p:spPr>
          <a:xfrm>
            <a:off x="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Empt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_2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5200"/>
            </a:lvl1pPr>
            <a:lvl2pPr lvl="1" rtl="0" algn="ctr">
              <a:spcBef>
                <a:spcPts val="0"/>
              </a:spcBef>
              <a:buSzPct val="100000"/>
              <a:defRPr sz="5200"/>
            </a:lvl2pPr>
            <a:lvl3pPr lvl="2" rtl="0" algn="ctr">
              <a:spcBef>
                <a:spcPts val="0"/>
              </a:spcBef>
              <a:buSzPct val="100000"/>
              <a:defRPr sz="5200"/>
            </a:lvl3pPr>
            <a:lvl4pPr lvl="3" rtl="0" algn="ctr">
              <a:spcBef>
                <a:spcPts val="0"/>
              </a:spcBef>
              <a:buSzPct val="100000"/>
              <a:defRPr sz="5200"/>
            </a:lvl4pPr>
            <a:lvl5pPr lvl="4" rtl="0" algn="ctr">
              <a:spcBef>
                <a:spcPts val="0"/>
              </a:spcBef>
              <a:buSzPct val="100000"/>
              <a:defRPr sz="5200"/>
            </a:lvl5pPr>
            <a:lvl6pPr lvl="5" rtl="0" algn="ctr">
              <a:spcBef>
                <a:spcPts val="0"/>
              </a:spcBef>
              <a:buSzPct val="100000"/>
              <a:defRPr sz="5200"/>
            </a:lvl6pPr>
            <a:lvl7pPr lvl="6" rtl="0" algn="ctr">
              <a:spcBef>
                <a:spcPts val="0"/>
              </a:spcBef>
              <a:buSzPct val="100000"/>
              <a:defRPr sz="5200"/>
            </a:lvl7pPr>
            <a:lvl8pPr lvl="7" rtl="0" algn="ctr">
              <a:spcBef>
                <a:spcPts val="0"/>
              </a:spcBef>
              <a:buSzPct val="100000"/>
              <a:defRPr sz="5200"/>
            </a:lvl8pPr>
            <a:lvl9pPr lvl="8" rtl="0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PT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ub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218925" y="-9675"/>
            <a:ext cx="5276875" cy="5167075"/>
          </a:xfrm>
          <a:custGeom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14"/>
          <p:cNvSpPr/>
          <p:nvPr/>
        </p:nvSpPr>
        <p:spPr>
          <a:xfrm>
            <a:off x="-9675" y="-9675"/>
            <a:ext cx="5276875" cy="5167075"/>
          </a:xfrm>
          <a:custGeom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" name="Shape 15"/>
          <p:cNvSpPr txBox="1"/>
          <p:nvPr>
            <p:ph type="ctrTitle"/>
          </p:nvPr>
        </p:nvSpPr>
        <p:spPr>
          <a:xfrm>
            <a:off x="648300" y="1354750"/>
            <a:ext cx="3522300" cy="2989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6724950" y="3265700"/>
            <a:ext cx="1906200" cy="1031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  <a:lvl2pPr lvl="1"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2pPr>
            <a:lvl3pPr lvl="2"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3pPr>
            <a:lvl4pPr lvl="3"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4pPr>
            <a:lvl5pPr lvl="4"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5pPr>
            <a:lvl6pPr lvl="5"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6pPr>
            <a:lvl7pPr lvl="6"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7pPr>
            <a:lvl8pPr lvl="7"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8pPr>
            <a:lvl9pPr lvl="8" rtl="0" algn="r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1 column + imag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218925" y="-9675"/>
            <a:ext cx="5276875" cy="5167075"/>
          </a:xfrm>
          <a:custGeom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9" name="Shape 19"/>
          <p:cNvSpPr/>
          <p:nvPr/>
        </p:nvSpPr>
        <p:spPr>
          <a:xfrm>
            <a:off x="-9675" y="-9675"/>
            <a:ext cx="5276875" cy="5167075"/>
          </a:xfrm>
          <a:custGeom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" name="Shape 20"/>
          <p:cNvSpPr txBox="1"/>
          <p:nvPr>
            <p:ph type="title"/>
          </p:nvPr>
        </p:nvSpPr>
        <p:spPr>
          <a:xfrm>
            <a:off x="838309" y="1807900"/>
            <a:ext cx="3148200" cy="4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838250" y="2419350"/>
            <a:ext cx="3148200" cy="225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big imag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09250" y="-9675"/>
            <a:ext cx="3076750" cy="5167075"/>
          </a:xfrm>
          <a:custGeom>
            <a:pathLst>
              <a:path extrusionOk="0" h="206683" w="12307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4" name="Shape 24"/>
          <p:cNvSpPr/>
          <p:nvPr/>
        </p:nvSpPr>
        <p:spPr>
          <a:xfrm>
            <a:off x="-19350" y="-9675"/>
            <a:ext cx="3076750" cy="5167075"/>
          </a:xfrm>
          <a:custGeom>
            <a:pathLst>
              <a:path extrusionOk="0" h="206683" w="12307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5" name="Shape 25"/>
          <p:cNvSpPr txBox="1"/>
          <p:nvPr>
            <p:ph type="title"/>
          </p:nvPr>
        </p:nvSpPr>
        <p:spPr>
          <a:xfrm>
            <a:off x="609704" y="4116875"/>
            <a:ext cx="1609800" cy="4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22860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8" name="Shape 28"/>
          <p:cNvSpPr/>
          <p:nvPr/>
        </p:nvSpPr>
        <p:spPr>
          <a:xfrm>
            <a:off x="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9" name="Shape 29"/>
          <p:cNvSpPr txBox="1"/>
          <p:nvPr/>
        </p:nvSpPr>
        <p:spPr>
          <a:xfrm>
            <a:off x="799645" y="697674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PT" sz="12000">
                <a:solidFill>
                  <a:srgbClr val="CCCCCC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838250" y="1657350"/>
            <a:ext cx="5324100" cy="225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+ 1 colum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2860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3" name="Shape 33"/>
          <p:cNvSpPr/>
          <p:nvPr/>
        </p:nvSpPr>
        <p:spPr>
          <a:xfrm>
            <a:off x="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" name="Shape 34"/>
          <p:cNvSpPr txBox="1"/>
          <p:nvPr>
            <p:ph type="title"/>
          </p:nvPr>
        </p:nvSpPr>
        <p:spPr>
          <a:xfrm>
            <a:off x="838350" y="893500"/>
            <a:ext cx="5324100" cy="4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 rot="147">
            <a:off x="308749" y="2042549"/>
            <a:ext cx="7018200" cy="1484399"/>
          </a:xfrm>
          <a:prstGeom prst="rect">
            <a:avLst/>
          </a:prstGeom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b="1" sz="60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+ 2 column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22860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8" name="Shape 38"/>
          <p:cNvSpPr/>
          <p:nvPr/>
        </p:nvSpPr>
        <p:spPr>
          <a:xfrm>
            <a:off x="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9" name="Shape 39"/>
          <p:cNvSpPr txBox="1"/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841000" y="1578025"/>
            <a:ext cx="2671800" cy="2433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3673842" y="1578025"/>
            <a:ext cx="2671800" cy="2433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3 column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22860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44" name="Shape 44"/>
          <p:cNvSpPr/>
          <p:nvPr/>
        </p:nvSpPr>
        <p:spPr>
          <a:xfrm>
            <a:off x="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5" name="Shape 45"/>
          <p:cNvSpPr txBox="1"/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841000" y="1600975"/>
            <a:ext cx="2094900" cy="2410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3043281" y="1600975"/>
            <a:ext cx="2094899" cy="2410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5245562" y="1600975"/>
            <a:ext cx="2094899" cy="2410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22860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1" name="Shape 51"/>
          <p:cNvSpPr/>
          <p:nvPr/>
        </p:nvSpPr>
        <p:spPr>
          <a:xfrm>
            <a:off x="0" y="-10437"/>
            <a:ext cx="8229314" cy="5164386"/>
          </a:xfrm>
          <a:custGeom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2" name="Shape 52"/>
          <p:cNvSpPr txBox="1"/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8BC34A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741100"/>
            <a:ext cx="51852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352550"/>
            <a:ext cx="5185200" cy="22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rgbClr val="666666"/>
              </a:buClr>
              <a:buSzPct val="100000"/>
              <a:buFont typeface="Karla"/>
              <a:buChar char="▸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spcBef>
                <a:spcPts val="480"/>
              </a:spcBef>
              <a:buClr>
                <a:srgbClr val="666666"/>
              </a:buClr>
              <a:buSzPct val="100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spcBef>
                <a:spcPts val="480"/>
              </a:spcBef>
              <a:buClr>
                <a:srgbClr val="666666"/>
              </a:buClr>
              <a:buSzPct val="100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 rot="147">
            <a:off x="854999" y="983012"/>
            <a:ext cx="7018200" cy="1484399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PT">
                <a:solidFill>
                  <a:srgbClr val="274E13"/>
                </a:solidFill>
              </a:rPr>
              <a:t>ECOSHISH</a:t>
            </a:r>
          </a:p>
          <a:p>
            <a:pPr lvl="0">
              <a:spcBef>
                <a:spcPts val="0"/>
              </a:spcBef>
              <a:buNone/>
            </a:pPr>
            <a:r>
              <a:rPr lang="pt-PT" sz="1800"/>
              <a:t>                                                           </a:t>
            </a:r>
            <a:r>
              <a:rPr lang="pt-PT" sz="2400"/>
              <a:t>Moments with fun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8">
            <a:off x="4998199" y="1194825"/>
            <a:ext cx="761325" cy="737948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/>
        </p:nvSpPr>
        <p:spPr>
          <a:xfrm>
            <a:off x="4868875" y="3714450"/>
            <a:ext cx="3966300" cy="13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PT" sz="2400"/>
              <a:t>Group 2: </a:t>
            </a:r>
            <a:r>
              <a:rPr lang="pt-PT" sz="1200"/>
              <a:t>Adrian Barnutiu</a:t>
            </a:r>
          </a:p>
          <a:p>
            <a:pPr lvl="0">
              <a:spcBef>
                <a:spcPts val="0"/>
              </a:spcBef>
              <a:buNone/>
            </a:pPr>
            <a:r>
              <a:rPr lang="pt-PT" sz="1200"/>
              <a:t>                              Elena Garraín</a:t>
            </a:r>
          </a:p>
          <a:p>
            <a:pPr lvl="0">
              <a:spcBef>
                <a:spcPts val="0"/>
              </a:spcBef>
              <a:buNone/>
            </a:pPr>
            <a:r>
              <a:rPr lang="pt-PT" sz="1200"/>
              <a:t>                              Paula Miranda</a:t>
            </a:r>
          </a:p>
          <a:p>
            <a:pPr lvl="0">
              <a:spcBef>
                <a:spcPts val="0"/>
              </a:spcBef>
              <a:buNone/>
            </a:pPr>
            <a:r>
              <a:rPr lang="pt-PT" sz="1200"/>
              <a:t>                             </a:t>
            </a:r>
            <a:r>
              <a:rPr lang="pt-PT" sz="1200">
                <a:solidFill>
                  <a:schemeClr val="dk1"/>
                </a:solidFill>
              </a:rPr>
              <a:t> Eszter Kajtar</a:t>
            </a:r>
            <a:r>
              <a:rPr lang="pt-PT" sz="12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pt-PT" sz="1200"/>
              <a:t>                              Kristof Bene</a:t>
            </a:r>
            <a:br>
              <a:rPr lang="pt-PT" sz="1200"/>
            </a:br>
            <a:r>
              <a:rPr lang="pt-PT" sz="1200"/>
              <a:t>                             </a:t>
            </a:r>
            <a:r>
              <a:rPr lang="pt-PT" sz="1200"/>
              <a:t> </a:t>
            </a:r>
            <a:r>
              <a:rPr lang="pt-PT" sz="1200">
                <a:solidFill>
                  <a:schemeClr val="dk1"/>
                </a:solidFill>
              </a:rPr>
              <a:t>Luís Amorim</a:t>
            </a:r>
          </a:p>
          <a:p>
            <a:pPr lvl="0">
              <a:spcBef>
                <a:spcPts val="0"/>
              </a:spcBef>
              <a:buNone/>
            </a:pPr>
            <a:r>
              <a:rPr lang="pt-PT" sz="1800"/>
              <a:t>              </a:t>
            </a:r>
            <a:r>
              <a:rPr lang="pt-PT" sz="1800"/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885825" y="1117325"/>
            <a:ext cx="5324100" cy="485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PT" sz="3600">
                <a:solidFill>
                  <a:srgbClr val="38761D"/>
                </a:solidFill>
              </a:rPr>
              <a:t>Advantages</a:t>
            </a:r>
            <a:r>
              <a:rPr lang="pt-PT" sz="3600">
                <a:solidFill>
                  <a:srgbClr val="38761D"/>
                </a:solidFill>
              </a:rPr>
              <a:t>: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 rot="147">
            <a:off x="308749" y="1603175"/>
            <a:ext cx="7018200" cy="3337200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38761D"/>
              </a:buClr>
              <a:buSzPct val="100000"/>
            </a:pPr>
            <a:r>
              <a:rPr lang="pt-PT" sz="2200"/>
              <a:t>A lot of people smoke;</a:t>
            </a:r>
          </a:p>
          <a:p>
            <a:pPr indent="-368300" lvl="0" marL="457200" rtl="0">
              <a:spcBef>
                <a:spcPts val="0"/>
              </a:spcBef>
              <a:buClr>
                <a:srgbClr val="38761D"/>
              </a:buClr>
              <a:buSzPct val="100000"/>
            </a:pPr>
            <a:r>
              <a:rPr lang="pt-PT" sz="2200"/>
              <a:t>The material is recyclable;</a:t>
            </a:r>
          </a:p>
          <a:p>
            <a:pPr indent="-368300" lvl="0" marL="457200" rtl="0">
              <a:spcBef>
                <a:spcPts val="0"/>
              </a:spcBef>
              <a:buClr>
                <a:srgbClr val="38761D"/>
              </a:buClr>
              <a:buSzPct val="100000"/>
            </a:pPr>
            <a:r>
              <a:rPr lang="pt-PT" sz="2200"/>
              <a:t>The normal ones are very expensive;</a:t>
            </a:r>
          </a:p>
          <a:p>
            <a:pPr indent="-368300" lvl="0" marL="457200" rtl="0">
              <a:spcBef>
                <a:spcPts val="0"/>
              </a:spcBef>
              <a:buClr>
                <a:srgbClr val="38761D"/>
              </a:buClr>
              <a:buSzPct val="100000"/>
            </a:pPr>
            <a:r>
              <a:rPr lang="pt-PT" sz="2200"/>
              <a:t>Less negative impact on the environment; </a:t>
            </a:r>
          </a:p>
          <a:p>
            <a:pPr indent="-381000" lvl="0" marL="457200">
              <a:spcBef>
                <a:spcPts val="0"/>
              </a:spcBef>
              <a:buClr>
                <a:srgbClr val="38761D"/>
              </a:buClr>
              <a:buSzPct val="100000"/>
            </a:pPr>
            <a:r>
              <a:rPr lang="pt-PT" sz="2400"/>
              <a:t>Less nicotine levels and for that reason is better for the health.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7424" y="1672600"/>
            <a:ext cx="2804576" cy="304515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653125" y="665025"/>
            <a:ext cx="5011500" cy="6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3600">
                <a:solidFill>
                  <a:srgbClr val="38761D"/>
                </a:solidFill>
                <a:latin typeface="Montserrat"/>
                <a:ea typeface="Montserrat"/>
                <a:cs typeface="Montserrat"/>
                <a:sym typeface="Montserrat"/>
              </a:rPr>
              <a:t>Materials</a:t>
            </a:r>
            <a:r>
              <a:rPr b="1" lang="pt-PT" sz="3600">
                <a:solidFill>
                  <a:srgbClr val="38761D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308750" y="1555675"/>
            <a:ext cx="3705000" cy="3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38761D"/>
              </a:buClr>
              <a:buSzPct val="100000"/>
              <a:buFont typeface="Montserrat"/>
              <a:buChar char="➤"/>
            </a:pPr>
            <a:r>
              <a:rPr b="1" lang="pt-PT" sz="22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Melted recycled t</a:t>
            </a:r>
            <a:r>
              <a:rPr b="1" lang="pt-PT" sz="22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in cans ;</a:t>
            </a:r>
          </a:p>
          <a:p>
            <a:pPr indent="-368300" lvl="0" marL="457200" rtl="0">
              <a:spcBef>
                <a:spcPts val="0"/>
              </a:spcBef>
              <a:buClr>
                <a:srgbClr val="38761D"/>
              </a:buClr>
              <a:buSzPct val="100000"/>
              <a:buFont typeface="Montserrat"/>
              <a:buChar char="➤"/>
            </a:pPr>
            <a:r>
              <a:rPr b="1" lang="pt-PT" sz="22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Hoses;</a:t>
            </a:r>
          </a:p>
          <a:p>
            <a:pPr indent="-368300" lvl="0" marL="457200" rtl="0">
              <a:spcBef>
                <a:spcPts val="0"/>
              </a:spcBef>
              <a:buClr>
                <a:srgbClr val="38761D"/>
              </a:buClr>
              <a:buSzPct val="100000"/>
              <a:buFont typeface="Montserrat"/>
              <a:buChar char="➤"/>
            </a:pPr>
            <a:r>
              <a:rPr b="1" lang="pt-PT" sz="22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Premade</a:t>
            </a:r>
            <a:r>
              <a:rPr b="1" lang="pt-PT" sz="22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 materials      ( Taste);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22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22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553325" y="273125"/>
            <a:ext cx="5372400" cy="53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38761D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38761D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38761D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38761D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pt-PT" sz="3600">
                <a:solidFill>
                  <a:srgbClr val="38761D"/>
                </a:solidFill>
              </a:rPr>
              <a:t>Where can you buy it?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63150" y="678550"/>
            <a:ext cx="2439300" cy="1340100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38761D"/>
              </a:buClr>
              <a:buSzPct val="100000"/>
            </a:pPr>
            <a:r>
              <a:rPr lang="pt-PT" sz="2200"/>
              <a:t>Online;</a:t>
            </a:r>
          </a:p>
          <a:p>
            <a:pPr indent="-368300" lvl="0" marL="457200" rtl="0">
              <a:spcBef>
                <a:spcPts val="0"/>
              </a:spcBef>
              <a:buClr>
                <a:srgbClr val="38761D"/>
              </a:buClr>
              <a:buSzPct val="100000"/>
            </a:pPr>
            <a:r>
              <a:rPr lang="pt-PT" sz="2200"/>
              <a:t>Stores;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636475" y="1888175"/>
            <a:ext cx="5046900" cy="7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pt-PT" sz="3600">
                <a:solidFill>
                  <a:srgbClr val="38761D"/>
                </a:solidFill>
                <a:latin typeface="Montserrat"/>
                <a:ea typeface="Montserrat"/>
                <a:cs typeface="Montserrat"/>
                <a:sym typeface="Montserrat"/>
              </a:rPr>
              <a:t>Who can buy it?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463150" y="2879837"/>
            <a:ext cx="5795100" cy="9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38761D"/>
              </a:buClr>
              <a:buSzPct val="100000"/>
              <a:buFont typeface="Montserrat"/>
              <a:buChar char="➤"/>
            </a:pPr>
            <a:r>
              <a:rPr b="1" lang="pt-PT" sz="22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Pubs;</a:t>
            </a:r>
          </a:p>
          <a:p>
            <a:pPr indent="-368300" lvl="0" marL="457200" rtl="0">
              <a:spcBef>
                <a:spcPts val="0"/>
              </a:spcBef>
              <a:buClr>
                <a:srgbClr val="38761D"/>
              </a:buClr>
              <a:buSzPct val="100000"/>
              <a:buFont typeface="Montserrat"/>
              <a:buChar char="➤"/>
            </a:pPr>
            <a:r>
              <a:rPr b="1" lang="pt-PT" sz="22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People who are  +18;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463150" y="4085100"/>
            <a:ext cx="2660100" cy="7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 rot="182">
            <a:off x="1318149" y="831275"/>
            <a:ext cx="5676300" cy="2244300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PT" sz="3600">
                <a:solidFill>
                  <a:srgbClr val="274E13"/>
                </a:solidFill>
              </a:rPr>
              <a:t>Advertisment:</a:t>
            </a:r>
          </a:p>
          <a:p>
            <a:pPr indent="-368300" lvl="0" marL="457200">
              <a:spcBef>
                <a:spcPts val="0"/>
              </a:spcBef>
              <a:buClr>
                <a:srgbClr val="274E13"/>
              </a:buClr>
              <a:buSzPct val="100000"/>
            </a:pPr>
            <a:r>
              <a:rPr lang="pt-PT" sz="2200"/>
              <a:t>Online ads</a:t>
            </a:r>
          </a:p>
          <a:p>
            <a:pPr indent="-368300" lvl="0" marL="457200">
              <a:spcBef>
                <a:spcPts val="0"/>
              </a:spcBef>
              <a:buClr>
                <a:srgbClr val="274E13"/>
              </a:buClr>
              <a:buSzPct val="100000"/>
            </a:pPr>
            <a:r>
              <a:rPr lang="pt-PT" sz="2200"/>
              <a:t>Newspaper ads</a:t>
            </a:r>
          </a:p>
          <a:p>
            <a:pPr indent="-368300" lvl="0" marL="457200">
              <a:spcBef>
                <a:spcPts val="0"/>
              </a:spcBef>
              <a:buClr>
                <a:srgbClr val="274E13"/>
              </a:buClr>
              <a:buSzPct val="100000"/>
            </a:pPr>
            <a:r>
              <a:rPr lang="pt-PT" sz="2200"/>
              <a:t>Radio ads</a:t>
            </a:r>
          </a:p>
          <a:p>
            <a:pPr indent="-368300" lvl="0" marL="457200">
              <a:spcBef>
                <a:spcPts val="0"/>
              </a:spcBef>
              <a:buClr>
                <a:srgbClr val="274E13"/>
              </a:buClr>
              <a:buSzPct val="100000"/>
            </a:pPr>
            <a:r>
              <a:rPr lang="pt-PT" sz="2200"/>
              <a:t>Outdoors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lvl="0">
              <a:spcBef>
                <a:spcPts val="0"/>
              </a:spcBef>
              <a:buNone/>
            </a:pPr>
            <a:r>
              <a:rPr lang="pt-PT" sz="1800">
                <a:solidFill>
                  <a:srgbClr val="274E13"/>
                </a:solidFill>
              </a:rPr>
              <a:t>                                                                 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74E1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74E1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74E1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pt-PT" sz="1800">
                <a:solidFill>
                  <a:srgbClr val="274E13"/>
                </a:solidFill>
              </a:rPr>
              <a:t>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274E1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rvirarg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