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  <a:srgbClr val="FFE7E7"/>
    <a:srgbClr val="FF9F9F"/>
    <a:srgbClr val="698DFF"/>
    <a:srgbClr val="0033CC"/>
    <a:srgbClr val="7099CA"/>
    <a:srgbClr val="008000"/>
    <a:srgbClr val="B8B400"/>
    <a:srgbClr val="00CC66"/>
    <a:srgbClr val="FF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5986-A0C1-4FAE-9C10-06CBFA1C6EF7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9EB0-93D5-4F06-AEF2-BD909F2A8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5986-A0C1-4FAE-9C10-06CBFA1C6EF7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9EB0-93D5-4F06-AEF2-BD909F2A8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5986-A0C1-4FAE-9C10-06CBFA1C6EF7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9EB0-93D5-4F06-AEF2-BD909F2A8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5986-A0C1-4FAE-9C10-06CBFA1C6EF7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9EB0-93D5-4F06-AEF2-BD909F2A8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5986-A0C1-4FAE-9C10-06CBFA1C6EF7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9EB0-93D5-4F06-AEF2-BD909F2A8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5986-A0C1-4FAE-9C10-06CBFA1C6EF7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9EB0-93D5-4F06-AEF2-BD909F2A8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5986-A0C1-4FAE-9C10-06CBFA1C6EF7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9EB0-93D5-4F06-AEF2-BD909F2A8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5986-A0C1-4FAE-9C10-06CBFA1C6EF7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9EB0-93D5-4F06-AEF2-BD909F2A8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5986-A0C1-4FAE-9C10-06CBFA1C6EF7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9EB0-93D5-4F06-AEF2-BD909F2A8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5986-A0C1-4FAE-9C10-06CBFA1C6EF7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9EB0-93D5-4F06-AEF2-BD909F2A8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5986-A0C1-4FAE-9C10-06CBFA1C6EF7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9EB0-93D5-4F06-AEF2-BD909F2A8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B5986-A0C1-4FAE-9C10-06CBFA1C6EF7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89EB0-93D5-4F06-AEF2-BD909F2A8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2286001"/>
          </a:xfrm>
          <a:solidFill>
            <a:srgbClr val="0DFF7A"/>
          </a:solidFill>
        </p:spPr>
        <p:txBody>
          <a:bodyPr>
            <a:normAutofit/>
          </a:bodyPr>
          <a:lstStyle/>
          <a:p>
            <a:r>
              <a:rPr lang="ro-RO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RESOURCES MANAGEMENT AND </a:t>
            </a:r>
            <a:r>
              <a:rPr lang="ro-RO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SUSTAINABLE </a:t>
            </a:r>
            <a:r>
              <a:rPr lang="ro-RO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DEVELOPMENT</a:t>
            </a:r>
            <a:endParaRPr lang="en-US" dirty="0"/>
          </a:p>
        </p:txBody>
      </p:sp>
      <p:pic>
        <p:nvPicPr>
          <p:cNvPr id="4" name="I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993013" cy="1143000"/>
          </a:xfrm>
          <a:prstGeom prst="rect">
            <a:avLst/>
          </a:prstGeom>
        </p:spPr>
      </p:pic>
      <p:pic>
        <p:nvPicPr>
          <p:cNvPr id="5" name="I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0" y="-30480"/>
            <a:ext cx="1630680" cy="16306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24200" y="5788729"/>
            <a:ext cx="5989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The </a:t>
            </a:r>
            <a:r>
              <a:rPr lang="ro-RO" sz="2000" dirty="0" err="1" smtClean="0"/>
              <a:t>last</a:t>
            </a:r>
            <a:r>
              <a:rPr lang="en-US" sz="2000" dirty="0" smtClean="0"/>
              <a:t> Transnational</a:t>
            </a:r>
            <a:r>
              <a:rPr lang="ro-RO" sz="2000" dirty="0" smtClean="0"/>
              <a:t> </a:t>
            </a:r>
            <a:r>
              <a:rPr lang="en-US" sz="2000" dirty="0" smtClean="0"/>
              <a:t>Learning Activity,</a:t>
            </a:r>
          </a:p>
          <a:p>
            <a:pPr algn="r"/>
            <a:r>
              <a:rPr lang="ro-RO" sz="2000" dirty="0" err="1" smtClean="0"/>
              <a:t>Tamasi</a:t>
            </a:r>
            <a:r>
              <a:rPr lang="en-US" sz="2000" dirty="0" smtClean="0"/>
              <a:t>, </a:t>
            </a:r>
            <a:r>
              <a:rPr lang="ro-RO" sz="2000" dirty="0" smtClean="0"/>
              <a:t>Hungary</a:t>
            </a:r>
            <a:endParaRPr lang="en-US" sz="2000" dirty="0" smtClean="0"/>
          </a:p>
          <a:p>
            <a:pPr algn="r"/>
            <a:r>
              <a:rPr lang="ro-RO" sz="2000" dirty="0" smtClean="0"/>
              <a:t>18 </a:t>
            </a:r>
            <a:r>
              <a:rPr lang="en-US" sz="2000" dirty="0" smtClean="0"/>
              <a:t>-2</a:t>
            </a:r>
            <a:r>
              <a:rPr lang="ro-RO" sz="2000" dirty="0"/>
              <a:t>4</a:t>
            </a:r>
            <a:r>
              <a:rPr lang="en-US" sz="2000" dirty="0" smtClean="0"/>
              <a:t>.</a:t>
            </a:r>
            <a:r>
              <a:rPr lang="ro-RO" sz="2000" dirty="0" smtClean="0"/>
              <a:t>05</a:t>
            </a:r>
            <a:r>
              <a:rPr lang="en-US" sz="2000" dirty="0" smtClean="0"/>
              <a:t>.201</a:t>
            </a:r>
            <a:r>
              <a:rPr lang="ro-RO" sz="2000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o-RO" sz="2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ro-RO" sz="2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ro-RO" sz="2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ro-RO" sz="2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</a:t>
            </a:r>
            <a:r>
              <a:rPr lang="ro-RO" sz="2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  <a:r>
              <a:rPr lang="ro-RO" sz="2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ro-RO" sz="2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sustainable</a:t>
            </a:r>
            <a:r>
              <a:rPr lang="ro-RO" sz="2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consumption</a:t>
            </a:r>
            <a:r>
              <a:rPr lang="ro-RO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ro-RO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sustainable</a:t>
            </a:r>
            <a:r>
              <a:rPr lang="ro-RO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lifestyle</a:t>
            </a:r>
            <a:r>
              <a:rPr lang="ro-RO" sz="2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Képtalálat a következőre: „ora pamantului imagini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505200"/>
            <a:ext cx="3452191" cy="2133601"/>
          </a:xfrm>
          <a:prstGeom prst="rect">
            <a:avLst/>
          </a:prstGeom>
          <a:noFill/>
        </p:spPr>
      </p:pic>
      <p:pic>
        <p:nvPicPr>
          <p:cNvPr id="1028" name="Picture 4" descr="Képtalálat a következőre: „ora pamantului imagini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2705100" cy="3513117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514600" y="1263878"/>
            <a:ext cx="35814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“E</a:t>
            </a:r>
            <a:r>
              <a:rPr kumimoji="0" lang="ro-RO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arth</a:t>
            </a:r>
            <a:r>
              <a:rPr kumimoji="0" lang="ro-R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hour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o-R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kumimoji="0" lang="ro-R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March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25th (</a:t>
            </a:r>
            <a:r>
              <a:rPr kumimoji="0" lang="ro-R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light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turns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off 1 </a:t>
            </a:r>
            <a:r>
              <a:rPr kumimoji="0" lang="ro-R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hour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20,30 to 21,30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– </a:t>
            </a:r>
            <a:r>
              <a:rPr lang="ro-RO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lang="ro-RO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symbolic</a:t>
            </a:r>
            <a:r>
              <a:rPr lang="ro-RO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o-RO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gesture</a:t>
            </a:r>
            <a:r>
              <a:rPr lang="ro-RO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the </a:t>
            </a:r>
            <a:r>
              <a:rPr kumimoji="0" lang="ro-R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fight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against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climate </a:t>
            </a:r>
            <a:r>
              <a:rPr kumimoji="0" lang="ro-R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change</a:t>
            </a:r>
            <a:endParaRPr kumimoji="0" lang="ro-R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3" name="Picture 9" descr="Képtalálat a következőre: „ora pamantului imagini”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1219200"/>
            <a:ext cx="2619375" cy="2047876"/>
          </a:xfrm>
          <a:prstGeom prst="rect">
            <a:avLst/>
          </a:prstGeom>
          <a:noFill/>
        </p:spPr>
      </p:pic>
      <p:pic>
        <p:nvPicPr>
          <p:cNvPr id="1037" name="Picture 13" descr="Képtalálat a következőre: „ora pamantului imagini”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5029200"/>
            <a:ext cx="2800350" cy="162877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295400" y="6019800"/>
            <a:ext cx="3273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 smtClean="0"/>
              <a:t>WE SAVED A RESOURCE: </a:t>
            </a:r>
            <a:r>
              <a:rPr lang="ro-RO" dirty="0" smtClean="0">
                <a:solidFill>
                  <a:srgbClr val="FF0000"/>
                </a:solidFill>
              </a:rPr>
              <a:t>ENERGY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What is the </a:t>
            </a:r>
            <a:r>
              <a:rPr lang="en-US" sz="3100" b="1" i="1" dirty="0" smtClean="0"/>
              <a:t>resources</a:t>
            </a:r>
            <a:r>
              <a:rPr lang="en-US" sz="3100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1143000" y="1066800"/>
            <a:ext cx="7162800" cy="914400"/>
          </a:xfrm>
          <a:prstGeom prst="horizontalScroll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 taken from nature </a:t>
            </a:r>
            <a:r>
              <a:rPr lang="ro-R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ro-RO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produced</a:t>
            </a:r>
            <a:r>
              <a:rPr lang="ro-R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  <a:r>
              <a:rPr lang="ro-R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ro-RO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</a:t>
            </a:r>
            <a:r>
              <a:rPr lang="ro-R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exploited in order to improve the conditions of life.</a:t>
            </a:r>
          </a:p>
          <a:p>
            <a:pPr algn="ctr"/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286000" y="2286000"/>
            <a:ext cx="1981200" cy="609600"/>
          </a:xfrm>
          <a:prstGeom prst="wedgeRoundRectCallout">
            <a:avLst>
              <a:gd name="adj1" fmla="val -54681"/>
              <a:gd name="adj2" fmla="val 103627"/>
              <a:gd name="adj3" fmla="val 16667"/>
            </a:avLst>
          </a:prstGeom>
          <a:solidFill>
            <a:srgbClr val="698DFF">
              <a:alpha val="5294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</a:rPr>
              <a:t>Natural </a:t>
            </a:r>
            <a:r>
              <a:rPr lang="ro-RO" b="1" dirty="0" err="1" smtClean="0">
                <a:solidFill>
                  <a:schemeClr val="tx1"/>
                </a:solidFill>
              </a:rPr>
              <a:t>resources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71600" y="2773382"/>
            <a:ext cx="152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air,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water,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landforms,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rocks,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plants,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animals,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soil,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sun,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wind,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oil,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iron,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aluminum,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gold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181600" y="3581400"/>
            <a:ext cx="2057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human resource, 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human intelligence, 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human settlements,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agricultural lands, 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transport networks, 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financial resources, 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inventions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5943600" y="2590800"/>
            <a:ext cx="1981200" cy="609600"/>
          </a:xfrm>
          <a:prstGeom prst="wedgeRoundRectCallout">
            <a:avLst>
              <a:gd name="adj1" fmla="val -54681"/>
              <a:gd name="adj2" fmla="val 103627"/>
              <a:gd name="adj3" fmla="val 16667"/>
            </a:avLst>
          </a:prstGeom>
          <a:solidFill>
            <a:srgbClr val="FFE7E7">
              <a:alpha val="5294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err="1" smtClean="0">
                <a:solidFill>
                  <a:schemeClr val="tx1"/>
                </a:solidFill>
              </a:rPr>
              <a:t>Anthropic</a:t>
            </a:r>
            <a:r>
              <a:rPr lang="ro-RO" b="1" dirty="0" smtClean="0">
                <a:solidFill>
                  <a:schemeClr val="tx1"/>
                </a:solidFill>
              </a:rPr>
              <a:t> </a:t>
            </a:r>
            <a:r>
              <a:rPr lang="ro-RO" b="1" dirty="0" err="1" smtClean="0">
                <a:solidFill>
                  <a:schemeClr val="tx1"/>
                </a:solidFill>
              </a:rPr>
              <a:t>resources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</a:t>
            </a:r>
            <a:r>
              <a:rPr lang="en-US" b="1" i="1" dirty="0" smtClean="0"/>
              <a:t> Sustainable development?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219200"/>
            <a:ext cx="14934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b="1" i="1" dirty="0">
                <a:solidFill>
                  <a:srgbClr val="008000"/>
                </a:solidFill>
              </a:rPr>
              <a:t>Economic </a:t>
            </a:r>
            <a:endParaRPr lang="en-US" b="1" i="1" dirty="0" smtClean="0">
              <a:solidFill>
                <a:srgbClr val="008000"/>
              </a:solidFill>
            </a:endParaRPr>
          </a:p>
          <a:p>
            <a:r>
              <a:rPr lang="ro-RO" b="1" i="1" dirty="0" err="1" smtClean="0">
                <a:solidFill>
                  <a:srgbClr val="008000"/>
                </a:solidFill>
              </a:rPr>
              <a:t>development</a:t>
            </a:r>
            <a:r>
              <a:rPr lang="ro-RO" dirty="0" smtClean="0">
                <a:solidFill>
                  <a:srgbClr val="008000"/>
                </a:solidFill>
              </a:rPr>
              <a:t> 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1219200"/>
            <a:ext cx="11408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b="1" i="1" dirty="0">
                <a:solidFill>
                  <a:srgbClr val="C00000"/>
                </a:solidFill>
              </a:rPr>
              <a:t>Economic </a:t>
            </a:r>
            <a:endParaRPr lang="en-US" b="1" i="1" dirty="0" smtClean="0">
              <a:solidFill>
                <a:srgbClr val="C00000"/>
              </a:solidFill>
            </a:endParaRPr>
          </a:p>
          <a:p>
            <a:r>
              <a:rPr lang="ro-RO" b="1" i="1" dirty="0" err="1" smtClean="0">
                <a:solidFill>
                  <a:srgbClr val="C00000"/>
                </a:solidFill>
              </a:rPr>
              <a:t>growth</a:t>
            </a:r>
            <a:r>
              <a:rPr lang="ro-RO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1219200"/>
            <a:ext cx="1143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b="1" dirty="0">
                <a:solidFill>
                  <a:srgbClr val="0070C0"/>
                </a:solidFill>
              </a:rPr>
              <a:t>natural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ro-RO" b="1" dirty="0" err="1" smtClean="0">
                <a:solidFill>
                  <a:srgbClr val="0070C0"/>
                </a:solidFill>
              </a:rPr>
              <a:t>resources</a:t>
            </a:r>
            <a:r>
              <a:rPr lang="ro-RO" b="1" dirty="0" smtClean="0">
                <a:solidFill>
                  <a:srgbClr val="0070C0"/>
                </a:solidFill>
              </a:rPr>
              <a:t>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81800" y="1219200"/>
            <a:ext cx="14763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b="1" dirty="0">
                <a:solidFill>
                  <a:srgbClr val="B8B400"/>
                </a:solidFill>
              </a:rPr>
              <a:t>Economic </a:t>
            </a:r>
            <a:endParaRPr lang="en-US" b="1" dirty="0" smtClean="0">
              <a:solidFill>
                <a:srgbClr val="B8B400"/>
              </a:solidFill>
            </a:endParaRPr>
          </a:p>
          <a:p>
            <a:r>
              <a:rPr lang="ro-RO" b="1" dirty="0" err="1" smtClean="0">
                <a:solidFill>
                  <a:srgbClr val="B8B400"/>
                </a:solidFill>
              </a:rPr>
              <a:t>restructuring</a:t>
            </a:r>
            <a:r>
              <a:rPr lang="ro-RO" b="1" dirty="0" smtClean="0">
                <a:solidFill>
                  <a:srgbClr val="B8B400"/>
                </a:solidFill>
              </a:rPr>
              <a:t> </a:t>
            </a:r>
            <a:endParaRPr lang="en-US" b="1" dirty="0">
              <a:solidFill>
                <a:srgbClr val="B8B4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133600" y="15240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114800" y="15240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flipV="1">
            <a:off x="6096000" y="14478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119183" y="6205210"/>
            <a:ext cx="6400800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4C2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SUSTAINABLE DEVELOPMENT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4C2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4C2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7467600" y="18288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648200" y="2514600"/>
            <a:ext cx="1295400" cy="18288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on </a:t>
            </a:r>
            <a:r>
              <a:rPr lang="ro-RO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verge</a:t>
            </a:r>
            <a:r>
              <a:rPr lang="ro-RO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ro-RO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exhaustion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5257800" y="20574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172200" y="2209800"/>
            <a:ext cx="2743200" cy="399541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o-R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New </a:t>
            </a:r>
            <a:r>
              <a:rPr kumimoji="0" lang="ro-R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reliable</a:t>
            </a:r>
            <a:r>
              <a:rPr kumimoji="0" lang="ro-R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industries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ro-RO" sz="16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85750" lvl="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ro-RO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wind</a:t>
            </a:r>
            <a:r>
              <a:rPr kumimoji="0" lang="ro-R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turbines</a:t>
            </a:r>
            <a:r>
              <a:rPr kumimoji="0" lang="ro-R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285750" lvl="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ro-R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solar </a:t>
            </a:r>
            <a:r>
              <a:rPr kumimoji="0" lang="ro-RO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cells</a:t>
            </a:r>
            <a:r>
              <a:rPr kumimoji="0" lang="ro-R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285750" lvl="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ro-RO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Hydrogen</a:t>
            </a:r>
            <a:r>
              <a:rPr kumimoji="0" lang="ro-R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</a:t>
            </a:r>
            <a:r>
              <a:rPr lang="ro-RO" sz="16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o-R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85750" lvl="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ro-RO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non-polluting</a:t>
            </a:r>
            <a:r>
              <a:rPr kumimoji="0" lang="ro-R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ro-RO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eans</a:t>
            </a: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</a:t>
            </a:r>
            <a:r>
              <a:rPr kumimoji="0" lang="ro-RO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transportation</a:t>
            </a:r>
            <a:r>
              <a:rPr kumimoji="0" lang="ro-R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285750" lvl="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ro-RO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ecotechnologies</a:t>
            </a:r>
            <a:r>
              <a:rPr kumimoji="0" lang="ro-R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for </a:t>
            </a:r>
            <a:r>
              <a:rPr kumimoji="0" lang="ro-RO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waste</a:t>
            </a:r>
            <a:r>
              <a:rPr kumimoji="0" lang="ro-R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water</a:t>
            </a: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ro-R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air</a:t>
            </a:r>
            <a:r>
              <a:rPr kumimoji="0" lang="ro-R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pollution</a:t>
            </a:r>
            <a:r>
              <a:rPr kumimoji="0" lang="ro-R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285750" lvl="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ro-RO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hi-tech</a:t>
            </a:r>
            <a:r>
              <a:rPr kumimoji="0" lang="ro-R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equipment</a:t>
            </a:r>
            <a:r>
              <a:rPr kumimoji="0" lang="ro-R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for </a:t>
            </a:r>
            <a:r>
              <a:rPr kumimoji="0" lang="ro-RO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communications</a:t>
            </a:r>
            <a:endParaRPr kumimoji="0" lang="ro-R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90800" y="2209800"/>
            <a:ext cx="1752600" cy="2667000"/>
          </a:xfrm>
          <a:prstGeom prst="rect">
            <a:avLst/>
          </a:prstGeom>
          <a:solidFill>
            <a:srgbClr val="FF9F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o-RO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ro-RO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producing</a:t>
            </a:r>
            <a:r>
              <a:rPr lang="ro-RO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more </a:t>
            </a:r>
            <a:r>
              <a:rPr lang="ro-RO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goods</a:t>
            </a:r>
            <a:r>
              <a:rPr lang="ro-RO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o-RO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ro-RO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ro-RO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ro-RO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ro-RO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natural </a:t>
            </a:r>
            <a:r>
              <a:rPr lang="ro-RO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o-RO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anthropic</a:t>
            </a:r>
            <a:r>
              <a:rPr lang="ro-RO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resources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3276600" y="18288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228600" y="1905000"/>
            <a:ext cx="2133600" cy="2743200"/>
          </a:xfrm>
          <a:prstGeom prst="triangle">
            <a:avLst/>
          </a:prstGeom>
          <a:solidFill>
            <a:srgbClr val="00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raising general prosperity of society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257800" y="4953000"/>
            <a:ext cx="888642" cy="1047352"/>
          </a:xfrm>
          <a:custGeom>
            <a:avLst/>
            <a:gdLst>
              <a:gd name="connsiteX0" fmla="*/ 888642 w 888642"/>
              <a:gd name="connsiteY0" fmla="*/ 0 h 1047352"/>
              <a:gd name="connsiteX1" fmla="*/ 837126 w 888642"/>
              <a:gd name="connsiteY1" fmla="*/ 12878 h 1047352"/>
              <a:gd name="connsiteX2" fmla="*/ 772732 w 888642"/>
              <a:gd name="connsiteY2" fmla="*/ 90152 h 1047352"/>
              <a:gd name="connsiteX3" fmla="*/ 734095 w 888642"/>
              <a:gd name="connsiteY3" fmla="*/ 128788 h 1047352"/>
              <a:gd name="connsiteX4" fmla="*/ 656822 w 888642"/>
              <a:gd name="connsiteY4" fmla="*/ 180304 h 1047352"/>
              <a:gd name="connsiteX5" fmla="*/ 579549 w 888642"/>
              <a:gd name="connsiteY5" fmla="*/ 244698 h 1047352"/>
              <a:gd name="connsiteX6" fmla="*/ 528033 w 888642"/>
              <a:gd name="connsiteY6" fmla="*/ 321971 h 1047352"/>
              <a:gd name="connsiteX7" fmla="*/ 502276 w 888642"/>
              <a:gd name="connsiteY7" fmla="*/ 360608 h 1047352"/>
              <a:gd name="connsiteX8" fmla="*/ 463639 w 888642"/>
              <a:gd name="connsiteY8" fmla="*/ 386366 h 1047352"/>
              <a:gd name="connsiteX9" fmla="*/ 399245 w 888642"/>
              <a:gd name="connsiteY9" fmla="*/ 450760 h 1047352"/>
              <a:gd name="connsiteX10" fmla="*/ 373487 w 888642"/>
              <a:gd name="connsiteY10" fmla="*/ 489397 h 1047352"/>
              <a:gd name="connsiteX11" fmla="*/ 296214 w 888642"/>
              <a:gd name="connsiteY11" fmla="*/ 540912 h 1047352"/>
              <a:gd name="connsiteX12" fmla="*/ 257577 w 888642"/>
              <a:gd name="connsiteY12" fmla="*/ 566670 h 1047352"/>
              <a:gd name="connsiteX13" fmla="*/ 218940 w 888642"/>
              <a:gd name="connsiteY13" fmla="*/ 605307 h 1047352"/>
              <a:gd name="connsiteX14" fmla="*/ 193183 w 888642"/>
              <a:gd name="connsiteY14" fmla="*/ 643943 h 1047352"/>
              <a:gd name="connsiteX15" fmla="*/ 167425 w 888642"/>
              <a:gd name="connsiteY15" fmla="*/ 734095 h 1047352"/>
              <a:gd name="connsiteX16" fmla="*/ 141667 w 888642"/>
              <a:gd name="connsiteY16" fmla="*/ 837126 h 1047352"/>
              <a:gd name="connsiteX17" fmla="*/ 90152 w 888642"/>
              <a:gd name="connsiteY17" fmla="*/ 914400 h 1047352"/>
              <a:gd name="connsiteX18" fmla="*/ 25757 w 888642"/>
              <a:gd name="connsiteY18" fmla="*/ 991673 h 1047352"/>
              <a:gd name="connsiteX19" fmla="*/ 0 w 888642"/>
              <a:gd name="connsiteY19" fmla="*/ 1043188 h 104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88642" h="1047352">
                <a:moveTo>
                  <a:pt x="888642" y="0"/>
                </a:moveTo>
                <a:cubicBezTo>
                  <a:pt x="871470" y="4293"/>
                  <a:pt x="852494" y="4096"/>
                  <a:pt x="837126" y="12878"/>
                </a:cubicBezTo>
                <a:cubicBezTo>
                  <a:pt x="801212" y="33400"/>
                  <a:pt x="796978" y="61057"/>
                  <a:pt x="772732" y="90152"/>
                </a:cubicBezTo>
                <a:cubicBezTo>
                  <a:pt x="761072" y="104144"/>
                  <a:pt x="748472" y="117606"/>
                  <a:pt x="734095" y="128788"/>
                </a:cubicBezTo>
                <a:cubicBezTo>
                  <a:pt x="709659" y="147794"/>
                  <a:pt x="678712" y="158414"/>
                  <a:pt x="656822" y="180304"/>
                </a:cubicBezTo>
                <a:cubicBezTo>
                  <a:pt x="607240" y="229885"/>
                  <a:pt x="633339" y="208837"/>
                  <a:pt x="579549" y="244698"/>
                </a:cubicBezTo>
                <a:lnTo>
                  <a:pt x="528033" y="321971"/>
                </a:lnTo>
                <a:cubicBezTo>
                  <a:pt x="519447" y="334850"/>
                  <a:pt x="515155" y="352022"/>
                  <a:pt x="502276" y="360608"/>
                </a:cubicBezTo>
                <a:lnTo>
                  <a:pt x="463639" y="386366"/>
                </a:lnTo>
                <a:cubicBezTo>
                  <a:pt x="394948" y="489399"/>
                  <a:pt x="485106" y="364897"/>
                  <a:pt x="399245" y="450760"/>
                </a:cubicBezTo>
                <a:cubicBezTo>
                  <a:pt x="388300" y="461705"/>
                  <a:pt x="385136" y="479204"/>
                  <a:pt x="373487" y="489397"/>
                </a:cubicBezTo>
                <a:cubicBezTo>
                  <a:pt x="350190" y="509782"/>
                  <a:pt x="321972" y="523740"/>
                  <a:pt x="296214" y="540912"/>
                </a:cubicBezTo>
                <a:cubicBezTo>
                  <a:pt x="283335" y="549498"/>
                  <a:pt x="268522" y="555725"/>
                  <a:pt x="257577" y="566670"/>
                </a:cubicBezTo>
                <a:cubicBezTo>
                  <a:pt x="244698" y="579549"/>
                  <a:pt x="230600" y="591315"/>
                  <a:pt x="218940" y="605307"/>
                </a:cubicBezTo>
                <a:cubicBezTo>
                  <a:pt x="209031" y="617198"/>
                  <a:pt x="200105" y="630099"/>
                  <a:pt x="193183" y="643943"/>
                </a:cubicBezTo>
                <a:cubicBezTo>
                  <a:pt x="184578" y="661153"/>
                  <a:pt x="170726" y="719240"/>
                  <a:pt x="167425" y="734095"/>
                </a:cubicBezTo>
                <a:cubicBezTo>
                  <a:pt x="163195" y="753128"/>
                  <a:pt x="154453" y="814111"/>
                  <a:pt x="141667" y="837126"/>
                </a:cubicBezTo>
                <a:cubicBezTo>
                  <a:pt x="126633" y="864187"/>
                  <a:pt x="112042" y="892510"/>
                  <a:pt x="90152" y="914400"/>
                </a:cubicBezTo>
                <a:cubicBezTo>
                  <a:pt x="40570" y="963981"/>
                  <a:pt x="61618" y="937882"/>
                  <a:pt x="25757" y="991673"/>
                </a:cubicBezTo>
                <a:cubicBezTo>
                  <a:pt x="11837" y="1047352"/>
                  <a:pt x="30578" y="1043188"/>
                  <a:pt x="0" y="1043188"/>
                </a:cubicBezTo>
              </a:path>
            </a:pathLst>
          </a:cu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3124199" y="4953000"/>
            <a:ext cx="1219200" cy="990600"/>
          </a:xfrm>
          <a:custGeom>
            <a:avLst/>
            <a:gdLst>
              <a:gd name="connsiteX0" fmla="*/ 746975 w 746975"/>
              <a:gd name="connsiteY0" fmla="*/ 0 h 1340444"/>
              <a:gd name="connsiteX1" fmla="*/ 708338 w 746975"/>
              <a:gd name="connsiteY1" fmla="*/ 12879 h 1340444"/>
              <a:gd name="connsiteX2" fmla="*/ 682580 w 746975"/>
              <a:gd name="connsiteY2" fmla="*/ 90152 h 1340444"/>
              <a:gd name="connsiteX3" fmla="*/ 643944 w 746975"/>
              <a:gd name="connsiteY3" fmla="*/ 167425 h 1340444"/>
              <a:gd name="connsiteX4" fmla="*/ 618186 w 746975"/>
              <a:gd name="connsiteY4" fmla="*/ 206062 h 1340444"/>
              <a:gd name="connsiteX5" fmla="*/ 605307 w 746975"/>
              <a:gd name="connsiteY5" fmla="*/ 244698 h 1340444"/>
              <a:gd name="connsiteX6" fmla="*/ 540913 w 746975"/>
              <a:gd name="connsiteY6" fmla="*/ 334850 h 1340444"/>
              <a:gd name="connsiteX7" fmla="*/ 515155 w 746975"/>
              <a:gd name="connsiteY7" fmla="*/ 412124 h 1340444"/>
              <a:gd name="connsiteX8" fmla="*/ 502276 w 746975"/>
              <a:gd name="connsiteY8" fmla="*/ 450760 h 1340444"/>
              <a:gd name="connsiteX9" fmla="*/ 476518 w 746975"/>
              <a:gd name="connsiteY9" fmla="*/ 489397 h 1340444"/>
              <a:gd name="connsiteX10" fmla="*/ 463639 w 746975"/>
              <a:gd name="connsiteY10" fmla="*/ 553791 h 1340444"/>
              <a:gd name="connsiteX11" fmla="*/ 450761 w 746975"/>
              <a:gd name="connsiteY11" fmla="*/ 592428 h 1340444"/>
              <a:gd name="connsiteX12" fmla="*/ 437882 w 746975"/>
              <a:gd name="connsiteY12" fmla="*/ 669701 h 1340444"/>
              <a:gd name="connsiteX13" fmla="*/ 399245 w 746975"/>
              <a:gd name="connsiteY13" fmla="*/ 837127 h 1340444"/>
              <a:gd name="connsiteX14" fmla="*/ 386366 w 746975"/>
              <a:gd name="connsiteY14" fmla="*/ 875763 h 1340444"/>
              <a:gd name="connsiteX15" fmla="*/ 334851 w 746975"/>
              <a:gd name="connsiteY15" fmla="*/ 953036 h 1340444"/>
              <a:gd name="connsiteX16" fmla="*/ 309093 w 746975"/>
              <a:gd name="connsiteY16" fmla="*/ 991673 h 1340444"/>
              <a:gd name="connsiteX17" fmla="*/ 270456 w 746975"/>
              <a:gd name="connsiteY17" fmla="*/ 1030310 h 1340444"/>
              <a:gd name="connsiteX18" fmla="*/ 193183 w 746975"/>
              <a:gd name="connsiteY18" fmla="*/ 1094704 h 1340444"/>
              <a:gd name="connsiteX19" fmla="*/ 154546 w 746975"/>
              <a:gd name="connsiteY19" fmla="*/ 1171977 h 1340444"/>
              <a:gd name="connsiteX20" fmla="*/ 141668 w 746975"/>
              <a:gd name="connsiteY20" fmla="*/ 1210614 h 1340444"/>
              <a:gd name="connsiteX21" fmla="*/ 103031 w 746975"/>
              <a:gd name="connsiteY21" fmla="*/ 1249250 h 1340444"/>
              <a:gd name="connsiteX22" fmla="*/ 12879 w 746975"/>
              <a:gd name="connsiteY22" fmla="*/ 1339403 h 1340444"/>
              <a:gd name="connsiteX23" fmla="*/ 0 w 746975"/>
              <a:gd name="connsiteY23" fmla="*/ 1339403 h 134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46975" h="1340444">
                <a:moveTo>
                  <a:pt x="746975" y="0"/>
                </a:moveTo>
                <a:cubicBezTo>
                  <a:pt x="734096" y="4293"/>
                  <a:pt x="716229" y="1832"/>
                  <a:pt x="708338" y="12879"/>
                </a:cubicBezTo>
                <a:cubicBezTo>
                  <a:pt x="692557" y="34973"/>
                  <a:pt x="697641" y="67561"/>
                  <a:pt x="682580" y="90152"/>
                </a:cubicBezTo>
                <a:cubicBezTo>
                  <a:pt x="608762" y="200880"/>
                  <a:pt x="697266" y="60780"/>
                  <a:pt x="643944" y="167425"/>
                </a:cubicBezTo>
                <a:cubicBezTo>
                  <a:pt x="637022" y="181270"/>
                  <a:pt x="625108" y="192218"/>
                  <a:pt x="618186" y="206062"/>
                </a:cubicBezTo>
                <a:cubicBezTo>
                  <a:pt x="612115" y="218204"/>
                  <a:pt x="612042" y="232911"/>
                  <a:pt x="605307" y="244698"/>
                </a:cubicBezTo>
                <a:cubicBezTo>
                  <a:pt x="595793" y="261348"/>
                  <a:pt x="550880" y="312425"/>
                  <a:pt x="540913" y="334850"/>
                </a:cubicBezTo>
                <a:cubicBezTo>
                  <a:pt x="529886" y="359661"/>
                  <a:pt x="523741" y="386366"/>
                  <a:pt x="515155" y="412124"/>
                </a:cubicBezTo>
                <a:cubicBezTo>
                  <a:pt x="510862" y="425003"/>
                  <a:pt x="509806" y="439465"/>
                  <a:pt x="502276" y="450760"/>
                </a:cubicBezTo>
                <a:lnTo>
                  <a:pt x="476518" y="489397"/>
                </a:lnTo>
                <a:cubicBezTo>
                  <a:pt x="472225" y="510862"/>
                  <a:pt x="468948" y="532555"/>
                  <a:pt x="463639" y="553791"/>
                </a:cubicBezTo>
                <a:cubicBezTo>
                  <a:pt x="460347" y="566961"/>
                  <a:pt x="453706" y="579176"/>
                  <a:pt x="450761" y="592428"/>
                </a:cubicBezTo>
                <a:cubicBezTo>
                  <a:pt x="445096" y="617919"/>
                  <a:pt x="441853" y="643892"/>
                  <a:pt x="437882" y="669701"/>
                </a:cubicBezTo>
                <a:cubicBezTo>
                  <a:pt x="418775" y="793895"/>
                  <a:pt x="436738" y="724648"/>
                  <a:pt x="399245" y="837127"/>
                </a:cubicBezTo>
                <a:cubicBezTo>
                  <a:pt x="394952" y="850006"/>
                  <a:pt x="393896" y="864468"/>
                  <a:pt x="386366" y="875763"/>
                </a:cubicBezTo>
                <a:lnTo>
                  <a:pt x="334851" y="953036"/>
                </a:lnTo>
                <a:cubicBezTo>
                  <a:pt x="326265" y="965915"/>
                  <a:pt x="320038" y="980728"/>
                  <a:pt x="309093" y="991673"/>
                </a:cubicBezTo>
                <a:cubicBezTo>
                  <a:pt x="296214" y="1004552"/>
                  <a:pt x="284448" y="1018650"/>
                  <a:pt x="270456" y="1030310"/>
                </a:cubicBezTo>
                <a:cubicBezTo>
                  <a:pt x="162873" y="1119962"/>
                  <a:pt x="306064" y="981823"/>
                  <a:pt x="193183" y="1094704"/>
                </a:cubicBezTo>
                <a:cubicBezTo>
                  <a:pt x="160809" y="1191827"/>
                  <a:pt x="204481" y="1072105"/>
                  <a:pt x="154546" y="1171977"/>
                </a:cubicBezTo>
                <a:cubicBezTo>
                  <a:pt x="148475" y="1184119"/>
                  <a:pt x="149198" y="1199318"/>
                  <a:pt x="141668" y="1210614"/>
                </a:cubicBezTo>
                <a:cubicBezTo>
                  <a:pt x="131565" y="1225769"/>
                  <a:pt x="114213" y="1234873"/>
                  <a:pt x="103031" y="1249250"/>
                </a:cubicBezTo>
                <a:cubicBezTo>
                  <a:pt x="44245" y="1324832"/>
                  <a:pt x="80771" y="1322430"/>
                  <a:pt x="12879" y="1339403"/>
                </a:cubicBezTo>
                <a:cubicBezTo>
                  <a:pt x="8714" y="1340444"/>
                  <a:pt x="4293" y="1339403"/>
                  <a:pt x="0" y="1339403"/>
                </a:cubicBezTo>
              </a:path>
            </a:pathLst>
          </a:cu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146220" y="4855335"/>
            <a:ext cx="1584101" cy="1133341"/>
          </a:xfrm>
          <a:custGeom>
            <a:avLst/>
            <a:gdLst>
              <a:gd name="connsiteX0" fmla="*/ 0 w 1584101"/>
              <a:gd name="connsiteY0" fmla="*/ 0 h 1133341"/>
              <a:gd name="connsiteX1" fmla="*/ 25757 w 1584101"/>
              <a:gd name="connsiteY1" fmla="*/ 38637 h 1133341"/>
              <a:gd name="connsiteX2" fmla="*/ 115910 w 1584101"/>
              <a:gd name="connsiteY2" fmla="*/ 90152 h 1133341"/>
              <a:gd name="connsiteX3" fmla="*/ 193183 w 1584101"/>
              <a:gd name="connsiteY3" fmla="*/ 154547 h 1133341"/>
              <a:gd name="connsiteX4" fmla="*/ 270456 w 1584101"/>
              <a:gd name="connsiteY4" fmla="*/ 206062 h 1133341"/>
              <a:gd name="connsiteX5" fmla="*/ 309093 w 1584101"/>
              <a:gd name="connsiteY5" fmla="*/ 244699 h 1133341"/>
              <a:gd name="connsiteX6" fmla="*/ 347729 w 1584101"/>
              <a:gd name="connsiteY6" fmla="*/ 270457 h 1133341"/>
              <a:gd name="connsiteX7" fmla="*/ 412124 w 1584101"/>
              <a:gd name="connsiteY7" fmla="*/ 386366 h 1133341"/>
              <a:gd name="connsiteX8" fmla="*/ 489397 w 1584101"/>
              <a:gd name="connsiteY8" fmla="*/ 502276 h 1133341"/>
              <a:gd name="connsiteX9" fmla="*/ 515155 w 1584101"/>
              <a:gd name="connsiteY9" fmla="*/ 540913 h 1133341"/>
              <a:gd name="connsiteX10" fmla="*/ 592428 w 1584101"/>
              <a:gd name="connsiteY10" fmla="*/ 618186 h 1133341"/>
              <a:gd name="connsiteX11" fmla="*/ 669701 w 1584101"/>
              <a:gd name="connsiteY11" fmla="*/ 669702 h 1133341"/>
              <a:gd name="connsiteX12" fmla="*/ 708338 w 1584101"/>
              <a:gd name="connsiteY12" fmla="*/ 695459 h 1133341"/>
              <a:gd name="connsiteX13" fmla="*/ 798490 w 1584101"/>
              <a:gd name="connsiteY13" fmla="*/ 759854 h 1133341"/>
              <a:gd name="connsiteX14" fmla="*/ 837126 w 1584101"/>
              <a:gd name="connsiteY14" fmla="*/ 772733 h 1133341"/>
              <a:gd name="connsiteX15" fmla="*/ 875763 w 1584101"/>
              <a:gd name="connsiteY15" fmla="*/ 811369 h 1133341"/>
              <a:gd name="connsiteX16" fmla="*/ 914400 w 1584101"/>
              <a:gd name="connsiteY16" fmla="*/ 824248 h 1133341"/>
              <a:gd name="connsiteX17" fmla="*/ 940157 w 1584101"/>
              <a:gd name="connsiteY17" fmla="*/ 862885 h 1133341"/>
              <a:gd name="connsiteX18" fmla="*/ 978794 w 1584101"/>
              <a:gd name="connsiteY18" fmla="*/ 888642 h 1133341"/>
              <a:gd name="connsiteX19" fmla="*/ 1017431 w 1584101"/>
              <a:gd name="connsiteY19" fmla="*/ 901521 h 1133341"/>
              <a:gd name="connsiteX20" fmla="*/ 1378039 w 1584101"/>
              <a:gd name="connsiteY20" fmla="*/ 914400 h 1133341"/>
              <a:gd name="connsiteX21" fmla="*/ 1442434 w 1584101"/>
              <a:gd name="connsiteY21" fmla="*/ 978795 h 1133341"/>
              <a:gd name="connsiteX22" fmla="*/ 1455312 w 1584101"/>
              <a:gd name="connsiteY22" fmla="*/ 1017431 h 1133341"/>
              <a:gd name="connsiteX23" fmla="*/ 1493949 w 1584101"/>
              <a:gd name="connsiteY23" fmla="*/ 1043189 h 1133341"/>
              <a:gd name="connsiteX24" fmla="*/ 1519707 w 1584101"/>
              <a:gd name="connsiteY24" fmla="*/ 1081826 h 1133341"/>
              <a:gd name="connsiteX25" fmla="*/ 1558343 w 1584101"/>
              <a:gd name="connsiteY25" fmla="*/ 1107583 h 1133341"/>
              <a:gd name="connsiteX26" fmla="*/ 1584101 w 1584101"/>
              <a:gd name="connsiteY26" fmla="*/ 1133341 h 1133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584101" h="1133341">
                <a:moveTo>
                  <a:pt x="0" y="0"/>
                </a:moveTo>
                <a:cubicBezTo>
                  <a:pt x="8586" y="12879"/>
                  <a:pt x="14812" y="27692"/>
                  <a:pt x="25757" y="38637"/>
                </a:cubicBezTo>
                <a:cubicBezTo>
                  <a:pt x="43962" y="56842"/>
                  <a:pt x="95706" y="80050"/>
                  <a:pt x="115910" y="90152"/>
                </a:cubicBezTo>
                <a:cubicBezTo>
                  <a:pt x="228775" y="203020"/>
                  <a:pt x="85610" y="64903"/>
                  <a:pt x="193183" y="154547"/>
                </a:cubicBezTo>
                <a:cubicBezTo>
                  <a:pt x="257497" y="208142"/>
                  <a:pt x="202556" y="183429"/>
                  <a:pt x="270456" y="206062"/>
                </a:cubicBezTo>
                <a:cubicBezTo>
                  <a:pt x="283335" y="218941"/>
                  <a:pt x="295101" y="233039"/>
                  <a:pt x="309093" y="244699"/>
                </a:cubicBezTo>
                <a:cubicBezTo>
                  <a:pt x="320984" y="254608"/>
                  <a:pt x="337536" y="258808"/>
                  <a:pt x="347729" y="270457"/>
                </a:cubicBezTo>
                <a:cubicBezTo>
                  <a:pt x="469075" y="409139"/>
                  <a:pt x="362135" y="296386"/>
                  <a:pt x="412124" y="386366"/>
                </a:cubicBezTo>
                <a:cubicBezTo>
                  <a:pt x="412139" y="386393"/>
                  <a:pt x="476509" y="482944"/>
                  <a:pt x="489397" y="502276"/>
                </a:cubicBezTo>
                <a:cubicBezTo>
                  <a:pt x="497983" y="515155"/>
                  <a:pt x="504210" y="529968"/>
                  <a:pt x="515155" y="540913"/>
                </a:cubicBezTo>
                <a:cubicBezTo>
                  <a:pt x="540913" y="566671"/>
                  <a:pt x="562119" y="597980"/>
                  <a:pt x="592428" y="618186"/>
                </a:cubicBezTo>
                <a:lnTo>
                  <a:pt x="669701" y="669702"/>
                </a:lnTo>
                <a:cubicBezTo>
                  <a:pt x="682580" y="678288"/>
                  <a:pt x="695955" y="686172"/>
                  <a:pt x="708338" y="695459"/>
                </a:cubicBezTo>
                <a:cubicBezTo>
                  <a:pt x="720009" y="704212"/>
                  <a:pt x="779655" y="750436"/>
                  <a:pt x="798490" y="759854"/>
                </a:cubicBezTo>
                <a:cubicBezTo>
                  <a:pt x="810632" y="765925"/>
                  <a:pt x="824247" y="768440"/>
                  <a:pt x="837126" y="772733"/>
                </a:cubicBezTo>
                <a:cubicBezTo>
                  <a:pt x="850005" y="785612"/>
                  <a:pt x="860608" y="801266"/>
                  <a:pt x="875763" y="811369"/>
                </a:cubicBezTo>
                <a:cubicBezTo>
                  <a:pt x="887059" y="818899"/>
                  <a:pt x="903799" y="815767"/>
                  <a:pt x="914400" y="824248"/>
                </a:cubicBezTo>
                <a:cubicBezTo>
                  <a:pt x="926487" y="833917"/>
                  <a:pt x="929212" y="851940"/>
                  <a:pt x="940157" y="862885"/>
                </a:cubicBezTo>
                <a:cubicBezTo>
                  <a:pt x="951102" y="873830"/>
                  <a:pt x="964950" y="881720"/>
                  <a:pt x="978794" y="888642"/>
                </a:cubicBezTo>
                <a:cubicBezTo>
                  <a:pt x="990937" y="894713"/>
                  <a:pt x="1003884" y="900647"/>
                  <a:pt x="1017431" y="901521"/>
                </a:cubicBezTo>
                <a:cubicBezTo>
                  <a:pt x="1137461" y="909265"/>
                  <a:pt x="1257836" y="910107"/>
                  <a:pt x="1378039" y="914400"/>
                </a:cubicBezTo>
                <a:cubicBezTo>
                  <a:pt x="1416676" y="940158"/>
                  <a:pt x="1420969" y="935865"/>
                  <a:pt x="1442434" y="978795"/>
                </a:cubicBezTo>
                <a:cubicBezTo>
                  <a:pt x="1448505" y="990937"/>
                  <a:pt x="1446832" y="1006831"/>
                  <a:pt x="1455312" y="1017431"/>
                </a:cubicBezTo>
                <a:cubicBezTo>
                  <a:pt x="1464981" y="1029518"/>
                  <a:pt x="1481070" y="1034603"/>
                  <a:pt x="1493949" y="1043189"/>
                </a:cubicBezTo>
                <a:cubicBezTo>
                  <a:pt x="1502535" y="1056068"/>
                  <a:pt x="1508762" y="1070881"/>
                  <a:pt x="1519707" y="1081826"/>
                </a:cubicBezTo>
                <a:cubicBezTo>
                  <a:pt x="1530652" y="1092771"/>
                  <a:pt x="1546257" y="1097914"/>
                  <a:pt x="1558343" y="1107583"/>
                </a:cubicBezTo>
                <a:cubicBezTo>
                  <a:pt x="1567825" y="1115168"/>
                  <a:pt x="1575515" y="1124755"/>
                  <a:pt x="1584101" y="1133341"/>
                </a:cubicBezTo>
              </a:path>
            </a:pathLst>
          </a:cu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600" b="1" i="1" dirty="0" smtClean="0"/>
              <a:t/>
            </a:r>
            <a:br>
              <a:rPr lang="en-US" sz="3600" b="1" i="1" dirty="0" smtClean="0"/>
            </a:br>
            <a:r>
              <a:rPr lang="en-US" sz="3600" b="1" i="1" dirty="0" smtClean="0"/>
              <a:t>Sustainable development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232745"/>
              </p:ext>
            </p:extLst>
          </p:nvPr>
        </p:nvGraphicFramePr>
        <p:xfrm>
          <a:off x="762000" y="2362201"/>
          <a:ext cx="7772399" cy="3218053"/>
        </p:xfrm>
        <a:graphic>
          <a:graphicData uri="http://schemas.openxmlformats.org/drawingml/2006/table">
            <a:tbl>
              <a:tblPr/>
              <a:tblGrid>
                <a:gridCol w="2534920"/>
                <a:gridCol w="2594864"/>
                <a:gridCol w="2642615"/>
              </a:tblGrid>
              <a:tr h="718439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 MOBILITY MANAGEMENT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PRODUCTION 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AND SERVICES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MANAGEMENT 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OF RESOURCES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961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o-RO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Land</a:t>
                      </a:r>
                      <a:r>
                        <a:rPr lang="ro-RO" sz="140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400" baseline="0" dirty="0" err="1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planning</a:t>
                      </a:r>
                      <a:endParaRPr lang="en-US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 Infrastructure programming</a:t>
                      </a:r>
                      <a:endParaRPr lang="en-US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 Traffic Management</a:t>
                      </a:r>
                      <a:endParaRPr lang="en-US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 Automobile pollution control</a:t>
                      </a:r>
                      <a:endParaRPr lang="en-US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o-RO" sz="1400" dirty="0" err="1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Issuing</a:t>
                      </a:r>
                      <a:r>
                        <a:rPr lang="ro-RO" sz="140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400" baseline="0" dirty="0" err="1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exploatation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permit</a:t>
                      </a:r>
                      <a:r>
                        <a:rPr lang="ro-RO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 Pollution control</a:t>
                      </a:r>
                      <a:endParaRPr lang="en-US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 Eco-accounting</a:t>
                      </a:r>
                      <a:endParaRPr lang="en-US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 Product policy</a:t>
                      </a:r>
                      <a:endParaRPr lang="en-US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 Industrial waste management</a:t>
                      </a:r>
                      <a:endParaRPr lang="en-US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o-RO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quality</a:t>
                      </a:r>
                      <a:r>
                        <a:rPr lang="ro-RO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control</a:t>
                      </a:r>
                      <a:endParaRPr lang="en-US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Management of </a:t>
                      </a:r>
                      <a:r>
                        <a:rPr lang="ro-RO" sz="1400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water</a:t>
                      </a:r>
                      <a:r>
                        <a:rPr lang="ro-RO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400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resources</a:t>
                      </a:r>
                      <a:endParaRPr lang="en-US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 Preservation of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natur</a:t>
                      </a:r>
                      <a:r>
                        <a:rPr lang="ro-RO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ro-RO" sz="140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sites</a:t>
                      </a:r>
                      <a:endParaRPr lang="en-US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 Maintenance of soil quality</a:t>
                      </a:r>
                      <a:endParaRPr lang="en-US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 Energy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security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and efficiency</a:t>
                      </a:r>
                      <a:endParaRPr lang="en-US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6. Demographic management </a:t>
                      </a:r>
                      <a:endParaRPr lang="en-US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 Waste Management</a:t>
                      </a:r>
                      <a:endParaRPr lang="en-US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90800" y="1066800"/>
            <a:ext cx="41268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EDUCATION - TRAINING - INFORMATION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16764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DIRECTIONS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543800" cy="792162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GENERAL OBJECTIVE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ro-RO" sz="2200" dirty="0" err="1">
                <a:latin typeface="Times New Roman" pitchFamily="18" charset="0"/>
                <a:cs typeface="Times New Roman" pitchFamily="18" charset="0"/>
              </a:rPr>
              <a:t>sustainable</a:t>
            </a:r>
            <a:r>
              <a:rPr lang="ro-RO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200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= the optimal interaction between systems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228600" y="228600"/>
            <a:ext cx="1828800" cy="990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 conclusion</a:t>
            </a:r>
            <a:endParaRPr lang="en-US" b="1" dirty="0"/>
          </a:p>
        </p:txBody>
      </p:sp>
      <p:sp>
        <p:nvSpPr>
          <p:cNvPr id="13" name="Lightning Bolt 12"/>
          <p:cNvSpPr/>
          <p:nvPr/>
        </p:nvSpPr>
        <p:spPr>
          <a:xfrm rot="3836302">
            <a:off x="6682017" y="1233919"/>
            <a:ext cx="822884" cy="1265961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981200" y="1905000"/>
            <a:ext cx="5791200" cy="3352800"/>
            <a:chOff x="1676400" y="1371600"/>
            <a:chExt cx="6019800" cy="3429000"/>
          </a:xfrm>
        </p:grpSpPr>
        <p:sp>
          <p:nvSpPr>
            <p:cNvPr id="15" name="Oval 14"/>
            <p:cNvSpPr/>
            <p:nvPr/>
          </p:nvSpPr>
          <p:spPr bwMode="auto">
            <a:xfrm>
              <a:off x="2667000" y="1371600"/>
              <a:ext cx="3733800" cy="2209800"/>
            </a:xfrm>
            <a:prstGeom prst="ellipse">
              <a:avLst/>
            </a:prstGeom>
            <a:solidFill>
              <a:schemeClr val="tx2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SOCIAL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4114800" y="2590800"/>
              <a:ext cx="3581400" cy="2209800"/>
            </a:xfrm>
            <a:prstGeom prst="ellipse">
              <a:avLst/>
            </a:prstGeom>
            <a:solidFill>
              <a:schemeClr val="accent6">
                <a:lumMod val="75000"/>
                <a:alpha val="7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ECONOMIC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1676400" y="2667000"/>
              <a:ext cx="3581400" cy="2133600"/>
            </a:xfrm>
            <a:prstGeom prst="ellipse">
              <a:avLst/>
            </a:prstGeom>
            <a:solidFill>
              <a:srgbClr val="00B050">
                <a:alpha val="6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ENVIRONMENT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3200400" y="2971800"/>
              <a:ext cx="108585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latin typeface="Calibri" pitchFamily="34" charset="0"/>
                </a:rPr>
                <a:t>supportable</a:t>
              </a:r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4038600" y="3200400"/>
              <a:ext cx="124301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>
                  <a:latin typeface="Calibri" pitchFamily="34" charset="0"/>
                </a:rPr>
                <a:t>sustainable</a:t>
              </a:r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5029200" y="2895600"/>
              <a:ext cx="8921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latin typeface="Calibri" pitchFamily="34" charset="0"/>
                </a:rPr>
                <a:t>equitable</a:t>
              </a:r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4343400" y="3810000"/>
              <a:ext cx="63341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latin typeface="Calibri" pitchFamily="34" charset="0"/>
                </a:rPr>
                <a:t>viable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800" b="1" i="1" dirty="0" smtClean="0">
                <a:latin typeface="Times New Roman" pitchFamily="18" charset="0"/>
                <a:cs typeface="Times New Roman" pitchFamily="18" charset="0"/>
              </a:rPr>
              <a:t>SUSTAINABLE CONSUMPTION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goods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satisfy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basic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needs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 smtClean="0">
                <a:latin typeface="Times New Roman" pitchFamily="18" charset="0"/>
                <a:cs typeface="Times New Roman" pitchFamily="18" charset="0"/>
              </a:rPr>
              <a:t>allow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improvement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ro-RO" sz="2000" dirty="0" err="1" smtClean="0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minimizing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consumption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of natural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, of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generating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toxic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materials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pollutants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emission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 smtClean="0">
                <a:latin typeface="Times New Roman" pitchFamily="18" charset="0"/>
                <a:cs typeface="Times New Roman" pitchFamily="18" charset="0"/>
              </a:rPr>
              <a:t>waste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cycle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needs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generations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affected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."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Teardrop 4"/>
          <p:cNvSpPr/>
          <p:nvPr/>
        </p:nvSpPr>
        <p:spPr>
          <a:xfrm>
            <a:off x="7696200" y="5181600"/>
            <a:ext cx="914400" cy="762000"/>
          </a:xfrm>
          <a:prstGeom prst="teardrop">
            <a:avLst>
              <a:gd name="adj" fmla="val 1186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YES!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6" name="Teardrop 5"/>
          <p:cNvSpPr/>
          <p:nvPr/>
        </p:nvSpPr>
        <p:spPr>
          <a:xfrm>
            <a:off x="7696200" y="3505200"/>
            <a:ext cx="914400" cy="762000"/>
          </a:xfrm>
          <a:prstGeom prst="teardrop">
            <a:avLst>
              <a:gd name="adj" fmla="val 1197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NO!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895600"/>
            <a:ext cx="6680882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Give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directly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indirectly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moment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wake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morning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until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leave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Grouped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categories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ro-RO" sz="1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 smtClean="0">
                <a:latin typeface="Times New Roman" pitchFamily="18" charset="0"/>
                <a:cs typeface="Times New Roman" pitchFamily="18" charset="0"/>
              </a:rPr>
              <a:t>industry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metallurgical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industry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chemical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industry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wood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industry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industry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construction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materials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food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industry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textile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industry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h)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leather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 smtClean="0">
                <a:latin typeface="Times New Roman" pitchFamily="18" charset="0"/>
                <a:cs typeface="Times New Roman" pitchFamily="18" charset="0"/>
              </a:rPr>
              <a:t>industry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1600" b="1" dirty="0" smtClean="0">
                <a:latin typeface="Times New Roman" pitchFamily="18" charset="0"/>
                <a:cs typeface="Times New Roman" pitchFamily="18" charset="0"/>
              </a:rPr>
              <a:t>. Imagine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are the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character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of Daniel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Dafoe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, Robinson Crusoe,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wrecked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on an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island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in the subtropical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region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survive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for 6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months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few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items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as: a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knife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lighter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clew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ball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string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, a bale of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canvas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, a container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water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identify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24 h?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 b)</a:t>
            </a:r>
            <a:r>
              <a:rPr lang="ro-RO" sz="1600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are the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search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week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are the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identify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month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23554" name="Picture 2" descr="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148032"/>
            <a:ext cx="1085850" cy="101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 descr="Képtalálat a következőre: „balot de panza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066800"/>
            <a:ext cx="914400" cy="122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498</Words>
  <Application>Microsoft Office PowerPoint</Application>
  <PresentationFormat>Expunere pe ecran (4:3)</PresentationFormat>
  <Paragraphs>125</Paragraphs>
  <Slides>9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9</vt:i4>
      </vt:variant>
    </vt:vector>
  </HeadingPairs>
  <TitlesOfParts>
    <vt:vector size="10" baseType="lpstr">
      <vt:lpstr>Office Theme</vt:lpstr>
      <vt:lpstr>RESOURCES MANAGEMENT AND SUSTAINABLE DEVELOPMENT</vt:lpstr>
      <vt:lpstr> Do you have an education for sustainable consumption and sustainable lifestyle?  </vt:lpstr>
      <vt:lpstr> What is the resources? </vt:lpstr>
      <vt:lpstr>what is the Sustainable development?</vt:lpstr>
      <vt:lpstr> Sustainable development  </vt:lpstr>
      <vt:lpstr> the GENERAL OBJECTIVE of sustainable development  = the optimal interaction between systems </vt:lpstr>
      <vt:lpstr>what is the SUSTAINABLE CONSUMPTION? </vt:lpstr>
      <vt:lpstr>Prezentare PowerPoint</vt:lpstr>
      <vt:lpstr>Prezentare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MANAGEMENT, ECONOMIC DEVELOPMENT AND SUSTAINABLE DEVELOPMENT</dc:title>
  <dc:creator>Dana</dc:creator>
  <cp:lastModifiedBy>Pantelimon</cp:lastModifiedBy>
  <cp:revision>45</cp:revision>
  <dcterms:created xsi:type="dcterms:W3CDTF">2017-05-11T16:53:14Z</dcterms:created>
  <dcterms:modified xsi:type="dcterms:W3CDTF">2017-05-19T16:31:57Z</dcterms:modified>
</cp:coreProperties>
</file>