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58" r:id="rId11"/>
    <p:sldId id="259" r:id="rId12"/>
    <p:sldId id="260" r:id="rId13"/>
    <p:sldId id="261" r:id="rId14"/>
    <p:sldId id="272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80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4" autoAdjust="0"/>
  </p:normalViewPr>
  <p:slideViewPr>
    <p:cSldViewPr>
      <p:cViewPr>
        <p:scale>
          <a:sx n="43" d="100"/>
          <a:sy n="43" d="100"/>
        </p:scale>
        <p:origin x="-1296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FFFC-C10A-4726-A304-D61C6BA7269F}" type="datetimeFigureOut">
              <a:rPr lang="tr-TR" smtClean="0"/>
              <a:t>31.10.2014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B187-515C-4369-8466-F8CA77BBD2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6064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FFFC-C10A-4726-A304-D61C6BA7269F}" type="datetimeFigureOut">
              <a:rPr lang="tr-TR" smtClean="0"/>
              <a:t>31.10.2014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B187-515C-4369-8466-F8CA77BBD2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7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FFFC-C10A-4726-A304-D61C6BA7269F}" type="datetimeFigureOut">
              <a:rPr lang="tr-TR" smtClean="0"/>
              <a:t>31.10.2014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B187-515C-4369-8466-F8CA77BBD2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01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FFFC-C10A-4726-A304-D61C6BA7269F}" type="datetimeFigureOut">
              <a:rPr lang="tr-TR" smtClean="0"/>
              <a:t>31.10.2014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B187-515C-4369-8466-F8CA77BBD2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0464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FFFC-C10A-4726-A304-D61C6BA7269F}" type="datetimeFigureOut">
              <a:rPr lang="tr-TR" smtClean="0"/>
              <a:t>31.10.2014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B187-515C-4369-8466-F8CA77BBD2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496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FFFC-C10A-4726-A304-D61C6BA7269F}" type="datetimeFigureOut">
              <a:rPr lang="tr-TR" smtClean="0"/>
              <a:t>31.10.2014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B187-515C-4369-8466-F8CA77BBD2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33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FFFC-C10A-4726-A304-D61C6BA7269F}" type="datetimeFigureOut">
              <a:rPr lang="tr-TR" smtClean="0"/>
              <a:t>31.10.2014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B187-515C-4369-8466-F8CA77BBD2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740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FFFC-C10A-4726-A304-D61C6BA7269F}" type="datetimeFigureOut">
              <a:rPr lang="tr-TR" smtClean="0"/>
              <a:t>31.10.2014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B187-515C-4369-8466-F8CA77BBD2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7201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FFFC-C10A-4726-A304-D61C6BA7269F}" type="datetimeFigureOut">
              <a:rPr lang="tr-TR" smtClean="0"/>
              <a:t>31.10.2014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B187-515C-4369-8466-F8CA77BBD2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764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FFFC-C10A-4726-A304-D61C6BA7269F}" type="datetimeFigureOut">
              <a:rPr lang="tr-TR" smtClean="0"/>
              <a:t>31.10.2014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B187-515C-4369-8466-F8CA77BBD2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44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FFFC-C10A-4726-A304-D61C6BA7269F}" type="datetimeFigureOut">
              <a:rPr lang="tr-TR" smtClean="0"/>
              <a:t>31.10.2014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B187-515C-4369-8466-F8CA77BBD2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080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5FFFC-C10A-4726-A304-D61C6BA7269F}" type="datetimeFigureOut">
              <a:rPr lang="tr-TR" smtClean="0"/>
              <a:t>31.10.2014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1B187-515C-4369-8466-F8CA77BBD2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16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7772400" cy="1512168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/>
              <a:t>ERASMUS + STRATEJİK OKUL ORTAKLIKLARI PROJESİ</a:t>
            </a:r>
            <a:br>
              <a:rPr lang="tr-TR" sz="4000" b="1" dirty="0" smtClean="0"/>
            </a:br>
            <a:r>
              <a:rPr lang="tr-TR" sz="4000" b="1" dirty="0" smtClean="0"/>
              <a:t>(KA2)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67544" y="2132856"/>
            <a:ext cx="6400800" cy="3096344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7030A0"/>
                </a:solidFill>
              </a:rPr>
              <a:t>EDUCATION FOR SUSTAINABLE CONSUMPTION: A GLOBAL CHALLENGE 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SÜRDÜRÜLEBİLİR TÜKETİM İÇİN EĞİTİM : KÜRESEL BİR SORUN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8194" name="Picture 2" descr="C:\Users\azhf\Desktop\Maps and logos for Erasmus project\A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60649"/>
            <a:ext cx="1332161" cy="872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azhf\Desktop\Maps and logos for Erasmus project\ulusal-ajan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9"/>
            <a:ext cx="1527149" cy="925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azhf\Desktop\Maps and logos for Erasmus project\ab türkiye,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973" y="5450861"/>
            <a:ext cx="2016224" cy="126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78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Projemizin Temel Hedefleri</a:t>
            </a:r>
            <a:br>
              <a:rPr lang="tr-TR" b="1" dirty="0" smtClean="0">
                <a:solidFill>
                  <a:srgbClr val="FF0000"/>
                </a:solidFill>
              </a:rPr>
            </a:b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Projemiz, Avrupa Birliğinin 2014-2020  yeni dönem için belirlediği temel strateji konularından 4 ünü esas alarak hazırlanmıştır: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İş gücü ve kalitesi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İklim değişikliği ve enerji tüketimi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Eğitim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Yoksulluk ve sosyal ayrımcılıkla mücadele</a:t>
            </a:r>
            <a:endParaRPr lang="tr-TR" dirty="0"/>
          </a:p>
        </p:txBody>
      </p:sp>
      <p:pic>
        <p:nvPicPr>
          <p:cNvPr id="4" name="Picture 2" descr="C:\Users\azhf\Desktop\Maps and logos for Erasmus project\A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60649"/>
            <a:ext cx="1080120" cy="70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0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PROJEMİZİN AMAÇLARI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‘Sürdürülebilir hayat biçimi’ </a:t>
            </a:r>
            <a:r>
              <a:rPr lang="tr-TR" dirty="0" err="1" smtClean="0"/>
              <a:t>nin</a:t>
            </a:r>
            <a:r>
              <a:rPr lang="tr-TR" dirty="0" smtClean="0"/>
              <a:t> önemini </a:t>
            </a:r>
            <a:r>
              <a:rPr lang="tr-TR" dirty="0" smtClean="0"/>
              <a:t>anlama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‘Sürdürülebilir hayat biçimi’ </a:t>
            </a:r>
            <a:r>
              <a:rPr lang="tr-TR" dirty="0" err="1" smtClean="0"/>
              <a:t>ni</a:t>
            </a:r>
            <a:r>
              <a:rPr lang="tr-TR" dirty="0" smtClean="0"/>
              <a:t>  ‘Ben-Ailem-Yaşadığım Çevre’ ye uyarlama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Toplumu ‘Sürdürülebilir hayat biçimi’ konusunda bilinçlendirecek kampanyalar düzenleme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Öğrencilerin kampanyalarda  karar verme ve  uygulama  sürecinde sorumluluk almalarını sağlama</a:t>
            </a:r>
            <a:endParaRPr lang="tr-TR" dirty="0"/>
          </a:p>
        </p:txBody>
      </p:sp>
      <p:pic>
        <p:nvPicPr>
          <p:cNvPr id="4" name="Picture 2" descr="C:\Users\azhf\Desktop\Maps and logos for Erasmus project\A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60649"/>
            <a:ext cx="1080120" cy="70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7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5. Öğrenme senaryoları  hazırlamak ve uygulamak, öğrencilerin katılımını sağlamak, uluslar arası işbirliği ile deneyimleri paylaşmak</a:t>
            </a:r>
          </a:p>
          <a:p>
            <a:pPr marL="0" indent="0">
              <a:buNone/>
            </a:pPr>
            <a:r>
              <a:rPr lang="tr-TR" dirty="0" smtClean="0"/>
              <a:t>6. İnsanların birbirini önemsediği , dikkate aldığı bir kültür oluşturmak(Sorumluluk Bilinci)</a:t>
            </a:r>
          </a:p>
          <a:p>
            <a:pPr marL="0" indent="0">
              <a:buNone/>
            </a:pPr>
            <a:r>
              <a:rPr lang="tr-TR" dirty="0" smtClean="0"/>
              <a:t>7. Öğretmen ve öğrencilerin yabancı dil bilgilerini geliştirmek</a:t>
            </a:r>
          </a:p>
          <a:p>
            <a:pPr marL="0" indent="0">
              <a:buNone/>
            </a:pPr>
            <a:r>
              <a:rPr lang="tr-TR" dirty="0" smtClean="0"/>
              <a:t>8. Avrupa Birliği vatandaşlığı bilincini  ve diğer kültürlerin değerlerine saygıyı artırmak </a:t>
            </a:r>
          </a:p>
        </p:txBody>
      </p:sp>
      <p:pic>
        <p:nvPicPr>
          <p:cNvPr id="4" name="Picture 2" descr="C:\Users\azhf\Desktop\Maps and logos for Erasmus project\A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60649"/>
            <a:ext cx="1080120" cy="70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69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9. Bilgi- İletişim Teknolojileri becerilerini </a:t>
            </a:r>
            <a:r>
              <a:rPr lang="tr-TR" dirty="0" smtClean="0"/>
              <a:t>artırmak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10</a:t>
            </a:r>
            <a:r>
              <a:rPr lang="tr-TR" dirty="0" smtClean="0"/>
              <a:t>. Öğrencilerin becerilerini artırmak, kişisel gelişime katkıda </a:t>
            </a:r>
            <a:r>
              <a:rPr lang="tr-TR" dirty="0" smtClean="0"/>
              <a:t>bulunmak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11. İyi deneyimlerin ve okul yönetimindeki yenilikçi yaklaşımların uluslar arası anlamda yaygınlaştırılmasını sağlamak</a:t>
            </a:r>
            <a:endParaRPr lang="tr-TR" dirty="0"/>
          </a:p>
        </p:txBody>
      </p:sp>
      <p:pic>
        <p:nvPicPr>
          <p:cNvPr id="4" name="Picture 2" descr="C:\Users\azhf\Desktop\Maps and logos for Erasmus project\A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880" y="128877"/>
            <a:ext cx="1080120" cy="70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63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PROJEMİZİN AŞAMALARI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HAZIRLIK - PLANLAMA</a:t>
            </a:r>
          </a:p>
          <a:p>
            <a:r>
              <a:rPr lang="tr-TR" b="1" dirty="0" smtClean="0"/>
              <a:t>UYGULAMA</a:t>
            </a:r>
          </a:p>
          <a:p>
            <a:r>
              <a:rPr lang="tr-TR" b="1" dirty="0" smtClean="0"/>
              <a:t>PROJE ETKİNLİĞİNİN ÖLÇÜLMESİ</a:t>
            </a:r>
          </a:p>
          <a:p>
            <a:r>
              <a:rPr lang="tr-TR" b="1" dirty="0" smtClean="0"/>
              <a:t>ULUSÖTESİ TOPLANTI VE ZİYARETLER</a:t>
            </a:r>
          </a:p>
          <a:p>
            <a:r>
              <a:rPr lang="tr-TR" b="1" dirty="0" smtClean="0"/>
              <a:t>ÜRÜN VE ÇIKTILARIN OLUŞTURULMASI</a:t>
            </a:r>
          </a:p>
          <a:p>
            <a:r>
              <a:rPr lang="tr-TR" b="1" dirty="0" smtClean="0"/>
              <a:t>FİNAL RAPORU</a:t>
            </a:r>
          </a:p>
          <a:p>
            <a:r>
              <a:rPr lang="tr-TR" b="1" dirty="0" smtClean="0"/>
              <a:t>YAYGINLAŞTIRMA</a:t>
            </a:r>
            <a:endParaRPr lang="tr-TR" b="1" dirty="0"/>
          </a:p>
        </p:txBody>
      </p:sp>
      <p:pic>
        <p:nvPicPr>
          <p:cNvPr id="4" name="Picture 2" descr="C:\Users\azhf\Desktop\Maps and logos for Erasmus project\A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60649"/>
            <a:ext cx="1080120" cy="70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59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PROJEMİZİN TEMALARI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sz="4000" dirty="0" smtClean="0"/>
              <a:t>Projemiz </a:t>
            </a:r>
            <a:r>
              <a:rPr lang="tr-TR" sz="4000" dirty="0" smtClean="0"/>
              <a:t> uygulamada 4 </a:t>
            </a:r>
            <a:r>
              <a:rPr lang="tr-TR" sz="4000" dirty="0" smtClean="0"/>
              <a:t>ana temayı esas alarak planlanmıştır: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06531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İŞTE BURADAYIZ </a:t>
            </a:r>
            <a:r>
              <a:rPr lang="tr-TR" dirty="0" smtClean="0"/>
              <a:t>(Giriş)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ENERJİ SÜRDÜRÜLEBİLİRLİĞİ</a:t>
            </a:r>
            <a:r>
              <a:rPr lang="tr-TR" dirty="0" smtClean="0"/>
              <a:t>: (Tüm çeşitliliği ile yerküre ve hayata saygı duyma)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TÜKETİM in BİLEŞENLERİNİ UYARLAMA </a:t>
            </a:r>
            <a:r>
              <a:rPr lang="tr-TR" dirty="0" smtClean="0"/>
              <a:t>: (Yoksullukla ve Sosyal dışlama ile Mücadele için)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SÜRDÜRÜLEBİLİR HAYATIN EĞİTİMDE UYGULANMASI</a:t>
            </a:r>
            <a:endParaRPr lang="tr-TR" b="1" dirty="0"/>
          </a:p>
        </p:txBody>
      </p:sp>
      <p:pic>
        <p:nvPicPr>
          <p:cNvPr id="4" name="Picture 2" descr="C:\Users\azhf\Desktop\Maps and logos for Erasmus project\A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60649"/>
            <a:ext cx="1080120" cy="70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72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1. TEMA: İŞTE BURADAYIZ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Twinspace</a:t>
            </a:r>
            <a:r>
              <a:rPr lang="tr-TR" b="1" dirty="0" smtClean="0"/>
              <a:t> (e-</a:t>
            </a:r>
            <a:r>
              <a:rPr lang="tr-TR" b="1" dirty="0" err="1" smtClean="0"/>
              <a:t>twinning</a:t>
            </a:r>
            <a:r>
              <a:rPr lang="tr-TR" b="1" dirty="0" smtClean="0"/>
              <a:t> </a:t>
            </a:r>
            <a:r>
              <a:rPr lang="tr-TR" b="1" dirty="0" err="1" smtClean="0"/>
              <a:t>project</a:t>
            </a:r>
            <a:r>
              <a:rPr lang="tr-TR" b="1" dirty="0" smtClean="0"/>
              <a:t>)</a:t>
            </a:r>
          </a:p>
          <a:p>
            <a:r>
              <a:rPr lang="tr-TR" b="1" dirty="0" smtClean="0"/>
              <a:t>E-</a:t>
            </a:r>
            <a:r>
              <a:rPr lang="tr-TR" b="1" dirty="0" err="1" smtClean="0"/>
              <a:t>twinning</a:t>
            </a:r>
            <a:r>
              <a:rPr lang="tr-TR" b="1" dirty="0" smtClean="0"/>
              <a:t> online </a:t>
            </a:r>
            <a:r>
              <a:rPr lang="tr-TR" b="1" dirty="0" err="1" smtClean="0"/>
              <a:t>course</a:t>
            </a:r>
            <a:endParaRPr lang="tr-TR" b="1" dirty="0" smtClean="0"/>
          </a:p>
          <a:p>
            <a:r>
              <a:rPr lang="tr-TR" b="1" dirty="0" smtClean="0"/>
              <a:t>Ortakların </a:t>
            </a:r>
            <a:r>
              <a:rPr lang="tr-TR" b="1" dirty="0" smtClean="0"/>
              <a:t>tanışması</a:t>
            </a:r>
          </a:p>
          <a:p>
            <a:r>
              <a:rPr lang="tr-TR" b="1" dirty="0" smtClean="0"/>
              <a:t>Proje Tanıtımı</a:t>
            </a:r>
            <a:endParaRPr lang="tr-TR" b="1" dirty="0" smtClean="0"/>
          </a:p>
          <a:p>
            <a:r>
              <a:rPr lang="tr-TR" b="1" dirty="0" err="1" smtClean="0"/>
              <a:t>Website</a:t>
            </a:r>
            <a:endParaRPr lang="tr-TR" b="1" dirty="0" smtClean="0"/>
          </a:p>
          <a:p>
            <a:r>
              <a:rPr lang="tr-TR" b="1" dirty="0" smtClean="0"/>
              <a:t>Logo Yarışması</a:t>
            </a:r>
          </a:p>
          <a:p>
            <a:endParaRPr lang="tr-TR" dirty="0"/>
          </a:p>
        </p:txBody>
      </p:sp>
      <p:pic>
        <p:nvPicPr>
          <p:cNvPr id="4" name="Picture 2" descr="C:\Users\azhf\Desktop\Maps and logos for Erasmus project\A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60649"/>
            <a:ext cx="1080120" cy="70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51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287016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b="1" dirty="0" smtClean="0">
                <a:solidFill>
                  <a:srgbClr val="FF0000"/>
                </a:solidFill>
              </a:rPr>
              <a:t>2. TEMA:ENERJİ SÜRDÜRÜLEBİLİRLİĞİ: </a:t>
            </a:r>
            <a:r>
              <a:rPr lang="tr-TR" sz="4000" b="1" dirty="0" smtClean="0"/>
              <a:t>(Tüm çeşitliliği ile yerküre ve hayata saygı duyma)</a:t>
            </a:r>
            <a:br>
              <a:rPr lang="tr-TR" sz="4000" b="1" dirty="0" smtClean="0"/>
            </a:b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tr-TR" b="1" dirty="0" smtClean="0"/>
              <a:t>Enerji Tüketimi Keşfi </a:t>
            </a:r>
          </a:p>
          <a:p>
            <a:r>
              <a:rPr lang="tr-TR" b="1" dirty="0" smtClean="0"/>
              <a:t>Yenilenebilir Enerji Ölçek Modelleri</a:t>
            </a:r>
          </a:p>
          <a:p>
            <a:r>
              <a:rPr lang="tr-TR" b="1" dirty="0" smtClean="0"/>
              <a:t>Kalıcı Güneş Enerjisi Araçları oluşturma</a:t>
            </a:r>
          </a:p>
          <a:p>
            <a:r>
              <a:rPr lang="tr-TR" b="1" dirty="0" smtClean="0"/>
              <a:t>Güneş Enerjisi Araçları Ölçek Modelleri oluşturma</a:t>
            </a:r>
          </a:p>
          <a:p>
            <a:r>
              <a:rPr lang="tr-TR" b="1" dirty="0" smtClean="0"/>
              <a:t>Evlerimizde Atık Madde Keşfi</a:t>
            </a:r>
          </a:p>
        </p:txBody>
      </p:sp>
      <p:pic>
        <p:nvPicPr>
          <p:cNvPr id="4" name="Picture 2" descr="C:\Users\azhf\Desktop\Maps and logos for Erasmus project\A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25130"/>
            <a:ext cx="1080120" cy="70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87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tr-TR" b="1" dirty="0" smtClean="0"/>
              <a:t>Ziyaret – Öğrenme – Yaygınlaştırma</a:t>
            </a:r>
          </a:p>
          <a:p>
            <a:r>
              <a:rPr lang="tr-TR" b="1" dirty="0" smtClean="0"/>
              <a:t>Ekolojik Sebze Bahçesi</a:t>
            </a:r>
          </a:p>
          <a:p>
            <a:r>
              <a:rPr lang="tr-TR" b="1" dirty="0" smtClean="0"/>
              <a:t>Geleneksel Yemekler</a:t>
            </a:r>
            <a:endParaRPr lang="tr-TR" b="1" dirty="0"/>
          </a:p>
        </p:txBody>
      </p:sp>
      <p:pic>
        <p:nvPicPr>
          <p:cNvPr id="4" name="Picture 2" descr="C:\Users\azhf\Desktop\Maps and logos for Erasmus project\A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60649"/>
            <a:ext cx="1080120" cy="70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17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4000" b="1" dirty="0" smtClean="0">
                <a:solidFill>
                  <a:srgbClr val="FF0000"/>
                </a:solidFill>
              </a:rPr>
              <a:t>3.TEMA:TÜKETİM </a:t>
            </a:r>
            <a:r>
              <a:rPr lang="tr-TR" sz="4000" b="1" dirty="0">
                <a:solidFill>
                  <a:srgbClr val="FF0000"/>
                </a:solidFill>
              </a:rPr>
              <a:t>in BİLEŞENLERİNİ UYARLAMA : </a:t>
            </a:r>
            <a:r>
              <a:rPr lang="tr-TR" sz="4000" b="1" dirty="0" smtClean="0"/>
              <a:t>(</a:t>
            </a:r>
            <a:r>
              <a:rPr lang="tr-TR" sz="4000" b="1" dirty="0"/>
              <a:t>Yoksullukla ve Sosyal </a:t>
            </a:r>
            <a:r>
              <a:rPr lang="tr-TR" sz="4000" b="1" dirty="0" smtClean="0"/>
              <a:t>dışlanma </a:t>
            </a:r>
            <a:r>
              <a:rPr lang="tr-TR" sz="4000" b="1" dirty="0"/>
              <a:t>ile </a:t>
            </a:r>
            <a:r>
              <a:rPr lang="tr-TR" sz="4000" b="1" dirty="0" smtClean="0"/>
              <a:t>mücadele </a:t>
            </a:r>
            <a:r>
              <a:rPr lang="tr-TR" sz="4000" b="1" dirty="0"/>
              <a:t>için</a:t>
            </a:r>
            <a:r>
              <a:rPr lang="tr-TR" sz="4000" b="1" dirty="0" smtClean="0"/>
              <a:t>)</a:t>
            </a:r>
            <a:br>
              <a:rPr lang="tr-TR" sz="4000" b="1" dirty="0" smtClean="0"/>
            </a:br>
            <a:r>
              <a:rPr lang="tr-TR" sz="4000" b="1" dirty="0"/>
              <a:t/>
            </a:r>
            <a:br>
              <a:rPr lang="tr-TR" sz="4000" b="1" dirty="0"/>
            </a:br>
            <a:endParaRPr lang="tr-TR" sz="40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tr-TR" b="1" dirty="0" smtClean="0"/>
              <a:t>Reklamlar</a:t>
            </a:r>
          </a:p>
          <a:p>
            <a:r>
              <a:rPr lang="tr-TR" b="1" dirty="0" smtClean="0"/>
              <a:t>Market denetimi</a:t>
            </a:r>
          </a:p>
          <a:p>
            <a:r>
              <a:rPr lang="tr-TR" b="1" dirty="0" smtClean="0"/>
              <a:t>Alışveriş alışkanlıkları (Araştırma)</a:t>
            </a:r>
          </a:p>
          <a:p>
            <a:r>
              <a:rPr lang="tr-TR" b="1" dirty="0" smtClean="0"/>
              <a:t>Eko-Banka / Eko-Tüketim çalışmaları</a:t>
            </a:r>
          </a:p>
          <a:p>
            <a:r>
              <a:rPr lang="tr-TR" b="1" dirty="0"/>
              <a:t>B</a:t>
            </a:r>
            <a:r>
              <a:rPr lang="tr-TR" b="1" dirty="0" smtClean="0"/>
              <a:t>ütçe yönetimi önerileri için BİT kullanımı</a:t>
            </a:r>
          </a:p>
          <a:p>
            <a:r>
              <a:rPr lang="tr-TR" b="1" dirty="0" smtClean="0"/>
              <a:t>Eski- geleneksel sanatlar (el sanatları, çömlekçilik gibi)</a:t>
            </a:r>
            <a:endParaRPr lang="tr-TR" b="1" dirty="0"/>
          </a:p>
        </p:txBody>
      </p:sp>
      <p:pic>
        <p:nvPicPr>
          <p:cNvPr id="4" name="Picture 2" descr="C:\Users\azhf\Desktop\Maps and logos for Erasmus project\A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60649"/>
            <a:ext cx="1080120" cy="70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17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Projemiz 7 ülke ortaklığından oluşmaktadır: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PORTEKİZ</a:t>
            </a:r>
            <a:r>
              <a:rPr lang="tr-TR" dirty="0" smtClean="0"/>
              <a:t>- </a:t>
            </a:r>
            <a:r>
              <a:rPr lang="tr-TR" dirty="0" err="1" smtClean="0"/>
              <a:t>Povoa</a:t>
            </a:r>
            <a:r>
              <a:rPr lang="tr-TR" dirty="0" smtClean="0"/>
              <a:t> de </a:t>
            </a:r>
            <a:r>
              <a:rPr lang="tr-TR" dirty="0" err="1" smtClean="0"/>
              <a:t>Lanhoso</a:t>
            </a:r>
            <a:r>
              <a:rPr lang="tr-TR" dirty="0" smtClean="0"/>
              <a:t> /</a:t>
            </a:r>
            <a:r>
              <a:rPr lang="tr-TR" dirty="0" err="1" smtClean="0"/>
              <a:t>Braga</a:t>
            </a:r>
            <a:r>
              <a:rPr lang="tr-TR" dirty="0" smtClean="0"/>
              <a:t>    (Koordinatör Ülke)</a:t>
            </a:r>
          </a:p>
          <a:p>
            <a:r>
              <a:rPr lang="tr-TR" b="1" dirty="0" smtClean="0"/>
              <a:t>MACARİSTAN</a:t>
            </a:r>
            <a:r>
              <a:rPr lang="tr-TR" dirty="0" smtClean="0"/>
              <a:t>- </a:t>
            </a:r>
            <a:r>
              <a:rPr lang="tr-TR" dirty="0" err="1" smtClean="0"/>
              <a:t>Tamasi</a:t>
            </a:r>
            <a:r>
              <a:rPr lang="tr-TR" dirty="0" smtClean="0"/>
              <a:t> </a:t>
            </a:r>
          </a:p>
          <a:p>
            <a:r>
              <a:rPr lang="tr-TR" b="1" dirty="0" smtClean="0"/>
              <a:t>TÜRKİYE</a:t>
            </a:r>
            <a:r>
              <a:rPr lang="tr-TR" dirty="0" smtClean="0"/>
              <a:t> – Ankara</a:t>
            </a:r>
          </a:p>
          <a:p>
            <a:r>
              <a:rPr lang="tr-TR" b="1" dirty="0" smtClean="0"/>
              <a:t>İSPANYA</a:t>
            </a:r>
            <a:r>
              <a:rPr lang="tr-TR" dirty="0" smtClean="0"/>
              <a:t> – </a:t>
            </a:r>
            <a:r>
              <a:rPr lang="tr-TR" dirty="0" err="1" smtClean="0"/>
              <a:t>Llerena</a:t>
            </a:r>
            <a:endParaRPr lang="tr-TR" dirty="0" smtClean="0"/>
          </a:p>
          <a:p>
            <a:r>
              <a:rPr lang="tr-TR" b="1" dirty="0" smtClean="0"/>
              <a:t>FRANSA</a:t>
            </a:r>
            <a:r>
              <a:rPr lang="tr-TR" dirty="0" smtClean="0"/>
              <a:t> – Le Tampon (Reunion)</a:t>
            </a:r>
          </a:p>
          <a:p>
            <a:r>
              <a:rPr lang="tr-TR" b="1" dirty="0" smtClean="0"/>
              <a:t>ROMANYA</a:t>
            </a:r>
            <a:r>
              <a:rPr lang="tr-TR" dirty="0" smtClean="0"/>
              <a:t> – </a:t>
            </a:r>
            <a:r>
              <a:rPr lang="tr-TR" dirty="0" err="1" smtClean="0"/>
              <a:t>Bucharest</a:t>
            </a:r>
            <a:endParaRPr lang="tr-TR" dirty="0" smtClean="0"/>
          </a:p>
          <a:p>
            <a:r>
              <a:rPr lang="tr-TR" b="1" dirty="0" smtClean="0"/>
              <a:t>İTALYA</a:t>
            </a:r>
            <a:r>
              <a:rPr lang="tr-TR" dirty="0" smtClean="0"/>
              <a:t> - Bari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4" name="Picture 2" descr="C:\Users\azhf\Desktop\Maps and logos for Erasmus project\A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5785" y="260649"/>
            <a:ext cx="1047304" cy="685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344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dirty="0" smtClean="0"/>
              <a:t/>
            </a:r>
            <a:br>
              <a:rPr lang="tr-TR" dirty="0" smtClean="0"/>
            </a:br>
            <a:r>
              <a:rPr lang="tr-TR" sz="4000" b="1" dirty="0" smtClean="0">
                <a:solidFill>
                  <a:srgbClr val="FF0000"/>
                </a:solidFill>
              </a:rPr>
              <a:t>4. TEMA:</a:t>
            </a:r>
            <a:r>
              <a:rPr lang="tr-TR" sz="4000" b="1" dirty="0">
                <a:solidFill>
                  <a:srgbClr val="FF0000"/>
                </a:solidFill>
              </a:rPr>
              <a:t>SÜRDÜRÜLEBİLİR HAYATIN EĞİTİMDE UYGULANMASI</a:t>
            </a:r>
            <a:r>
              <a:rPr lang="tr-TR" sz="4000" dirty="0"/>
              <a:t/>
            </a:r>
            <a:br>
              <a:rPr lang="tr-TR" sz="4000" dirty="0"/>
            </a:b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tr-TR" b="1" dirty="0" smtClean="0"/>
              <a:t>Öğrenme senaryoları geliştirme</a:t>
            </a:r>
          </a:p>
          <a:p>
            <a:r>
              <a:rPr lang="tr-TR" b="1" dirty="0" smtClean="0"/>
              <a:t>Sürdürülebilir hayat ile ilgili </a:t>
            </a:r>
            <a:r>
              <a:rPr lang="tr-TR" b="1" dirty="0" smtClean="0"/>
              <a:t>araştırma(2. </a:t>
            </a:r>
            <a:r>
              <a:rPr lang="tr-TR" b="1" dirty="0" smtClean="0"/>
              <a:t>ve </a:t>
            </a:r>
            <a:r>
              <a:rPr lang="tr-TR" b="1" dirty="0" smtClean="0"/>
              <a:t>3. </a:t>
            </a:r>
            <a:r>
              <a:rPr lang="tr-TR" b="1" dirty="0" smtClean="0"/>
              <a:t>Temalar üzerine)</a:t>
            </a:r>
          </a:p>
          <a:p>
            <a:r>
              <a:rPr lang="tr-TR" b="1" dirty="0" smtClean="0"/>
              <a:t>BİT kullanımı (Uygulamalar, oyunlar, </a:t>
            </a:r>
            <a:r>
              <a:rPr lang="tr-TR" b="1" dirty="0" err="1" smtClean="0"/>
              <a:t>websitesi</a:t>
            </a:r>
            <a:r>
              <a:rPr lang="tr-TR" b="1" dirty="0" smtClean="0"/>
              <a:t>)</a:t>
            </a:r>
          </a:p>
          <a:p>
            <a:r>
              <a:rPr lang="tr-TR" b="1" dirty="0" smtClean="0"/>
              <a:t>Uygulama sonrası araştırma ve karşılaştırma. Rapor ve Makaleler</a:t>
            </a:r>
          </a:p>
          <a:p>
            <a:endParaRPr lang="tr-TR" dirty="0"/>
          </a:p>
        </p:txBody>
      </p:sp>
      <p:pic>
        <p:nvPicPr>
          <p:cNvPr id="4" name="Picture 2" descr="C:\Users\azhf\Desktop\Maps and logos for Erasmus project\A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60649"/>
            <a:ext cx="1080120" cy="70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69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İLETİŞİM ARAÇLARI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E-MAIL</a:t>
            </a:r>
          </a:p>
          <a:p>
            <a:r>
              <a:rPr lang="tr-TR" b="1" dirty="0" smtClean="0"/>
              <a:t>VİDEO KONFERANS</a:t>
            </a:r>
          </a:p>
          <a:p>
            <a:r>
              <a:rPr lang="tr-TR" b="1" dirty="0" smtClean="0"/>
              <a:t>TELEFON GÖRÜŞMELERİ</a:t>
            </a:r>
          </a:p>
          <a:p>
            <a:r>
              <a:rPr lang="tr-TR" b="1" dirty="0" smtClean="0"/>
              <a:t>GOOGLE DRIVE</a:t>
            </a:r>
          </a:p>
          <a:p>
            <a:r>
              <a:rPr lang="tr-TR" b="1" dirty="0" smtClean="0"/>
              <a:t>WEB 2.0 TOOLS</a:t>
            </a:r>
          </a:p>
          <a:p>
            <a:r>
              <a:rPr lang="tr-TR" b="1" dirty="0" smtClean="0"/>
              <a:t>FORUM VE BLOGLAR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4" name="Picture 2" descr="C:\Users\azhf\Desktop\Maps and logos for Erasmus project\A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60649"/>
            <a:ext cx="1080120" cy="70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124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ULUS ÖTESİ TOPLANTILAR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10-15 OCAK 2015 PORTEKİZ – Proje planlaması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 smtClean="0"/>
          </a:p>
          <a:p>
            <a:r>
              <a:rPr lang="tr-TR" b="1" dirty="0" smtClean="0"/>
              <a:t>TEMMUZ 2017 İTALYA -  Proje Değerlendirmesi ve  Final Raporu</a:t>
            </a:r>
          </a:p>
          <a:p>
            <a:endParaRPr lang="tr-TR" dirty="0"/>
          </a:p>
        </p:txBody>
      </p:sp>
      <p:pic>
        <p:nvPicPr>
          <p:cNvPr id="4" name="Picture 2" descr="C:\Users\azhf\Desktop\Maps and logos for Erasmus project\A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60649"/>
            <a:ext cx="1080120" cy="70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51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ULUSLAR ARASI 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ÖĞRENME-ÖĞRETME AKTİVİTELERİ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MART 2015 – </a:t>
            </a:r>
            <a:r>
              <a:rPr lang="tr-TR" dirty="0" smtClean="0"/>
              <a:t>MACARİSTAN</a:t>
            </a:r>
          </a:p>
          <a:p>
            <a:r>
              <a:rPr lang="tr-TR" dirty="0"/>
              <a:t>MAYIS 2015 – İSPANYA</a:t>
            </a:r>
          </a:p>
          <a:p>
            <a:r>
              <a:rPr lang="tr-TR" b="1" dirty="0"/>
              <a:t>EKİM 2015 – </a:t>
            </a:r>
            <a:r>
              <a:rPr lang="tr-TR" b="1" dirty="0" smtClean="0"/>
              <a:t>TÜRKİYE</a:t>
            </a:r>
          </a:p>
          <a:p>
            <a:r>
              <a:rPr lang="tr-TR" dirty="0"/>
              <a:t>MAYIS 2016 -  İTALYA</a:t>
            </a:r>
          </a:p>
          <a:p>
            <a:r>
              <a:rPr lang="tr-TR" dirty="0"/>
              <a:t>EKİM 2016 – ROMANYA</a:t>
            </a:r>
          </a:p>
          <a:p>
            <a:r>
              <a:rPr lang="tr-TR" dirty="0"/>
              <a:t>MART 2017 - FRANSA</a:t>
            </a:r>
            <a:endParaRPr lang="tr-TR" dirty="0" smtClean="0"/>
          </a:p>
          <a:p>
            <a:r>
              <a:rPr lang="tr-TR" dirty="0" smtClean="0"/>
              <a:t>MAYIS 2017 – PORTEKİZ</a:t>
            </a:r>
          </a:p>
          <a:p>
            <a:endParaRPr lang="tr-TR" dirty="0"/>
          </a:p>
        </p:txBody>
      </p:sp>
      <p:pic>
        <p:nvPicPr>
          <p:cNvPr id="4" name="Picture 2" descr="C:\Users\azhf\Desktop\Maps and logos for Erasmus project\A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08900"/>
            <a:ext cx="1080120" cy="70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159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PROJE ÇIKTILARI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Websitesi</a:t>
            </a:r>
            <a:endParaRPr lang="tr-TR" b="1" dirty="0" smtClean="0"/>
          </a:p>
          <a:p>
            <a:r>
              <a:rPr lang="tr-TR" b="1" dirty="0" smtClean="0"/>
              <a:t>Öğrenme Senaryoları e-kitap</a:t>
            </a:r>
          </a:p>
          <a:p>
            <a:r>
              <a:rPr lang="tr-TR" b="1" dirty="0" smtClean="0"/>
              <a:t>Proje Dergisi</a:t>
            </a:r>
          </a:p>
          <a:p>
            <a:r>
              <a:rPr lang="tr-TR" b="1" dirty="0" smtClean="0"/>
              <a:t>Tablet ve akıllı telefonlar için uygulamalar ve oyunlar</a:t>
            </a:r>
          </a:p>
          <a:p>
            <a:r>
              <a:rPr lang="tr-TR" b="1" dirty="0" smtClean="0"/>
              <a:t>Bilimsel Kongreler</a:t>
            </a:r>
          </a:p>
          <a:p>
            <a:r>
              <a:rPr lang="tr-TR" b="1" dirty="0" smtClean="0"/>
              <a:t>Online kurs(</a:t>
            </a:r>
            <a:r>
              <a:rPr lang="tr-TR" b="1" dirty="0" err="1" smtClean="0"/>
              <a:t>etwinning</a:t>
            </a:r>
            <a:r>
              <a:rPr lang="tr-TR" b="1" dirty="0" smtClean="0"/>
              <a:t> ve web 2.0 </a:t>
            </a:r>
            <a:r>
              <a:rPr lang="tr-TR" b="1" dirty="0" err="1" smtClean="0"/>
              <a:t>tools</a:t>
            </a:r>
            <a:r>
              <a:rPr lang="tr-TR" b="1" dirty="0" smtClean="0"/>
              <a:t>)</a:t>
            </a:r>
          </a:p>
          <a:p>
            <a:endParaRPr lang="tr-TR" b="1" dirty="0"/>
          </a:p>
        </p:txBody>
      </p:sp>
      <p:pic>
        <p:nvPicPr>
          <p:cNvPr id="4" name="Picture 2" descr="C:\Users\azhf\Desktop\Maps and logos for Erasmus project\A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60649"/>
            <a:ext cx="1080120" cy="70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55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Katılımınızdan dolayı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/>
              <a:t>TEŞEKKÜR EDERİZ</a:t>
            </a:r>
          </a:p>
          <a:p>
            <a:pPr marL="0" indent="0">
              <a:buNone/>
            </a:pPr>
            <a:r>
              <a:rPr lang="tr-TR" b="1" dirty="0" smtClean="0"/>
              <a:t>THANK YOU</a:t>
            </a:r>
          </a:p>
          <a:p>
            <a:pPr marL="0" indent="0">
              <a:buNone/>
            </a:pPr>
            <a:r>
              <a:rPr lang="tr-TR" b="1" dirty="0" smtClean="0"/>
              <a:t>OBRİGADO (Portekizce)</a:t>
            </a:r>
          </a:p>
          <a:p>
            <a:pPr marL="0" indent="0">
              <a:buNone/>
            </a:pPr>
            <a:r>
              <a:rPr lang="tr-TR" b="1" dirty="0" smtClean="0"/>
              <a:t>KÖSZÖNÖM (Macarca)</a:t>
            </a:r>
          </a:p>
          <a:p>
            <a:pPr marL="0" indent="0">
              <a:buNone/>
            </a:pPr>
            <a:r>
              <a:rPr lang="tr-TR" b="1" dirty="0" smtClean="0"/>
              <a:t>MULTUMESC (Romanca)</a:t>
            </a:r>
          </a:p>
          <a:p>
            <a:pPr marL="0" indent="0">
              <a:buNone/>
            </a:pPr>
            <a:r>
              <a:rPr lang="tr-TR" b="1" dirty="0" smtClean="0"/>
              <a:t>MERCI (Fransızca)</a:t>
            </a:r>
          </a:p>
          <a:p>
            <a:pPr marL="0" indent="0">
              <a:buNone/>
            </a:pPr>
            <a:r>
              <a:rPr lang="tr-TR" b="1" dirty="0" smtClean="0"/>
              <a:t>GRACIAS (İspanyolca)</a:t>
            </a:r>
          </a:p>
          <a:p>
            <a:pPr marL="0" indent="0">
              <a:buNone/>
            </a:pPr>
            <a:r>
              <a:rPr lang="tr-TR" b="1" dirty="0" smtClean="0"/>
              <a:t>GRAZIE (İtalyanca)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927381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PORTUGAL</a:t>
            </a:r>
            <a:endParaRPr lang="tr-TR" dirty="0"/>
          </a:p>
        </p:txBody>
      </p:sp>
      <p:pic>
        <p:nvPicPr>
          <p:cNvPr id="1026" name="Picture 2" descr="C:\Users\azhf\Desktop\Maps and logos for Erasmus project\PORTUGAL FLA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2656"/>
            <a:ext cx="1742523" cy="115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zhf\Desktop\Maps and logos for Erasmus project\map_of_portugal aa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44823"/>
            <a:ext cx="6984776" cy="424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zhf\Desktop\Maps and logos for Erasmus project\A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5" y="260649"/>
            <a:ext cx="1152128" cy="75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88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SPAIN</a:t>
            </a:r>
            <a:endParaRPr lang="tr-TR" dirty="0"/>
          </a:p>
        </p:txBody>
      </p:sp>
      <p:pic>
        <p:nvPicPr>
          <p:cNvPr id="2050" name="Picture 2" descr="C:\Users\azhf\Desktop\Maps and logos for Erasmus project\SPAIN FLA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0648"/>
            <a:ext cx="1656184" cy="1102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zhf\Desktop\Maps and logos for Erasmus project\map_of_spain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40681"/>
            <a:ext cx="6552728" cy="444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zhf\Desktop\Maps and logos for Erasmus project\A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5" y="260649"/>
            <a:ext cx="1152128" cy="75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04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ITALY</a:t>
            </a:r>
            <a:endParaRPr lang="tr-TR" dirty="0"/>
          </a:p>
        </p:txBody>
      </p:sp>
      <p:pic>
        <p:nvPicPr>
          <p:cNvPr id="3074" name="Picture 2" descr="C:\Users\azhf\Desktop\Maps and logos for Erasmus project\ITALY FLA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60648"/>
            <a:ext cx="1656184" cy="1126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zhf\Desktop\Maps and logos for Erasmus project\map_of_italy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900" y="1640681"/>
            <a:ext cx="5918200" cy="444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zhf\Desktop\Maps and logos for Erasmus project\A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60650"/>
            <a:ext cx="1152127" cy="75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ROMANIA</a:t>
            </a:r>
            <a:endParaRPr lang="tr-TR" dirty="0"/>
          </a:p>
        </p:txBody>
      </p:sp>
      <p:pic>
        <p:nvPicPr>
          <p:cNvPr id="4098" name="Picture 2" descr="C:\Users\azhf\Desktop\Maps and logos for Erasmus project\ROMANIA FLA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468" y="332656"/>
            <a:ext cx="1647792" cy="1120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zhf\Desktop\Maps and logos for Erasmus project\map_of_romania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900" y="1640681"/>
            <a:ext cx="5918200" cy="444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zhf\Desktop\Maps and logos for Erasmus project\A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5" y="260649"/>
            <a:ext cx="1152128" cy="75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890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HUNGARY</a:t>
            </a:r>
            <a:endParaRPr lang="tr-TR" dirty="0"/>
          </a:p>
        </p:txBody>
      </p:sp>
      <p:pic>
        <p:nvPicPr>
          <p:cNvPr id="5122" name="Picture 2" descr="C:\Users\azhf\Desktop\Maps and logos for Erasmus project\HUNGARY 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1791072" cy="120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zhf\Desktop\Maps and logos for Erasmus project\hungary-political-map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836" y="1600200"/>
            <a:ext cx="698432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zhf\Desktop\Maps and logos for Erasmus project\A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93909"/>
            <a:ext cx="1099986" cy="720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75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FRANCE(Reunion Island)</a:t>
            </a:r>
            <a:endParaRPr lang="tr-TR" dirty="0"/>
          </a:p>
        </p:txBody>
      </p:sp>
      <p:pic>
        <p:nvPicPr>
          <p:cNvPr id="6146" name="Picture 2" descr="C:\Users\azhf\Desktop\Maps and logos for Erasmus project\FRANCE FLA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47" y="260649"/>
            <a:ext cx="1583432" cy="1076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azhf\Desktop\Maps and logos for Erasmus project\reunion_map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2816"/>
            <a:ext cx="734481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zhf\Desktop\Maps and logos for Erasmus project\A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60649"/>
            <a:ext cx="1080120" cy="70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89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TURKEY</a:t>
            </a:r>
            <a:endParaRPr lang="tr-TR" dirty="0"/>
          </a:p>
        </p:txBody>
      </p:sp>
      <p:pic>
        <p:nvPicPr>
          <p:cNvPr id="7170" name="Picture 2" descr="C:\Users\azhf\Desktop\Maps and logos for Erasmus project\TURKEY FLA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5493"/>
            <a:ext cx="2015480" cy="137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azhf\Desktop\Maps and logos for Erasmus project\TURKEY MAP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82997"/>
            <a:ext cx="6264696" cy="388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zhf\Desktop\Maps and logos for Erasmus project\A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60649"/>
            <a:ext cx="1080120" cy="70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28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521</Words>
  <Application>Microsoft Office PowerPoint</Application>
  <PresentationFormat>Ekran Gösterisi (4:3)</PresentationFormat>
  <Paragraphs>116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Ofis Teması</vt:lpstr>
      <vt:lpstr>ERASMUS + STRATEJİK OKUL ORTAKLIKLARI PROJESİ (KA2) </vt:lpstr>
      <vt:lpstr>Projemiz 7 ülke ortaklığından oluşmaktadır:</vt:lpstr>
      <vt:lpstr>PORTUGAL</vt:lpstr>
      <vt:lpstr>SPAIN</vt:lpstr>
      <vt:lpstr>ITALY</vt:lpstr>
      <vt:lpstr>ROMANIA</vt:lpstr>
      <vt:lpstr>HUNGARY</vt:lpstr>
      <vt:lpstr>     FRANCE(Reunion Island)</vt:lpstr>
      <vt:lpstr>TURKEY</vt:lpstr>
      <vt:lpstr>Projemizin Temel Hedefleri </vt:lpstr>
      <vt:lpstr>PROJEMİZİN AMAÇLARI</vt:lpstr>
      <vt:lpstr>PowerPoint Sunusu</vt:lpstr>
      <vt:lpstr>PowerPoint Sunusu</vt:lpstr>
      <vt:lpstr>PROJEMİZİN AŞAMALARI</vt:lpstr>
      <vt:lpstr>PROJEMİZİN TEMALARI Projemiz  uygulamada 4 ana temayı esas alarak planlanmıştır:</vt:lpstr>
      <vt:lpstr>1. TEMA: İŞTE BURADAYIZ</vt:lpstr>
      <vt:lpstr> 2. TEMA:ENERJİ SÜRDÜRÜLEBİLİRLİĞİ: (Tüm çeşitliliği ile yerküre ve hayata saygı duyma)  </vt:lpstr>
      <vt:lpstr>PowerPoint Sunusu</vt:lpstr>
      <vt:lpstr>   3.TEMA:TÜKETİM in BİLEŞENLERİNİ UYARLAMA : (Yoksullukla ve Sosyal dışlanma ile mücadele için)  </vt:lpstr>
      <vt:lpstr> 4. TEMA:SÜRDÜRÜLEBİLİR HAYATIN EĞİTİMDE UYGULANMASI  </vt:lpstr>
      <vt:lpstr>İLETİŞİM ARAÇLARI</vt:lpstr>
      <vt:lpstr>ULUS ÖTESİ TOPLANTILAR</vt:lpstr>
      <vt:lpstr>ULUSLAR ARASI  ÖĞRENME-ÖĞRETME AKTİVİTELERİ</vt:lpstr>
      <vt:lpstr>PROJE ÇIKTILARI</vt:lpstr>
      <vt:lpstr>Katılımınızdan dolayı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+ STRATEJİK OKUL ORTAKLIKLARI PROJESİ</dc:title>
  <dc:creator>azhf</dc:creator>
  <cp:lastModifiedBy>azhf</cp:lastModifiedBy>
  <cp:revision>44</cp:revision>
  <dcterms:created xsi:type="dcterms:W3CDTF">2014-10-22T06:47:50Z</dcterms:created>
  <dcterms:modified xsi:type="dcterms:W3CDTF">2014-10-31T13:06:41Z</dcterms:modified>
</cp:coreProperties>
</file>