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3" r:id="rId4"/>
    <p:sldId id="258" r:id="rId5"/>
    <p:sldId id="262" r:id="rId6"/>
    <p:sldId id="259" r:id="rId7"/>
    <p:sldId id="260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title>
      <c:tx>
        <c:rich>
          <a:bodyPr/>
          <a:lstStyle/>
          <a:p>
            <a:pPr>
              <a:defRPr/>
            </a:pPr>
            <a:r>
              <a:rPr lang="hr-HR" dirty="0" smtClean="0"/>
              <a:t>Temperatura</a:t>
            </a:r>
            <a:r>
              <a:rPr lang="hr-HR" baseline="0" dirty="0" smtClean="0"/>
              <a:t> zraka</a:t>
            </a:r>
            <a:endParaRPr lang="hr-HR" dirty="0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List1!$B$1</c:f>
              <c:strCache>
                <c:ptCount val="1"/>
                <c:pt idx="0">
                  <c:v>Naše mjerenje</c:v>
                </c:pt>
              </c:strCache>
            </c:strRef>
          </c:tx>
          <c:marker>
            <c:symbol val="none"/>
          </c:marker>
          <c:cat>
            <c:numRef>
              <c:f>List1!$A$2:$A$27</c:f>
              <c:numCache>
                <c:formatCode>d/m/yyyy</c:formatCode>
                <c:ptCount val="26"/>
                <c:pt idx="0">
                  <c:v>42828</c:v>
                </c:pt>
                <c:pt idx="1">
                  <c:v>42829</c:v>
                </c:pt>
                <c:pt idx="2">
                  <c:v>42830</c:v>
                </c:pt>
                <c:pt idx="3">
                  <c:v>42831</c:v>
                </c:pt>
                <c:pt idx="4">
                  <c:v>42832</c:v>
                </c:pt>
                <c:pt idx="5">
                  <c:v>42833</c:v>
                </c:pt>
                <c:pt idx="6">
                  <c:v>42834</c:v>
                </c:pt>
                <c:pt idx="7">
                  <c:v>42835</c:v>
                </c:pt>
                <c:pt idx="8">
                  <c:v>42836</c:v>
                </c:pt>
                <c:pt idx="9">
                  <c:v>42837</c:v>
                </c:pt>
                <c:pt idx="10">
                  <c:v>42838</c:v>
                </c:pt>
                <c:pt idx="11">
                  <c:v>42839</c:v>
                </c:pt>
                <c:pt idx="12">
                  <c:v>42840</c:v>
                </c:pt>
                <c:pt idx="13">
                  <c:v>42841</c:v>
                </c:pt>
                <c:pt idx="14">
                  <c:v>42842</c:v>
                </c:pt>
                <c:pt idx="15">
                  <c:v>42843</c:v>
                </c:pt>
                <c:pt idx="16">
                  <c:v>42844</c:v>
                </c:pt>
                <c:pt idx="17">
                  <c:v>42845</c:v>
                </c:pt>
                <c:pt idx="18">
                  <c:v>42846</c:v>
                </c:pt>
                <c:pt idx="19">
                  <c:v>42847</c:v>
                </c:pt>
                <c:pt idx="20">
                  <c:v>42848</c:v>
                </c:pt>
                <c:pt idx="21">
                  <c:v>42849</c:v>
                </c:pt>
                <c:pt idx="22">
                  <c:v>42850</c:v>
                </c:pt>
                <c:pt idx="23">
                  <c:v>42851</c:v>
                </c:pt>
                <c:pt idx="24">
                  <c:v>42852</c:v>
                </c:pt>
                <c:pt idx="25">
                  <c:v>42853</c:v>
                </c:pt>
              </c:numCache>
            </c:numRef>
          </c:cat>
          <c:val>
            <c:numRef>
              <c:f>List1!$B$2:$B$27</c:f>
              <c:numCache>
                <c:formatCode>General</c:formatCode>
                <c:ptCount val="26"/>
                <c:pt idx="0">
                  <c:v>18</c:v>
                </c:pt>
                <c:pt idx="1">
                  <c:v>20</c:v>
                </c:pt>
                <c:pt idx="2">
                  <c:v>15</c:v>
                </c:pt>
                <c:pt idx="3">
                  <c:v>14</c:v>
                </c:pt>
                <c:pt idx="4">
                  <c:v>13.3</c:v>
                </c:pt>
                <c:pt idx="5">
                  <c:v>16</c:v>
                </c:pt>
                <c:pt idx="6">
                  <c:v>19</c:v>
                </c:pt>
                <c:pt idx="7">
                  <c:v>19</c:v>
                </c:pt>
                <c:pt idx="8">
                  <c:v>14</c:v>
                </c:pt>
                <c:pt idx="9">
                  <c:v>19</c:v>
                </c:pt>
                <c:pt idx="10">
                  <c:v>19</c:v>
                </c:pt>
                <c:pt idx="11">
                  <c:v>17</c:v>
                </c:pt>
                <c:pt idx="12">
                  <c:v>16</c:v>
                </c:pt>
                <c:pt idx="13">
                  <c:v>17</c:v>
                </c:pt>
                <c:pt idx="14">
                  <c:v>14</c:v>
                </c:pt>
                <c:pt idx="15">
                  <c:v>13</c:v>
                </c:pt>
                <c:pt idx="16">
                  <c:v>8</c:v>
                </c:pt>
                <c:pt idx="17">
                  <c:v>3</c:v>
                </c:pt>
                <c:pt idx="18">
                  <c:v>10</c:v>
                </c:pt>
                <c:pt idx="19">
                  <c:v>16</c:v>
                </c:pt>
                <c:pt idx="20">
                  <c:v>12</c:v>
                </c:pt>
                <c:pt idx="21">
                  <c:v>13</c:v>
                </c:pt>
                <c:pt idx="22">
                  <c:v>19</c:v>
                </c:pt>
                <c:pt idx="23">
                  <c:v>19</c:v>
                </c:pt>
                <c:pt idx="24">
                  <c:v>20</c:v>
                </c:pt>
                <c:pt idx="25">
                  <c:v>16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Podaci DHMZ</c:v>
                </c:pt>
              </c:strCache>
            </c:strRef>
          </c:tx>
          <c:marker>
            <c:symbol val="none"/>
          </c:marker>
          <c:cat>
            <c:numRef>
              <c:f>List1!$A$2:$A$27</c:f>
              <c:numCache>
                <c:formatCode>d/m/yyyy</c:formatCode>
                <c:ptCount val="26"/>
                <c:pt idx="0">
                  <c:v>42828</c:v>
                </c:pt>
                <c:pt idx="1">
                  <c:v>42829</c:v>
                </c:pt>
                <c:pt idx="2">
                  <c:v>42830</c:v>
                </c:pt>
                <c:pt idx="3">
                  <c:v>42831</c:v>
                </c:pt>
                <c:pt idx="4">
                  <c:v>42832</c:v>
                </c:pt>
                <c:pt idx="5">
                  <c:v>42833</c:v>
                </c:pt>
                <c:pt idx="6">
                  <c:v>42834</c:v>
                </c:pt>
                <c:pt idx="7">
                  <c:v>42835</c:v>
                </c:pt>
                <c:pt idx="8">
                  <c:v>42836</c:v>
                </c:pt>
                <c:pt idx="9">
                  <c:v>42837</c:v>
                </c:pt>
                <c:pt idx="10">
                  <c:v>42838</c:v>
                </c:pt>
                <c:pt idx="11">
                  <c:v>42839</c:v>
                </c:pt>
                <c:pt idx="12">
                  <c:v>42840</c:v>
                </c:pt>
                <c:pt idx="13">
                  <c:v>42841</c:v>
                </c:pt>
                <c:pt idx="14">
                  <c:v>42842</c:v>
                </c:pt>
                <c:pt idx="15">
                  <c:v>42843</c:v>
                </c:pt>
                <c:pt idx="16">
                  <c:v>42844</c:v>
                </c:pt>
                <c:pt idx="17">
                  <c:v>42845</c:v>
                </c:pt>
                <c:pt idx="18">
                  <c:v>42846</c:v>
                </c:pt>
                <c:pt idx="19">
                  <c:v>42847</c:v>
                </c:pt>
                <c:pt idx="20">
                  <c:v>42848</c:v>
                </c:pt>
                <c:pt idx="21">
                  <c:v>42849</c:v>
                </c:pt>
                <c:pt idx="22">
                  <c:v>42850</c:v>
                </c:pt>
                <c:pt idx="23">
                  <c:v>42851</c:v>
                </c:pt>
                <c:pt idx="24">
                  <c:v>42852</c:v>
                </c:pt>
                <c:pt idx="25">
                  <c:v>42853</c:v>
                </c:pt>
              </c:numCache>
            </c:numRef>
          </c:cat>
          <c:val>
            <c:numRef>
              <c:f>List1!$C$2:$C$27</c:f>
              <c:numCache>
                <c:formatCode>General</c:formatCode>
                <c:ptCount val="26"/>
                <c:pt idx="0">
                  <c:v>24.2</c:v>
                </c:pt>
                <c:pt idx="1">
                  <c:v>18.3</c:v>
                </c:pt>
                <c:pt idx="2">
                  <c:v>16.2</c:v>
                </c:pt>
                <c:pt idx="3">
                  <c:v>13.8</c:v>
                </c:pt>
                <c:pt idx="4">
                  <c:v>14.7</c:v>
                </c:pt>
                <c:pt idx="5">
                  <c:v>16.399999999999999</c:v>
                </c:pt>
                <c:pt idx="6">
                  <c:v>20.100000000000001</c:v>
                </c:pt>
                <c:pt idx="7">
                  <c:v>23.8</c:v>
                </c:pt>
                <c:pt idx="8">
                  <c:v>18.100000000000001</c:v>
                </c:pt>
                <c:pt idx="9">
                  <c:v>18.100000000000001</c:v>
                </c:pt>
                <c:pt idx="10">
                  <c:v>22</c:v>
                </c:pt>
                <c:pt idx="11">
                  <c:v>20.7</c:v>
                </c:pt>
                <c:pt idx="12">
                  <c:v>14.8</c:v>
                </c:pt>
                <c:pt idx="13">
                  <c:v>16.600000000000001</c:v>
                </c:pt>
                <c:pt idx="14">
                  <c:v>15.8</c:v>
                </c:pt>
                <c:pt idx="15">
                  <c:v>10.4</c:v>
                </c:pt>
                <c:pt idx="16">
                  <c:v>6</c:v>
                </c:pt>
                <c:pt idx="17">
                  <c:v>5.4</c:v>
                </c:pt>
                <c:pt idx="18">
                  <c:v>12.1</c:v>
                </c:pt>
                <c:pt idx="19">
                  <c:v>18.600000000000001</c:v>
                </c:pt>
                <c:pt idx="20">
                  <c:v>13</c:v>
                </c:pt>
                <c:pt idx="21">
                  <c:v>18.399999999999999</c:v>
                </c:pt>
                <c:pt idx="22">
                  <c:v>21.4</c:v>
                </c:pt>
                <c:pt idx="23">
                  <c:v>22.3</c:v>
                </c:pt>
                <c:pt idx="24">
                  <c:v>21.7</c:v>
                </c:pt>
                <c:pt idx="25">
                  <c:v>14.4</c:v>
                </c:pt>
              </c:numCache>
            </c:numRef>
          </c:val>
        </c:ser>
        <c:marker val="1"/>
        <c:axId val="55008640"/>
        <c:axId val="55023104"/>
      </c:lineChart>
      <c:dateAx>
        <c:axId val="5500864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hr-HR" dirty="0" smtClean="0"/>
                  <a:t>Datum mjerenja</a:t>
                </a:r>
                <a:endParaRPr lang="hr-HR" dirty="0"/>
              </a:p>
            </c:rich>
          </c:tx>
          <c:layout/>
        </c:title>
        <c:numFmt formatCode="d/m/yyyy" sourceLinked="1"/>
        <c:tickLblPos val="nextTo"/>
        <c:txPr>
          <a:bodyPr rot="-5400000" vert="horz"/>
          <a:lstStyle/>
          <a:p>
            <a:pPr>
              <a:defRPr sz="1000"/>
            </a:pPr>
            <a:endParaRPr lang="sr-Latn-CS"/>
          </a:p>
        </c:txPr>
        <c:crossAx val="55023104"/>
        <c:crosses val="autoZero"/>
        <c:auto val="1"/>
        <c:lblOffset val="100"/>
      </c:dateAx>
      <c:valAx>
        <c:axId val="5502310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hr-HR" dirty="0" smtClean="0"/>
                  <a:t>Temperatura u</a:t>
                </a:r>
                <a:r>
                  <a:rPr lang="hr-HR" baseline="0" dirty="0" smtClean="0"/>
                  <a:t> </a:t>
                </a:r>
                <a:r>
                  <a:rPr lang="hr-HR" baseline="0" dirty="0" smtClean="0">
                    <a:sym typeface="Symbol"/>
                  </a:rPr>
                  <a:t>C</a:t>
                </a:r>
                <a:endParaRPr lang="hr-HR" dirty="0"/>
              </a:p>
            </c:rich>
          </c:tx>
          <c:layout/>
        </c:title>
        <c:numFmt formatCode="General" sourceLinked="1"/>
        <c:tickLblPos val="nextTo"/>
        <c:crossAx val="5500864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Pogreška (u %)</c:v>
                </c:pt>
              </c:strCache>
            </c:strRef>
          </c:tx>
          <c:cat>
            <c:numRef>
              <c:f>List1!$A$2:$A$27</c:f>
              <c:numCache>
                <c:formatCode>d/m/yyyy</c:formatCode>
                <c:ptCount val="26"/>
                <c:pt idx="0">
                  <c:v>42828</c:v>
                </c:pt>
                <c:pt idx="1">
                  <c:v>42829</c:v>
                </c:pt>
                <c:pt idx="2">
                  <c:v>42830</c:v>
                </c:pt>
                <c:pt idx="3">
                  <c:v>42831</c:v>
                </c:pt>
                <c:pt idx="4">
                  <c:v>42832</c:v>
                </c:pt>
                <c:pt idx="5">
                  <c:v>42833</c:v>
                </c:pt>
                <c:pt idx="6">
                  <c:v>42834</c:v>
                </c:pt>
                <c:pt idx="7">
                  <c:v>42835</c:v>
                </c:pt>
                <c:pt idx="8">
                  <c:v>42836</c:v>
                </c:pt>
                <c:pt idx="9">
                  <c:v>42837</c:v>
                </c:pt>
                <c:pt idx="10">
                  <c:v>42838</c:v>
                </c:pt>
                <c:pt idx="11">
                  <c:v>42839</c:v>
                </c:pt>
                <c:pt idx="12">
                  <c:v>42840</c:v>
                </c:pt>
                <c:pt idx="13">
                  <c:v>42841</c:v>
                </c:pt>
                <c:pt idx="14">
                  <c:v>42842</c:v>
                </c:pt>
                <c:pt idx="15">
                  <c:v>42843</c:v>
                </c:pt>
                <c:pt idx="16">
                  <c:v>42844</c:v>
                </c:pt>
                <c:pt idx="17">
                  <c:v>42845</c:v>
                </c:pt>
                <c:pt idx="18">
                  <c:v>42846</c:v>
                </c:pt>
                <c:pt idx="19">
                  <c:v>42847</c:v>
                </c:pt>
                <c:pt idx="20">
                  <c:v>42848</c:v>
                </c:pt>
                <c:pt idx="21">
                  <c:v>42849</c:v>
                </c:pt>
                <c:pt idx="22">
                  <c:v>42850</c:v>
                </c:pt>
                <c:pt idx="23">
                  <c:v>42851</c:v>
                </c:pt>
                <c:pt idx="24">
                  <c:v>42852</c:v>
                </c:pt>
                <c:pt idx="25">
                  <c:v>42853</c:v>
                </c:pt>
              </c:numCache>
            </c:numRef>
          </c:cat>
          <c:val>
            <c:numRef>
              <c:f>List1!$B$2:$B$27</c:f>
              <c:numCache>
                <c:formatCode>0.0</c:formatCode>
                <c:ptCount val="26"/>
                <c:pt idx="0">
                  <c:v>25.619834710743788</c:v>
                </c:pt>
                <c:pt idx="1">
                  <c:v>8.5</c:v>
                </c:pt>
                <c:pt idx="2">
                  <c:v>7.4074074074074048</c:v>
                </c:pt>
                <c:pt idx="3">
                  <c:v>1.4285714285714164</c:v>
                </c:pt>
                <c:pt idx="4">
                  <c:v>9.5238095238095184</c:v>
                </c:pt>
                <c:pt idx="5">
                  <c:v>2.4390243902438868</c:v>
                </c:pt>
                <c:pt idx="6">
                  <c:v>5.47263681592041</c:v>
                </c:pt>
                <c:pt idx="7">
                  <c:v>20.168067226890756</c:v>
                </c:pt>
                <c:pt idx="8">
                  <c:v>22.65193370165747</c:v>
                </c:pt>
                <c:pt idx="9">
                  <c:v>4.7368421052631504</c:v>
                </c:pt>
                <c:pt idx="10">
                  <c:v>13.63636363636364</c:v>
                </c:pt>
                <c:pt idx="11">
                  <c:v>17.874396135265698</c:v>
                </c:pt>
                <c:pt idx="12">
                  <c:v>7.5</c:v>
                </c:pt>
                <c:pt idx="13">
                  <c:v>2.3529411764705799</c:v>
                </c:pt>
                <c:pt idx="14">
                  <c:v>11.39240506329115</c:v>
                </c:pt>
                <c:pt idx="15">
                  <c:v>20</c:v>
                </c:pt>
                <c:pt idx="16">
                  <c:v>25</c:v>
                </c:pt>
                <c:pt idx="17">
                  <c:v>44.44444444444445</c:v>
                </c:pt>
                <c:pt idx="18">
                  <c:v>17.355371900826441</c:v>
                </c:pt>
                <c:pt idx="19">
                  <c:v>13.978494623655919</c:v>
                </c:pt>
                <c:pt idx="20">
                  <c:v>7.6923076923076934</c:v>
                </c:pt>
                <c:pt idx="21">
                  <c:v>29.347826086956516</c:v>
                </c:pt>
                <c:pt idx="22">
                  <c:v>11.214953271028023</c:v>
                </c:pt>
                <c:pt idx="23">
                  <c:v>14.79820627802691</c:v>
                </c:pt>
                <c:pt idx="24">
                  <c:v>7.834101382488484</c:v>
                </c:pt>
                <c:pt idx="25">
                  <c:v>10</c:v>
                </c:pt>
              </c:numCache>
            </c:numRef>
          </c:val>
        </c:ser>
        <c:axId val="70781184"/>
        <c:axId val="52289536"/>
      </c:barChart>
      <c:dateAx>
        <c:axId val="7078118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hr-HR" dirty="0" smtClean="0"/>
                  <a:t>Datum mjerenja</a:t>
                </a:r>
              </a:p>
            </c:rich>
          </c:tx>
          <c:layout/>
        </c:title>
        <c:numFmt formatCode="d/m/yyyy" sourceLinked="1"/>
        <c:tickLblPos val="nextTo"/>
        <c:txPr>
          <a:bodyPr/>
          <a:lstStyle/>
          <a:p>
            <a:pPr>
              <a:defRPr sz="1000"/>
            </a:pPr>
            <a:endParaRPr lang="sr-Latn-CS"/>
          </a:p>
        </c:txPr>
        <c:crossAx val="52289536"/>
        <c:crosses val="autoZero"/>
        <c:auto val="1"/>
        <c:lblOffset val="100"/>
      </c:dateAx>
      <c:valAx>
        <c:axId val="5228953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hr-HR" dirty="0" smtClean="0"/>
                  <a:t>Pogreška u %</a:t>
                </a:r>
              </a:p>
            </c:rich>
          </c:tx>
          <c:layout/>
        </c:title>
        <c:numFmt formatCode="0.0" sourceLinked="1"/>
        <c:tickLblPos val="nextTo"/>
        <c:crossAx val="7078118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title>
      <c:layout/>
    </c:title>
    <c:plotArea>
      <c:layout/>
      <c:lineChart>
        <c:grouping val="standard"/>
        <c:ser>
          <c:idx val="0"/>
          <c:order val="0"/>
          <c:tx>
            <c:strRef>
              <c:f>List1!$B$1</c:f>
              <c:strCache>
                <c:ptCount val="1"/>
                <c:pt idx="0">
                  <c:v>Vlaga zraka</c:v>
                </c:pt>
              </c:strCache>
            </c:strRef>
          </c:tx>
          <c:marker>
            <c:symbol val="none"/>
          </c:marker>
          <c:cat>
            <c:numRef>
              <c:f>List1!$A$2:$A$27</c:f>
              <c:numCache>
                <c:formatCode>d/m/yyyy</c:formatCode>
                <c:ptCount val="26"/>
                <c:pt idx="0">
                  <c:v>42828</c:v>
                </c:pt>
                <c:pt idx="1">
                  <c:v>42829</c:v>
                </c:pt>
                <c:pt idx="2">
                  <c:v>42830</c:v>
                </c:pt>
                <c:pt idx="3">
                  <c:v>42831</c:v>
                </c:pt>
                <c:pt idx="4">
                  <c:v>42832</c:v>
                </c:pt>
                <c:pt idx="5">
                  <c:v>42833</c:v>
                </c:pt>
                <c:pt idx="6">
                  <c:v>42834</c:v>
                </c:pt>
                <c:pt idx="7">
                  <c:v>42835</c:v>
                </c:pt>
                <c:pt idx="8">
                  <c:v>42836</c:v>
                </c:pt>
                <c:pt idx="9">
                  <c:v>42837</c:v>
                </c:pt>
                <c:pt idx="10">
                  <c:v>42838</c:v>
                </c:pt>
                <c:pt idx="11">
                  <c:v>42839</c:v>
                </c:pt>
                <c:pt idx="12">
                  <c:v>42840</c:v>
                </c:pt>
                <c:pt idx="13">
                  <c:v>42841</c:v>
                </c:pt>
                <c:pt idx="14">
                  <c:v>42842</c:v>
                </c:pt>
                <c:pt idx="15">
                  <c:v>42843</c:v>
                </c:pt>
                <c:pt idx="16">
                  <c:v>42844</c:v>
                </c:pt>
                <c:pt idx="17">
                  <c:v>42845</c:v>
                </c:pt>
                <c:pt idx="18">
                  <c:v>42846</c:v>
                </c:pt>
                <c:pt idx="19">
                  <c:v>42847</c:v>
                </c:pt>
                <c:pt idx="20">
                  <c:v>42848</c:v>
                </c:pt>
                <c:pt idx="21">
                  <c:v>42849</c:v>
                </c:pt>
                <c:pt idx="22">
                  <c:v>42850</c:v>
                </c:pt>
                <c:pt idx="23">
                  <c:v>42851</c:v>
                </c:pt>
                <c:pt idx="24">
                  <c:v>42852</c:v>
                </c:pt>
                <c:pt idx="25">
                  <c:v>42853</c:v>
                </c:pt>
              </c:numCache>
            </c:numRef>
          </c:cat>
          <c:val>
            <c:numRef>
              <c:f>List1!$B$2:$B$27</c:f>
              <c:numCache>
                <c:formatCode>General</c:formatCode>
                <c:ptCount val="26"/>
                <c:pt idx="0">
                  <c:v>22</c:v>
                </c:pt>
                <c:pt idx="1">
                  <c:v>21</c:v>
                </c:pt>
                <c:pt idx="2">
                  <c:v>23</c:v>
                </c:pt>
                <c:pt idx="3">
                  <c:v>24</c:v>
                </c:pt>
                <c:pt idx="4">
                  <c:v>38</c:v>
                </c:pt>
                <c:pt idx="5">
                  <c:v>23</c:v>
                </c:pt>
                <c:pt idx="6">
                  <c:v>21</c:v>
                </c:pt>
                <c:pt idx="7">
                  <c:v>21</c:v>
                </c:pt>
                <c:pt idx="8">
                  <c:v>49</c:v>
                </c:pt>
                <c:pt idx="9">
                  <c:v>21</c:v>
                </c:pt>
                <c:pt idx="10">
                  <c:v>20</c:v>
                </c:pt>
                <c:pt idx="11">
                  <c:v>22</c:v>
                </c:pt>
                <c:pt idx="12">
                  <c:v>23</c:v>
                </c:pt>
                <c:pt idx="13">
                  <c:v>21</c:v>
                </c:pt>
                <c:pt idx="14">
                  <c:v>24</c:v>
                </c:pt>
                <c:pt idx="15">
                  <c:v>24</c:v>
                </c:pt>
                <c:pt idx="16">
                  <c:v>27</c:v>
                </c:pt>
                <c:pt idx="17">
                  <c:v>28</c:v>
                </c:pt>
                <c:pt idx="18">
                  <c:v>24</c:v>
                </c:pt>
                <c:pt idx="19">
                  <c:v>23</c:v>
                </c:pt>
                <c:pt idx="20">
                  <c:v>22</c:v>
                </c:pt>
                <c:pt idx="21">
                  <c:v>23</c:v>
                </c:pt>
                <c:pt idx="22">
                  <c:v>20</c:v>
                </c:pt>
                <c:pt idx="23">
                  <c:v>20</c:v>
                </c:pt>
                <c:pt idx="24">
                  <c:v>20</c:v>
                </c:pt>
                <c:pt idx="25">
                  <c:v>23</c:v>
                </c:pt>
              </c:numCache>
            </c:numRef>
          </c:val>
        </c:ser>
        <c:marker val="1"/>
        <c:axId val="51386240"/>
        <c:axId val="51392512"/>
      </c:lineChart>
      <c:dateAx>
        <c:axId val="5138624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hr-HR" dirty="0" smtClean="0"/>
                  <a:t>Datum mjerenja</a:t>
                </a:r>
                <a:endParaRPr lang="hr-HR" dirty="0"/>
              </a:p>
            </c:rich>
          </c:tx>
          <c:layout/>
        </c:title>
        <c:numFmt formatCode="d/m/yyyy" sourceLinked="1"/>
        <c:tickLblPos val="nextTo"/>
        <c:txPr>
          <a:bodyPr rot="-5400000" vert="horz"/>
          <a:lstStyle/>
          <a:p>
            <a:pPr>
              <a:defRPr sz="1000"/>
            </a:pPr>
            <a:endParaRPr lang="sr-Latn-CS"/>
          </a:p>
        </c:txPr>
        <c:crossAx val="51392512"/>
        <c:crosses val="autoZero"/>
        <c:auto val="1"/>
        <c:lblOffset val="100"/>
      </c:dateAx>
      <c:valAx>
        <c:axId val="5139251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hr-HR" dirty="0" smtClean="0"/>
                  <a:t>Vlažnost zraka u %</a:t>
                </a:r>
                <a:endParaRPr lang="hr-HR" dirty="0"/>
              </a:p>
            </c:rich>
          </c:tx>
          <c:layout/>
        </c:title>
        <c:numFmt formatCode="General" sourceLinked="1"/>
        <c:tickLblPos val="nextTo"/>
        <c:crossAx val="5138624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DD78-94F7-451A-A80A-C5BA29CC5E9D}" type="datetimeFigureOut">
              <a:rPr lang="sr-Latn-CS" smtClean="0"/>
              <a:pPr/>
              <a:t>28.5.2017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8F549-8762-44B3-9116-0F6F27BC4CF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DD78-94F7-451A-A80A-C5BA29CC5E9D}" type="datetimeFigureOut">
              <a:rPr lang="sr-Latn-CS" smtClean="0"/>
              <a:pPr/>
              <a:t>28.5.2017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8F549-8762-44B3-9116-0F6F27BC4CF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DD78-94F7-451A-A80A-C5BA29CC5E9D}" type="datetimeFigureOut">
              <a:rPr lang="sr-Latn-CS" smtClean="0"/>
              <a:pPr/>
              <a:t>28.5.2017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8F549-8762-44B3-9116-0F6F27BC4CF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DD78-94F7-451A-A80A-C5BA29CC5E9D}" type="datetimeFigureOut">
              <a:rPr lang="sr-Latn-CS" smtClean="0"/>
              <a:pPr/>
              <a:t>28.5.2017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8F549-8762-44B3-9116-0F6F27BC4CF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DD78-94F7-451A-A80A-C5BA29CC5E9D}" type="datetimeFigureOut">
              <a:rPr lang="sr-Latn-CS" smtClean="0"/>
              <a:pPr/>
              <a:t>28.5.2017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8F549-8762-44B3-9116-0F6F27BC4CF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DD78-94F7-451A-A80A-C5BA29CC5E9D}" type="datetimeFigureOut">
              <a:rPr lang="sr-Latn-CS" smtClean="0"/>
              <a:pPr/>
              <a:t>28.5.2017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8F549-8762-44B3-9116-0F6F27BC4CF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DD78-94F7-451A-A80A-C5BA29CC5E9D}" type="datetimeFigureOut">
              <a:rPr lang="sr-Latn-CS" smtClean="0"/>
              <a:pPr/>
              <a:t>28.5.2017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8F549-8762-44B3-9116-0F6F27BC4CF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DD78-94F7-451A-A80A-C5BA29CC5E9D}" type="datetimeFigureOut">
              <a:rPr lang="sr-Latn-CS" smtClean="0"/>
              <a:pPr/>
              <a:t>28.5.2017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8F549-8762-44B3-9116-0F6F27BC4CF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DD78-94F7-451A-A80A-C5BA29CC5E9D}" type="datetimeFigureOut">
              <a:rPr lang="sr-Latn-CS" smtClean="0"/>
              <a:pPr/>
              <a:t>28.5.2017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8F549-8762-44B3-9116-0F6F27BC4CF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DD78-94F7-451A-A80A-C5BA29CC5E9D}" type="datetimeFigureOut">
              <a:rPr lang="sr-Latn-CS" smtClean="0"/>
              <a:pPr/>
              <a:t>28.5.2017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8F549-8762-44B3-9116-0F6F27BC4CF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DD78-94F7-451A-A80A-C5BA29CC5E9D}" type="datetimeFigureOut">
              <a:rPr lang="sr-Latn-CS" smtClean="0"/>
              <a:pPr/>
              <a:t>28.5.2017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8F549-8762-44B3-9116-0F6F27BC4CF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BDD78-94F7-451A-A80A-C5BA29CC5E9D}" type="datetimeFigureOut">
              <a:rPr lang="sr-Latn-CS" smtClean="0"/>
              <a:pPr/>
              <a:t>28.5.2017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8F549-8762-44B3-9116-0F6F27BC4CF1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Moj </a:t>
            </a:r>
            <a:r>
              <a:rPr lang="hr-HR" dirty="0" err="1" smtClean="0"/>
              <a:t>cool</a:t>
            </a:r>
            <a:r>
              <a:rPr lang="hr-HR" dirty="0" smtClean="0"/>
              <a:t> laboratorij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00100" y="3886200"/>
            <a:ext cx="7072362" cy="1752600"/>
          </a:xfrm>
        </p:spPr>
        <p:txBody>
          <a:bodyPr/>
          <a:lstStyle/>
          <a:p>
            <a:r>
              <a:rPr lang="hr-HR" dirty="0" smtClean="0"/>
              <a:t>Karlo </a:t>
            </a:r>
            <a:r>
              <a:rPr lang="hr-HR" dirty="0" err="1" smtClean="0"/>
              <a:t>Grgičin</a:t>
            </a:r>
            <a:r>
              <a:rPr lang="hr-HR" dirty="0" smtClean="0"/>
              <a:t> i Luka Rogoz, 8.c</a:t>
            </a:r>
          </a:p>
          <a:p>
            <a:r>
              <a:rPr lang="hr-HR" dirty="0" smtClean="0"/>
              <a:t>OŠ Grgura Karlovčana Đurđevac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53406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Mjerili smo: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temperaturu zraka i vlažnost</a:t>
            </a:r>
          </a:p>
          <a:p>
            <a:r>
              <a:rPr lang="hr-HR" dirty="0" smtClean="0"/>
              <a:t>tijekom travnja</a:t>
            </a:r>
          </a:p>
          <a:p>
            <a:r>
              <a:rPr lang="hr-HR" dirty="0" smtClean="0"/>
              <a:t>padaline: kiša, 7. travnja</a:t>
            </a:r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Usporedili smo: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</a:t>
            </a:r>
            <a:r>
              <a:rPr lang="hr-HR" dirty="0" smtClean="0"/>
              <a:t>aša mjerenja s podacima DHMZ-a</a:t>
            </a:r>
          </a:p>
          <a:p>
            <a:r>
              <a:rPr lang="hr-HR" dirty="0" smtClean="0"/>
              <a:t>izračunali pogrešku</a:t>
            </a:r>
          </a:p>
          <a:p>
            <a:r>
              <a:rPr lang="hr-HR" dirty="0" smtClean="0"/>
              <a:t>p</a:t>
            </a:r>
            <a:r>
              <a:rPr lang="hr-HR" dirty="0" smtClean="0"/>
              <a:t>ogrešku izrazili %</a:t>
            </a:r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428604"/>
          <a:ext cx="8229600" cy="6000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428604"/>
          <a:ext cx="8229600" cy="61436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500042"/>
          <a:ext cx="8229600" cy="5929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Padaline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ph</a:t>
            </a:r>
            <a:r>
              <a:rPr lang="hr-HR" dirty="0" smtClean="0"/>
              <a:t> vrijednost 7. travnja iznosila je 5,</a:t>
            </a:r>
            <a:r>
              <a:rPr lang="hr-HR" dirty="0" err="1" smtClean="0"/>
              <a:t>5</a:t>
            </a:r>
            <a:endParaRPr lang="hr-HR" dirty="0" smtClean="0"/>
          </a:p>
          <a:p>
            <a:r>
              <a:rPr lang="hr-HR" dirty="0" smtClean="0"/>
              <a:t>0.29761625589 mL cm</a:t>
            </a:r>
            <a:r>
              <a:rPr lang="hr-HR" baseline="30000" dirty="0" smtClean="0"/>
              <a:t>2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80819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80</Words>
  <Application>Microsoft Office PowerPoint</Application>
  <PresentationFormat>Prikaz na zaslonu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Office tema</vt:lpstr>
      <vt:lpstr>Moj cool laboratorij</vt:lpstr>
      <vt:lpstr>Mjerili smo:</vt:lpstr>
      <vt:lpstr>Usporedili smo:</vt:lpstr>
      <vt:lpstr>Slajd 4</vt:lpstr>
      <vt:lpstr>Slajd 5</vt:lpstr>
      <vt:lpstr>Slajd 6</vt:lpstr>
      <vt:lpstr>Padaline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Rezultati mjerenja</dc:title>
  <dc:creator>Informatika</dc:creator>
  <cp:lastModifiedBy>Informatika</cp:lastModifiedBy>
  <cp:revision>7</cp:revision>
  <dcterms:created xsi:type="dcterms:W3CDTF">2017-05-28T19:52:46Z</dcterms:created>
  <dcterms:modified xsi:type="dcterms:W3CDTF">2017-05-28T21:55:27Z</dcterms:modified>
</cp:coreProperties>
</file>