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1"/>
  </p:notesMasterIdLst>
  <p:sldIdLst>
    <p:sldId id="256" r:id="rId2"/>
    <p:sldId id="276" r:id="rId3"/>
    <p:sldId id="277" r:id="rId4"/>
    <p:sldId id="278" r:id="rId5"/>
    <p:sldId id="279" r:id="rId6"/>
    <p:sldId id="273" r:id="rId7"/>
    <p:sldId id="258" r:id="rId8"/>
    <p:sldId id="259" r:id="rId9"/>
    <p:sldId id="262" r:id="rId10"/>
    <p:sldId id="267" r:id="rId11"/>
    <p:sldId id="263" r:id="rId12"/>
    <p:sldId id="271" r:id="rId13"/>
    <p:sldId id="264" r:id="rId14"/>
    <p:sldId id="265" r:id="rId15"/>
    <p:sldId id="266" r:id="rId16"/>
    <p:sldId id="268" r:id="rId17"/>
    <p:sldId id="275" r:id="rId18"/>
    <p:sldId id="274" r:id="rId19"/>
    <p:sldId id="28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2844" y="-1392"/>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9DBF9-BFA4-4183-979C-CF7AF162861F}" type="datetimeFigureOut">
              <a:rPr lang="en-US"/>
              <a:pPr/>
              <a:t>11/25/2016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FDA0D-0921-4B09-9355-0A575835176F}" type="slidenum">
              <a:rPr lang="en-US"/>
              <a:pPr/>
              <a:t>‹#›</a:t>
            </a:fld>
            <a:endParaRPr 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1</a:t>
            </a:fld>
            <a:endParaRPr lang="en-US"/>
          </a:p>
        </p:txBody>
      </p:sp>
    </p:spTree>
    <p:extLst>
      <p:ext uri="{BB962C8B-B14F-4D97-AF65-F5344CB8AC3E}">
        <p14:creationId xmlns:p14="http://schemas.microsoft.com/office/powerpoint/2010/main" xmlns="" val="2598639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10</a:t>
            </a:fld>
            <a:endParaRPr lang="en-US"/>
          </a:p>
        </p:txBody>
      </p:sp>
    </p:spTree>
    <p:extLst>
      <p:ext uri="{BB962C8B-B14F-4D97-AF65-F5344CB8AC3E}">
        <p14:creationId xmlns:p14="http://schemas.microsoft.com/office/powerpoint/2010/main" xmlns="" val="166614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11</a:t>
            </a:fld>
            <a:endParaRPr lang="en-US"/>
          </a:p>
        </p:txBody>
      </p:sp>
    </p:spTree>
    <p:extLst>
      <p:ext uri="{BB962C8B-B14F-4D97-AF65-F5344CB8AC3E}">
        <p14:creationId xmlns:p14="http://schemas.microsoft.com/office/powerpoint/2010/main" xmlns="" val="278552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12</a:t>
            </a:fld>
            <a:endParaRPr lang="en-US"/>
          </a:p>
        </p:txBody>
      </p:sp>
    </p:spTree>
    <p:extLst>
      <p:ext uri="{BB962C8B-B14F-4D97-AF65-F5344CB8AC3E}">
        <p14:creationId xmlns:p14="http://schemas.microsoft.com/office/powerpoint/2010/main" xmlns="" val="4072129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13</a:t>
            </a:fld>
            <a:endParaRPr lang="en-US"/>
          </a:p>
        </p:txBody>
      </p:sp>
    </p:spTree>
    <p:extLst>
      <p:ext uri="{BB962C8B-B14F-4D97-AF65-F5344CB8AC3E}">
        <p14:creationId xmlns:p14="http://schemas.microsoft.com/office/powerpoint/2010/main" xmlns="" val="2585708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14</a:t>
            </a:fld>
            <a:endParaRPr lang="en-US"/>
          </a:p>
        </p:txBody>
      </p:sp>
    </p:spTree>
    <p:extLst>
      <p:ext uri="{BB962C8B-B14F-4D97-AF65-F5344CB8AC3E}">
        <p14:creationId xmlns:p14="http://schemas.microsoft.com/office/powerpoint/2010/main" xmlns="" val="3855295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15</a:t>
            </a:fld>
            <a:endParaRPr lang="en-US"/>
          </a:p>
        </p:txBody>
      </p:sp>
    </p:spTree>
    <p:extLst>
      <p:ext uri="{BB962C8B-B14F-4D97-AF65-F5344CB8AC3E}">
        <p14:creationId xmlns:p14="http://schemas.microsoft.com/office/powerpoint/2010/main" xmlns="" val="2888779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16</a:t>
            </a:fld>
            <a:endParaRPr lang="en-US"/>
          </a:p>
        </p:txBody>
      </p:sp>
    </p:spTree>
    <p:extLst>
      <p:ext uri="{BB962C8B-B14F-4D97-AF65-F5344CB8AC3E}">
        <p14:creationId xmlns:p14="http://schemas.microsoft.com/office/powerpoint/2010/main" xmlns="" val="3907610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17</a:t>
            </a:fld>
            <a:endParaRPr lang="en-US"/>
          </a:p>
        </p:txBody>
      </p:sp>
    </p:spTree>
    <p:extLst>
      <p:ext uri="{BB962C8B-B14F-4D97-AF65-F5344CB8AC3E}">
        <p14:creationId xmlns:p14="http://schemas.microsoft.com/office/powerpoint/2010/main" xmlns="" val="3867366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18</a:t>
            </a:fld>
            <a:endParaRPr lang="en-US"/>
          </a:p>
        </p:txBody>
      </p:sp>
    </p:spTree>
    <p:extLst>
      <p:ext uri="{BB962C8B-B14F-4D97-AF65-F5344CB8AC3E}">
        <p14:creationId xmlns:p14="http://schemas.microsoft.com/office/powerpoint/2010/main" xmlns="" val="2727090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19</a:t>
            </a:fld>
            <a:endParaRPr lang="en-US"/>
          </a:p>
        </p:txBody>
      </p:sp>
    </p:spTree>
    <p:extLst>
      <p:ext uri="{BB962C8B-B14F-4D97-AF65-F5344CB8AC3E}">
        <p14:creationId xmlns:p14="http://schemas.microsoft.com/office/powerpoint/2010/main" xmlns="" val="371546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2</a:t>
            </a:fld>
            <a:endParaRPr lang="en-US"/>
          </a:p>
        </p:txBody>
      </p:sp>
    </p:spTree>
    <p:extLst>
      <p:ext uri="{BB962C8B-B14F-4D97-AF65-F5344CB8AC3E}">
        <p14:creationId xmlns:p14="http://schemas.microsoft.com/office/powerpoint/2010/main" xmlns="" val="292000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3</a:t>
            </a:fld>
            <a:endParaRPr lang="en-US"/>
          </a:p>
        </p:txBody>
      </p:sp>
    </p:spTree>
    <p:extLst>
      <p:ext uri="{BB962C8B-B14F-4D97-AF65-F5344CB8AC3E}">
        <p14:creationId xmlns:p14="http://schemas.microsoft.com/office/powerpoint/2010/main" xmlns="" val="6245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4</a:t>
            </a:fld>
            <a:endParaRPr lang="en-US"/>
          </a:p>
        </p:txBody>
      </p:sp>
    </p:spTree>
    <p:extLst>
      <p:ext uri="{BB962C8B-B14F-4D97-AF65-F5344CB8AC3E}">
        <p14:creationId xmlns:p14="http://schemas.microsoft.com/office/powerpoint/2010/main" xmlns="" val="282023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5</a:t>
            </a:fld>
            <a:endParaRPr lang="en-US"/>
          </a:p>
        </p:txBody>
      </p:sp>
    </p:spTree>
    <p:extLst>
      <p:ext uri="{BB962C8B-B14F-4D97-AF65-F5344CB8AC3E}">
        <p14:creationId xmlns:p14="http://schemas.microsoft.com/office/powerpoint/2010/main" xmlns="" val="1808918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6</a:t>
            </a:fld>
            <a:endParaRPr lang="en-US"/>
          </a:p>
        </p:txBody>
      </p:sp>
    </p:spTree>
    <p:extLst>
      <p:ext uri="{BB962C8B-B14F-4D97-AF65-F5344CB8AC3E}">
        <p14:creationId xmlns:p14="http://schemas.microsoft.com/office/powerpoint/2010/main" xmlns="" val="2041464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7</a:t>
            </a:fld>
            <a:endParaRPr lang="en-US"/>
          </a:p>
        </p:txBody>
      </p:sp>
    </p:spTree>
    <p:extLst>
      <p:ext uri="{BB962C8B-B14F-4D97-AF65-F5344CB8AC3E}">
        <p14:creationId xmlns:p14="http://schemas.microsoft.com/office/powerpoint/2010/main" xmlns="" val="1191723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8</a:t>
            </a:fld>
            <a:endParaRPr lang="en-US"/>
          </a:p>
        </p:txBody>
      </p:sp>
    </p:spTree>
    <p:extLst>
      <p:ext uri="{BB962C8B-B14F-4D97-AF65-F5344CB8AC3E}">
        <p14:creationId xmlns:p14="http://schemas.microsoft.com/office/powerpoint/2010/main" xmlns="" val="3437453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BFDA0D-0921-4B09-9355-0A575835176F}" type="slidenum">
              <a:rPr lang="en-US"/>
              <a:pPr/>
              <a:t>9</a:t>
            </a:fld>
            <a:endParaRPr lang="en-US"/>
          </a:p>
        </p:txBody>
      </p:sp>
    </p:spTree>
    <p:extLst>
      <p:ext uri="{BB962C8B-B14F-4D97-AF65-F5344CB8AC3E}">
        <p14:creationId xmlns:p14="http://schemas.microsoft.com/office/powerpoint/2010/main" xmlns="" val="306537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pPr/>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11645761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74364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3949809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xmlns="" val="3430996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905601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dirty="0"/>
              <a:pPr/>
              <a:t>11/25/2016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3221027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dirty="0"/>
              <a:pPr/>
              <a:t>11/25/2016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1222632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pPr/>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4949767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pPr/>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4778120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pPr/>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35864663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2465331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pPr/>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532745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pPr/>
              <a:t>11/25/2016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30533422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8A87A34-81AB-432B-8DAE-1953F412C126}" type="datetimeFigureOut">
              <a:rPr lang="en-US" dirty="0"/>
              <a:pPr/>
              <a:t>11/25/2016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29711273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dirty="0"/>
              <a:pPr/>
              <a:t>11/25/2016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20986913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8A87A34-81AB-432B-8DAE-1953F412C126}" type="datetimeFigureOut">
              <a:rPr lang="en-US" dirty="0"/>
              <a:pPr/>
              <a:t>11/25/2016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27980755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xmlns="" val="3250224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dirty="0"/>
              <a:pPr/>
              <a:t>11/25/2016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xmlns="" val="301801114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0163" y="801688"/>
            <a:ext cx="10347853" cy="2541587"/>
          </a:xfrm>
        </p:spPr>
        <p:txBody>
          <a:bodyPr/>
          <a:lstStyle/>
          <a:p>
            <a:r>
              <a:rPr lang="en-US" err="1">
                <a:solidFill>
                  <a:srgbClr val="FFFFFF"/>
                </a:solidFill>
              </a:rPr>
              <a:t>Moj</a:t>
            </a:r>
            <a:r>
              <a:rPr lang="en-US">
                <a:solidFill>
                  <a:srgbClr val="FFFFFF"/>
                </a:solidFill>
              </a:rPr>
              <a:t> cool Laboratorij</a:t>
            </a:r>
          </a:p>
        </p:txBody>
      </p:sp>
      <p:sp>
        <p:nvSpPr>
          <p:cNvPr id="3" name="Subtitle 2"/>
          <p:cNvSpPr>
            <a:spLocks noGrp="1"/>
          </p:cNvSpPr>
          <p:nvPr>
            <p:ph type="subTitle" idx="1"/>
          </p:nvPr>
        </p:nvSpPr>
        <p:spPr>
          <a:xfrm>
            <a:off x="1155700" y="4488637"/>
            <a:ext cx="8824913" cy="1150163"/>
          </a:xfrm>
        </p:spPr>
        <p:txBody>
          <a:bodyPr vert="horz" lIns="91440" tIns="91440" rIns="91440" bIns="91440" rtlCol="0" anchor="t">
            <a:normAutofit/>
          </a:bodyPr>
          <a:lstStyle/>
          <a:p>
            <a:r>
              <a:rPr lang="en-US" sz="4000">
                <a:solidFill>
                  <a:srgbClr val="FFFFFF"/>
                </a:solidFill>
              </a:rPr>
              <a:t>OŠ Dore </a:t>
            </a:r>
            <a:r>
              <a:rPr lang="en-US" sz="4000" err="1">
                <a:solidFill>
                  <a:srgbClr val="FFFFFF"/>
                </a:solidFill>
              </a:rPr>
              <a:t>Pejačević</a:t>
            </a:r>
            <a:r>
              <a:rPr lang="en-US" sz="4000">
                <a:solidFill>
                  <a:srgbClr val="FFFFFF"/>
                </a:solidFill>
              </a:rPr>
              <a:t> </a:t>
            </a:r>
            <a:r>
              <a:rPr lang="en-US" sz="4000" err="1">
                <a:solidFill>
                  <a:srgbClr val="FFFFFF"/>
                </a:solidFill>
              </a:rPr>
              <a:t>Našice</a:t>
            </a:r>
          </a:p>
        </p:txBody>
      </p:sp>
    </p:spTree>
    <p:extLst>
      <p:ext uri="{BB962C8B-B14F-4D97-AF65-F5344CB8AC3E}">
        <p14:creationId xmlns:p14="http://schemas.microsoft.com/office/powerpoint/2010/main" xmlns="" val="1286326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tx1"/>
                </a:solidFill>
              </a:rPr>
              <a:t/>
            </a:r>
            <a:br>
              <a:rPr lang="en-US">
                <a:solidFill>
                  <a:schemeClr val="tx1"/>
                </a:solidFill>
              </a:rPr>
            </a:br>
            <a:r>
              <a:rPr lang="en-US">
                <a:solidFill>
                  <a:srgbClr val="FFFFFF"/>
                </a:solidFill>
                <a:latin typeface="Gill Sans MT"/>
              </a:rPr>
              <a:t>     </a:t>
            </a:r>
            <a:r>
              <a:rPr lang="en-US">
                <a:solidFill>
                  <a:srgbClr val="FFFFFF"/>
                </a:solidFill>
                <a:latin typeface="Century Gothic"/>
              </a:rPr>
              <a:t> Petra </a:t>
            </a:r>
            <a:r>
              <a:rPr lang="en-US" err="1">
                <a:solidFill>
                  <a:srgbClr val="FFFFFF"/>
                </a:solidFill>
                <a:latin typeface="Century Gothic"/>
              </a:rPr>
              <a:t>Guljaš</a:t>
            </a:r>
            <a:r>
              <a:rPr lang="en-US">
                <a:solidFill>
                  <a:schemeClr val="tx1"/>
                </a:solidFill>
              </a:rPr>
              <a:t/>
            </a:r>
            <a:br>
              <a:rPr lang="en-US">
                <a:solidFill>
                  <a:schemeClr val="tx1"/>
                </a:solidFill>
              </a:rPr>
            </a:br>
            <a:endParaRPr lang="en-US">
              <a:solidFill>
                <a:schemeClr val="tx1"/>
              </a:solidFill>
            </a:endParaRPr>
          </a:p>
        </p:txBody>
      </p:sp>
      <p:sp>
        <p:nvSpPr>
          <p:cNvPr id="3" name="Content Placeholder 2"/>
          <p:cNvSpPr>
            <a:spLocks noGrp="1"/>
          </p:cNvSpPr>
          <p:nvPr>
            <p:ph idx="1"/>
          </p:nvPr>
        </p:nvSpPr>
        <p:spPr>
          <a:xfrm>
            <a:off x="1451579" y="2162175"/>
            <a:ext cx="9603275" cy="3450613"/>
          </a:xfrm>
        </p:spPr>
        <p:txBody>
          <a:bodyPr vert="horz" lIns="91440" tIns="45720" rIns="91440" bIns="45720" rtlCol="0" anchor="t">
            <a:normAutofit/>
          </a:bodyPr>
          <a:lstStyle/>
          <a:p>
            <a:r>
              <a:rPr lang="en-US" sz="2800" err="1"/>
              <a:t>Učenica</a:t>
            </a:r>
            <a:r>
              <a:rPr lang="en-US" sz="2800"/>
              <a:t> </a:t>
            </a:r>
            <a:r>
              <a:rPr lang="en-US" sz="2800" err="1"/>
              <a:t>sam</a:t>
            </a:r>
            <a:r>
              <a:rPr lang="en-US" sz="2800"/>
              <a:t> 8.a </a:t>
            </a:r>
            <a:r>
              <a:rPr lang="en-US" sz="2800" err="1"/>
              <a:t>razreda</a:t>
            </a:r>
          </a:p>
          <a:p>
            <a:r>
              <a:rPr lang="en-US" sz="2800"/>
              <a:t>Imam 13 </a:t>
            </a:r>
            <a:r>
              <a:rPr lang="en-US" sz="2800" err="1"/>
              <a:t>godina</a:t>
            </a:r>
          </a:p>
          <a:p>
            <a:r>
              <a:rPr lang="en-US" sz="2800"/>
              <a:t>Moji </a:t>
            </a:r>
            <a:r>
              <a:rPr lang="en-US" sz="2800" err="1"/>
              <a:t>hobiji</a:t>
            </a:r>
            <a:r>
              <a:rPr lang="en-US" sz="2800"/>
              <a:t> </a:t>
            </a:r>
            <a:r>
              <a:rPr lang="en-US" sz="2800" err="1"/>
              <a:t>su</a:t>
            </a:r>
            <a:r>
              <a:rPr lang="en-US" sz="2800"/>
              <a:t>: </a:t>
            </a:r>
            <a:r>
              <a:rPr lang="en-US" sz="2800" err="1"/>
              <a:t>crtanje</a:t>
            </a:r>
            <a:r>
              <a:rPr lang="en-US" sz="2800"/>
              <a:t>, </a:t>
            </a:r>
            <a:r>
              <a:rPr lang="en-US" sz="2800" err="1"/>
              <a:t>biciklijada</a:t>
            </a:r>
          </a:p>
          <a:p>
            <a:r>
              <a:rPr lang="en-US" sz="2800" err="1"/>
              <a:t>Područja</a:t>
            </a:r>
            <a:r>
              <a:rPr lang="en-US" sz="2800"/>
              <a:t> </a:t>
            </a:r>
            <a:r>
              <a:rPr lang="en-US" sz="2800" err="1"/>
              <a:t>koja</a:t>
            </a:r>
            <a:r>
              <a:rPr lang="en-US" sz="2800"/>
              <a:t> me </a:t>
            </a:r>
            <a:r>
              <a:rPr lang="en-US" sz="2800" err="1"/>
              <a:t>zanimaju</a:t>
            </a:r>
            <a:r>
              <a:rPr lang="en-US" sz="2800"/>
              <a:t> </a:t>
            </a:r>
            <a:r>
              <a:rPr lang="en-US" sz="2800" err="1"/>
              <a:t>su</a:t>
            </a:r>
            <a:r>
              <a:rPr lang="en-US" sz="2800"/>
              <a:t>: </a:t>
            </a:r>
            <a:r>
              <a:rPr lang="en-US" sz="2800" err="1"/>
              <a:t>biologija</a:t>
            </a:r>
            <a:r>
              <a:rPr lang="en-US" sz="2800"/>
              <a:t>, </a:t>
            </a:r>
          </a:p>
          <a:p>
            <a:pPr marL="0" indent="0">
              <a:buNone/>
            </a:pPr>
            <a:r>
              <a:rPr lang="en-US" sz="2800" err="1"/>
              <a:t>kemija</a:t>
            </a:r>
            <a:r>
              <a:rPr lang="en-US" sz="2800"/>
              <a:t>, </a:t>
            </a:r>
            <a:r>
              <a:rPr lang="en-US" sz="2800" err="1"/>
              <a:t>likovni</a:t>
            </a:r>
            <a:r>
              <a:rPr lang="en-US" sz="2800"/>
              <a:t>, </a:t>
            </a:r>
            <a:r>
              <a:rPr lang="en-US" sz="2800" err="1"/>
              <a:t>fizika</a:t>
            </a:r>
            <a:endParaRPr lang="en-US" sz="2800"/>
          </a:p>
          <a:p>
            <a:endParaRPr lang="en-US"/>
          </a:p>
          <a:p>
            <a:endParaRPr lang="en-US"/>
          </a:p>
          <a:p>
            <a:endParaRPr lang="en-US"/>
          </a:p>
          <a:p>
            <a:endParaRPr lang="en-US"/>
          </a:p>
        </p:txBody>
      </p:sp>
      <p:pic>
        <p:nvPicPr>
          <p:cNvPr id="5" name="Picture 4" descr="14725277_880126252121847_15848654_o.jpg"/>
          <p:cNvPicPr>
            <a:picLocks noChangeAspect="1"/>
          </p:cNvPicPr>
          <p:nvPr/>
        </p:nvPicPr>
        <p:blipFill>
          <a:blip r:embed="rId3"/>
          <a:stretch>
            <a:fillRect/>
          </a:stretch>
        </p:blipFill>
        <p:spPr>
          <a:xfrm>
            <a:off x="7679406" y="266700"/>
            <a:ext cx="2645694" cy="3527932"/>
          </a:xfrm>
          <a:prstGeom prst="rect">
            <a:avLst/>
          </a:prstGeom>
        </p:spPr>
      </p:pic>
    </p:spTree>
    <p:extLst>
      <p:ext uri="{BB962C8B-B14F-4D97-AF65-F5344CB8AC3E}">
        <p14:creationId xmlns:p14="http://schemas.microsoft.com/office/powerpoint/2010/main" xmlns="" val="4287770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tx1"/>
                </a:solidFill>
              </a:rPr>
              <a:t/>
            </a:r>
            <a:br>
              <a:rPr lang="en-US">
                <a:solidFill>
                  <a:schemeClr val="tx1"/>
                </a:solidFill>
              </a:rPr>
            </a:br>
            <a:r>
              <a:rPr lang="en-US">
                <a:solidFill>
                  <a:srgbClr val="FFFFFF"/>
                </a:solidFill>
                <a:latin typeface="Century Gothic"/>
              </a:rPr>
              <a:t>      </a:t>
            </a:r>
            <a:r>
              <a:rPr lang="en-US" err="1">
                <a:solidFill>
                  <a:schemeClr val="tx1"/>
                </a:solidFill>
              </a:rPr>
              <a:t>Mirela</a:t>
            </a:r>
            <a:r>
              <a:rPr lang="en-US">
                <a:solidFill>
                  <a:schemeClr val="tx1"/>
                </a:solidFill>
              </a:rPr>
              <a:t> </a:t>
            </a:r>
            <a:r>
              <a:rPr lang="en-US" err="1">
                <a:solidFill>
                  <a:schemeClr val="tx1"/>
                </a:solidFill>
              </a:rPr>
              <a:t>Turalija</a:t>
            </a:r>
            <a:r>
              <a:rPr lang="en-US">
                <a:solidFill>
                  <a:schemeClr val="tx1"/>
                </a:solidFill>
              </a:rPr>
              <a:t/>
            </a:r>
            <a:br>
              <a:rPr lang="en-US">
                <a:solidFill>
                  <a:schemeClr val="tx1"/>
                </a:solidFill>
              </a:rPr>
            </a:br>
            <a:endParaRPr lang="en-US">
              <a:solidFill>
                <a:schemeClr val="tx1"/>
              </a:solidFill>
            </a:endParaRPr>
          </a:p>
        </p:txBody>
      </p:sp>
      <p:sp>
        <p:nvSpPr>
          <p:cNvPr id="3" name="Content Placeholder 2"/>
          <p:cNvSpPr>
            <a:spLocks noGrp="1"/>
          </p:cNvSpPr>
          <p:nvPr>
            <p:ph idx="1"/>
          </p:nvPr>
        </p:nvSpPr>
        <p:spPr>
          <a:xfrm>
            <a:off x="1451579" y="2162175"/>
            <a:ext cx="9603275" cy="3450613"/>
          </a:xfrm>
        </p:spPr>
        <p:txBody>
          <a:bodyPr vert="horz" lIns="91440" tIns="45720" rIns="91440" bIns="45720" rtlCol="0" anchor="t">
            <a:normAutofit/>
          </a:bodyPr>
          <a:lstStyle/>
          <a:p>
            <a:r>
              <a:rPr lang="en-US" sz="2800" err="1"/>
              <a:t>Učenica</a:t>
            </a:r>
            <a:r>
              <a:rPr lang="en-US" sz="2800"/>
              <a:t> </a:t>
            </a:r>
            <a:r>
              <a:rPr lang="en-US" sz="2800" err="1"/>
              <a:t>sam</a:t>
            </a:r>
            <a:r>
              <a:rPr lang="en-US" sz="2800"/>
              <a:t> 7.c </a:t>
            </a:r>
            <a:r>
              <a:rPr lang="en-US" sz="2800" err="1"/>
              <a:t>razreda</a:t>
            </a:r>
          </a:p>
          <a:p>
            <a:r>
              <a:rPr lang="en-US" sz="2800"/>
              <a:t>Imam 13 </a:t>
            </a:r>
            <a:r>
              <a:rPr lang="en-US" sz="2800" err="1"/>
              <a:t>godina</a:t>
            </a:r>
          </a:p>
          <a:p>
            <a:r>
              <a:rPr lang="en-US" sz="2800"/>
              <a:t>Moji </a:t>
            </a:r>
            <a:r>
              <a:rPr lang="en-US" sz="2800" err="1"/>
              <a:t>hobiji</a:t>
            </a:r>
            <a:r>
              <a:rPr lang="en-US" sz="2800"/>
              <a:t> </a:t>
            </a:r>
            <a:r>
              <a:rPr lang="en-US" sz="2800" err="1"/>
              <a:t>su</a:t>
            </a:r>
            <a:r>
              <a:rPr lang="en-US" sz="2800"/>
              <a:t> </a:t>
            </a:r>
            <a:r>
              <a:rPr lang="en-US" sz="2800" err="1"/>
              <a:t>ples</a:t>
            </a:r>
            <a:r>
              <a:rPr lang="en-US" sz="2800"/>
              <a:t>, </a:t>
            </a:r>
          </a:p>
          <a:p>
            <a:pPr marL="0" indent="0">
              <a:buNone/>
            </a:pPr>
            <a:r>
              <a:rPr lang="en-US" sz="2800"/>
              <a:t>    </a:t>
            </a:r>
            <a:r>
              <a:rPr lang="en-US" sz="2800" err="1"/>
              <a:t>tenis</a:t>
            </a:r>
            <a:r>
              <a:rPr lang="en-US" sz="2800"/>
              <a:t> </a:t>
            </a:r>
            <a:r>
              <a:rPr lang="en-US" sz="2800" err="1"/>
              <a:t>i</a:t>
            </a:r>
            <a:r>
              <a:rPr lang="en-US" sz="2800"/>
              <a:t> </a:t>
            </a:r>
            <a:r>
              <a:rPr lang="en-US" sz="2800" err="1"/>
              <a:t>engleski</a:t>
            </a:r>
            <a:r>
              <a:rPr lang="en-US" sz="2800"/>
              <a:t> </a:t>
            </a:r>
            <a:r>
              <a:rPr lang="en-US" sz="2800" err="1"/>
              <a:t>jezik</a:t>
            </a:r>
            <a:r>
              <a:rPr lang="en-US" sz="2800"/>
              <a:t> </a:t>
            </a:r>
          </a:p>
          <a:p>
            <a:r>
              <a:rPr lang="en-US" sz="2800" err="1"/>
              <a:t>Područja</a:t>
            </a:r>
            <a:r>
              <a:rPr lang="en-US" sz="2800"/>
              <a:t> </a:t>
            </a:r>
            <a:r>
              <a:rPr lang="en-US" sz="2800" err="1"/>
              <a:t>koja</a:t>
            </a:r>
            <a:r>
              <a:rPr lang="en-US" sz="2800"/>
              <a:t> me </a:t>
            </a:r>
            <a:r>
              <a:rPr lang="en-US" sz="2800" err="1"/>
              <a:t>zanimaju</a:t>
            </a:r>
            <a:r>
              <a:rPr lang="en-US" sz="2800"/>
              <a:t> </a:t>
            </a:r>
            <a:r>
              <a:rPr lang="en-US" sz="2800" err="1"/>
              <a:t>su</a:t>
            </a:r>
            <a:r>
              <a:rPr lang="en-US" sz="2800"/>
              <a:t>: </a:t>
            </a:r>
            <a:r>
              <a:rPr lang="en-US" sz="2800" err="1"/>
              <a:t>biologija</a:t>
            </a:r>
            <a:r>
              <a:rPr lang="en-US" sz="2800"/>
              <a:t>,</a:t>
            </a:r>
          </a:p>
          <a:p>
            <a:pPr marL="0" indent="0">
              <a:buNone/>
            </a:pPr>
            <a:r>
              <a:rPr lang="en-US" sz="2800"/>
              <a:t>   </a:t>
            </a:r>
            <a:r>
              <a:rPr lang="en-US" sz="2800" err="1"/>
              <a:t>kemija</a:t>
            </a:r>
            <a:r>
              <a:rPr lang="en-US" sz="2800"/>
              <a:t> </a:t>
            </a:r>
            <a:r>
              <a:rPr lang="en-US" sz="2800" err="1"/>
              <a:t>i</a:t>
            </a:r>
            <a:r>
              <a:rPr lang="en-US" sz="2800"/>
              <a:t> </a:t>
            </a:r>
            <a:r>
              <a:rPr lang="en-US" sz="2800" err="1"/>
              <a:t>jezici</a:t>
            </a:r>
          </a:p>
          <a:p>
            <a:endParaRPr lang="en-US"/>
          </a:p>
          <a:p>
            <a:endParaRPr lang="en-US"/>
          </a:p>
          <a:p>
            <a:endParaRPr lang="en-US"/>
          </a:p>
          <a:p>
            <a:endParaRPr lang="en-US"/>
          </a:p>
        </p:txBody>
      </p:sp>
      <p:pic>
        <p:nvPicPr>
          <p:cNvPr id="4" name="Picture 3" descr="14658358_880018402132632_1878720042_n.jpg"/>
          <p:cNvPicPr>
            <a:picLocks noChangeAspect="1"/>
          </p:cNvPicPr>
          <p:nvPr/>
        </p:nvPicPr>
        <p:blipFill>
          <a:blip r:embed="rId3"/>
          <a:stretch>
            <a:fillRect/>
          </a:stretch>
        </p:blipFill>
        <p:spPr>
          <a:xfrm>
            <a:off x="7467600" y="336550"/>
            <a:ext cx="2743200" cy="3542340"/>
          </a:xfrm>
          <a:prstGeom prst="rect">
            <a:avLst/>
          </a:prstGeom>
        </p:spPr>
      </p:pic>
    </p:spTree>
    <p:extLst>
      <p:ext uri="{BB962C8B-B14F-4D97-AF65-F5344CB8AC3E}">
        <p14:creationId xmlns:p14="http://schemas.microsoft.com/office/powerpoint/2010/main" xmlns="" val="25193144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tx1"/>
                </a:solidFill>
              </a:rPr>
              <a:t/>
            </a:r>
            <a:br>
              <a:rPr lang="en-US">
                <a:solidFill>
                  <a:schemeClr val="tx1"/>
                </a:solidFill>
              </a:rPr>
            </a:br>
            <a:r>
              <a:rPr lang="en-US">
                <a:solidFill>
                  <a:srgbClr val="FFFFFF"/>
                </a:solidFill>
                <a:latin typeface="Gill Sans MT"/>
              </a:rPr>
              <a:t>   </a:t>
            </a:r>
            <a:r>
              <a:rPr lang="en-US">
                <a:solidFill>
                  <a:srgbClr val="FFFFFF"/>
                </a:solidFill>
                <a:latin typeface="Century Gothic"/>
              </a:rPr>
              <a:t>   </a:t>
            </a:r>
            <a:r>
              <a:rPr lang="en-US" err="1">
                <a:solidFill>
                  <a:srgbClr val="FFFFFF"/>
                </a:solidFill>
                <a:latin typeface="Century Gothic"/>
              </a:rPr>
              <a:t>Marija</a:t>
            </a:r>
            <a:r>
              <a:rPr lang="en-US">
                <a:solidFill>
                  <a:srgbClr val="FFFFFF"/>
                </a:solidFill>
                <a:latin typeface="Century Gothic"/>
              </a:rPr>
              <a:t> </a:t>
            </a:r>
            <a:r>
              <a:rPr lang="en-US" err="1">
                <a:solidFill>
                  <a:srgbClr val="FFFFFF"/>
                </a:solidFill>
                <a:latin typeface="Century Gothic"/>
              </a:rPr>
              <a:t>Poljak</a:t>
            </a:r>
            <a:r>
              <a:rPr lang="en-US">
                <a:solidFill>
                  <a:schemeClr val="tx1"/>
                </a:solidFill>
              </a:rPr>
              <a:t/>
            </a:r>
            <a:br>
              <a:rPr lang="en-US">
                <a:solidFill>
                  <a:schemeClr val="tx1"/>
                </a:solidFill>
              </a:rPr>
            </a:br>
            <a:endParaRPr lang="en-US">
              <a:solidFill>
                <a:schemeClr val="tx1"/>
              </a:solidFill>
            </a:endParaRPr>
          </a:p>
        </p:txBody>
      </p:sp>
      <p:sp>
        <p:nvSpPr>
          <p:cNvPr id="3" name="Content Placeholder 2"/>
          <p:cNvSpPr>
            <a:spLocks noGrp="1"/>
          </p:cNvSpPr>
          <p:nvPr>
            <p:ph idx="1"/>
          </p:nvPr>
        </p:nvSpPr>
        <p:spPr>
          <a:xfrm>
            <a:off x="1451579" y="2162175"/>
            <a:ext cx="9603275" cy="3450613"/>
          </a:xfrm>
        </p:spPr>
        <p:txBody>
          <a:bodyPr vert="horz" lIns="91440" tIns="45720" rIns="91440" bIns="45720" rtlCol="0" anchor="t">
            <a:normAutofit fontScale="92500" lnSpcReduction="10000"/>
          </a:bodyPr>
          <a:lstStyle/>
          <a:p>
            <a:endParaRPr lang="en-US" sz="2800" err="1"/>
          </a:p>
          <a:p>
            <a:r>
              <a:rPr lang="en-US" sz="2800" err="1"/>
              <a:t>Učenica</a:t>
            </a:r>
            <a:r>
              <a:rPr lang="en-US" sz="2800"/>
              <a:t> </a:t>
            </a:r>
            <a:r>
              <a:rPr lang="en-US" sz="2800" err="1"/>
              <a:t>sam</a:t>
            </a:r>
            <a:r>
              <a:rPr lang="en-US" sz="2800"/>
              <a:t> 7.b </a:t>
            </a:r>
            <a:r>
              <a:rPr lang="en-US" sz="2800" err="1"/>
              <a:t>razreda</a:t>
            </a:r>
            <a:endParaRPr lang="en-US" sz="2800"/>
          </a:p>
          <a:p>
            <a:r>
              <a:rPr lang="en-US" sz="2800"/>
              <a:t>Imam 13 </a:t>
            </a:r>
            <a:r>
              <a:rPr lang="en-US" sz="2800" err="1"/>
              <a:t>godina</a:t>
            </a:r>
          </a:p>
          <a:p>
            <a:r>
              <a:rPr lang="en-US" sz="2800"/>
              <a:t>Moji </a:t>
            </a:r>
            <a:r>
              <a:rPr lang="en-US" sz="2800" err="1"/>
              <a:t>hobiji</a:t>
            </a:r>
            <a:r>
              <a:rPr lang="en-US" sz="2800"/>
              <a:t> </a:t>
            </a:r>
            <a:r>
              <a:rPr lang="en-US" sz="2800" err="1"/>
              <a:t>su</a:t>
            </a:r>
            <a:r>
              <a:rPr lang="en-US" sz="2800"/>
              <a:t>: </a:t>
            </a:r>
            <a:r>
              <a:rPr lang="en-US" sz="2800" err="1"/>
              <a:t>sviranje</a:t>
            </a:r>
            <a:r>
              <a:rPr lang="en-US" sz="2800"/>
              <a:t> </a:t>
            </a:r>
            <a:r>
              <a:rPr lang="en-US" sz="2800" err="1"/>
              <a:t>klavira</a:t>
            </a:r>
            <a:r>
              <a:rPr lang="en-US" sz="2800"/>
              <a:t>, </a:t>
            </a:r>
            <a:r>
              <a:rPr lang="en-US" sz="2800" err="1"/>
              <a:t>gimnastika</a:t>
            </a:r>
          </a:p>
          <a:p>
            <a:r>
              <a:rPr lang="en-US" sz="2800" err="1"/>
              <a:t>Područja</a:t>
            </a:r>
            <a:r>
              <a:rPr lang="en-US" sz="2800"/>
              <a:t> </a:t>
            </a:r>
            <a:r>
              <a:rPr lang="en-US" sz="2800" err="1"/>
              <a:t>koja</a:t>
            </a:r>
            <a:r>
              <a:rPr lang="en-US" sz="2800"/>
              <a:t> me </a:t>
            </a:r>
            <a:r>
              <a:rPr lang="en-US" sz="2800" err="1"/>
              <a:t>zanimaju</a:t>
            </a:r>
            <a:r>
              <a:rPr lang="en-US" sz="2800"/>
              <a:t> </a:t>
            </a:r>
            <a:r>
              <a:rPr lang="en-US" sz="2800" err="1"/>
              <a:t>su</a:t>
            </a:r>
            <a:r>
              <a:rPr lang="en-US" sz="2800"/>
              <a:t>: </a:t>
            </a:r>
          </a:p>
          <a:p>
            <a:pPr marL="0" indent="0">
              <a:buNone/>
            </a:pPr>
            <a:r>
              <a:rPr lang="en-US" sz="2800"/>
              <a:t>    </a:t>
            </a:r>
            <a:r>
              <a:rPr lang="en-US" sz="2800" err="1"/>
              <a:t>informatika,robotika</a:t>
            </a:r>
            <a:r>
              <a:rPr lang="en-US" sz="2800"/>
              <a:t>, </a:t>
            </a:r>
            <a:r>
              <a:rPr lang="en-US" sz="2800" err="1"/>
              <a:t>kemija</a:t>
            </a:r>
            <a:r>
              <a:rPr lang="en-US" sz="2800"/>
              <a:t>,</a:t>
            </a:r>
          </a:p>
          <a:p>
            <a:pPr marL="0" indent="0">
              <a:buNone/>
            </a:pPr>
            <a:r>
              <a:rPr lang="en-US" sz="2800"/>
              <a:t>    </a:t>
            </a:r>
            <a:r>
              <a:rPr lang="en-US" sz="2800" err="1"/>
              <a:t>biologija</a:t>
            </a:r>
            <a:r>
              <a:rPr lang="en-US" sz="2800"/>
              <a:t>, </a:t>
            </a:r>
            <a:r>
              <a:rPr lang="en-US" sz="2800" err="1"/>
              <a:t>matematika</a:t>
            </a:r>
            <a:endParaRPr lang="en-US" sz="2800"/>
          </a:p>
          <a:p>
            <a:endParaRPr lang="en-US"/>
          </a:p>
          <a:p>
            <a:endParaRPr lang="en-US"/>
          </a:p>
          <a:p>
            <a:endParaRPr lang="en-US"/>
          </a:p>
          <a:p>
            <a:endParaRPr lang="en-US"/>
          </a:p>
        </p:txBody>
      </p:sp>
      <p:pic>
        <p:nvPicPr>
          <p:cNvPr id="5" name="Picture 4"/>
          <p:cNvPicPr>
            <a:picLocks noChangeAspect="1"/>
          </p:cNvPicPr>
          <p:nvPr/>
        </p:nvPicPr>
        <p:blipFill>
          <a:blip r:embed="rId3"/>
          <a:srcRect l="11529" r="5240"/>
          <a:stretch>
            <a:fillRect/>
          </a:stretch>
        </p:blipFill>
        <p:spPr>
          <a:xfrm>
            <a:off x="7496175" y="400050"/>
            <a:ext cx="2723268" cy="3266115"/>
          </a:xfrm>
          <a:prstGeom prst="rect">
            <a:avLst/>
          </a:prstGeom>
        </p:spPr>
      </p:pic>
    </p:spTree>
    <p:extLst>
      <p:ext uri="{BB962C8B-B14F-4D97-AF65-F5344CB8AC3E}">
        <p14:creationId xmlns:p14="http://schemas.microsoft.com/office/powerpoint/2010/main" xmlns="" val="10429235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tx1"/>
                </a:solidFill>
              </a:rPr>
              <a:t/>
            </a:r>
            <a:br>
              <a:rPr lang="en-US">
                <a:solidFill>
                  <a:schemeClr val="tx1"/>
                </a:solidFill>
              </a:rPr>
            </a:br>
            <a:r>
              <a:rPr lang="en-US">
                <a:solidFill>
                  <a:srgbClr val="FFFFFF"/>
                </a:solidFill>
                <a:latin typeface="Century Gothic"/>
              </a:rPr>
              <a:t>      Dorian </a:t>
            </a:r>
            <a:r>
              <a:rPr lang="en-US" err="1">
                <a:solidFill>
                  <a:srgbClr val="FFFFFF"/>
                </a:solidFill>
                <a:latin typeface="Century Gothic"/>
              </a:rPr>
              <a:t>Štrbo</a:t>
            </a:r>
            <a:r>
              <a:rPr lang="en-US">
                <a:solidFill>
                  <a:schemeClr val="tx1"/>
                </a:solidFill>
              </a:rPr>
              <a:t/>
            </a:r>
            <a:br>
              <a:rPr lang="en-US">
                <a:solidFill>
                  <a:schemeClr val="tx1"/>
                </a:solidFill>
              </a:rPr>
            </a:br>
            <a:endParaRPr lang="en-US">
              <a:solidFill>
                <a:schemeClr val="tx1"/>
              </a:solidFill>
            </a:endParaRPr>
          </a:p>
        </p:txBody>
      </p:sp>
      <p:sp>
        <p:nvSpPr>
          <p:cNvPr id="3" name="Content Placeholder 2"/>
          <p:cNvSpPr>
            <a:spLocks noGrp="1"/>
          </p:cNvSpPr>
          <p:nvPr>
            <p:ph idx="1"/>
          </p:nvPr>
        </p:nvSpPr>
        <p:spPr>
          <a:xfrm>
            <a:off x="1451579" y="2162175"/>
            <a:ext cx="9603275" cy="3450613"/>
          </a:xfrm>
        </p:spPr>
        <p:txBody>
          <a:bodyPr vert="horz" lIns="91440" tIns="45720" rIns="91440" bIns="45720" rtlCol="0" anchor="t">
            <a:normAutofit/>
          </a:bodyPr>
          <a:lstStyle/>
          <a:p>
            <a:endParaRPr lang="en-US" sz="2800" err="1"/>
          </a:p>
          <a:p>
            <a:r>
              <a:rPr lang="en-US" sz="2800" err="1"/>
              <a:t>Učenik</a:t>
            </a:r>
            <a:r>
              <a:rPr lang="en-US" sz="2800"/>
              <a:t> </a:t>
            </a:r>
            <a:r>
              <a:rPr lang="en-US" sz="2800" err="1"/>
              <a:t>sam</a:t>
            </a:r>
            <a:r>
              <a:rPr lang="en-US" sz="2800"/>
              <a:t> 7.b </a:t>
            </a:r>
            <a:r>
              <a:rPr lang="en-US" sz="2800" err="1"/>
              <a:t>razreda</a:t>
            </a:r>
            <a:endParaRPr lang="en-US" sz="2800"/>
          </a:p>
          <a:p>
            <a:r>
              <a:rPr lang="en-US" sz="2800"/>
              <a:t>Imam 13 </a:t>
            </a:r>
            <a:r>
              <a:rPr lang="en-US" sz="2800" err="1"/>
              <a:t>godina</a:t>
            </a:r>
          </a:p>
          <a:p>
            <a:r>
              <a:rPr lang="en-US" sz="2800"/>
              <a:t>Moji </a:t>
            </a:r>
            <a:r>
              <a:rPr lang="en-US" sz="2800" err="1"/>
              <a:t>hobiji</a:t>
            </a:r>
            <a:r>
              <a:rPr lang="en-US" sz="2800"/>
              <a:t> </a:t>
            </a:r>
            <a:r>
              <a:rPr lang="en-US" sz="2800" err="1"/>
              <a:t>su</a:t>
            </a:r>
            <a:r>
              <a:rPr lang="en-US" sz="2800"/>
              <a:t> karate </a:t>
            </a:r>
            <a:r>
              <a:rPr lang="en-US" sz="2800" err="1"/>
              <a:t>i</a:t>
            </a:r>
            <a:r>
              <a:rPr lang="en-US" sz="2800"/>
              <a:t> </a:t>
            </a:r>
            <a:r>
              <a:rPr lang="en-US" sz="2800" err="1"/>
              <a:t>sviranje</a:t>
            </a:r>
            <a:r>
              <a:rPr lang="en-US" sz="2800"/>
              <a:t> </a:t>
            </a:r>
            <a:r>
              <a:rPr lang="en-US" sz="2800" err="1"/>
              <a:t>klavira</a:t>
            </a:r>
          </a:p>
          <a:p>
            <a:r>
              <a:rPr lang="en-US" sz="2800" err="1"/>
              <a:t>Područja</a:t>
            </a:r>
            <a:r>
              <a:rPr lang="en-US" sz="2800"/>
              <a:t> </a:t>
            </a:r>
            <a:r>
              <a:rPr lang="en-US" sz="2800" err="1"/>
              <a:t>koja</a:t>
            </a:r>
            <a:r>
              <a:rPr lang="en-US" sz="2800"/>
              <a:t> me </a:t>
            </a:r>
            <a:r>
              <a:rPr lang="en-US" sz="2800" err="1"/>
              <a:t>zanimaju</a:t>
            </a:r>
            <a:r>
              <a:rPr lang="en-US" sz="2800"/>
              <a:t> </a:t>
            </a:r>
            <a:r>
              <a:rPr lang="en-US" sz="2800" err="1"/>
              <a:t>su</a:t>
            </a:r>
            <a:r>
              <a:rPr lang="en-US" sz="2800"/>
              <a:t>: </a:t>
            </a:r>
            <a:r>
              <a:rPr lang="en-US" sz="2800" err="1"/>
              <a:t>informatika</a:t>
            </a:r>
            <a:r>
              <a:rPr lang="en-US" sz="2800"/>
              <a:t>, </a:t>
            </a:r>
            <a:endParaRPr lang="en-US"/>
          </a:p>
          <a:p>
            <a:pPr marL="0" indent="0">
              <a:buNone/>
            </a:pPr>
            <a:r>
              <a:rPr lang="en-US" sz="2800" err="1"/>
              <a:t>biologija</a:t>
            </a:r>
            <a:r>
              <a:rPr lang="en-US" sz="2800"/>
              <a:t> </a:t>
            </a:r>
            <a:r>
              <a:rPr lang="en-US" sz="2800" err="1"/>
              <a:t>i</a:t>
            </a:r>
            <a:r>
              <a:rPr lang="en-US" sz="2800"/>
              <a:t> </a:t>
            </a:r>
            <a:r>
              <a:rPr lang="en-US" sz="2800" err="1"/>
              <a:t>kemija</a:t>
            </a:r>
            <a:endParaRPr lang="en-US" err="1"/>
          </a:p>
          <a:p>
            <a:endParaRPr lang="en-US"/>
          </a:p>
          <a:p>
            <a:endParaRPr lang="en-US"/>
          </a:p>
          <a:p>
            <a:endParaRPr lang="en-US"/>
          </a:p>
        </p:txBody>
      </p:sp>
      <p:pic>
        <p:nvPicPr>
          <p:cNvPr id="4" name="Slika 4"/>
          <p:cNvPicPr>
            <a:picLocks noChangeAspect="1"/>
          </p:cNvPicPr>
          <p:nvPr/>
        </p:nvPicPr>
        <p:blipFill>
          <a:blip r:embed="rId3"/>
          <a:stretch>
            <a:fillRect/>
          </a:stretch>
        </p:blipFill>
        <p:spPr>
          <a:xfrm>
            <a:off x="7667625" y="352425"/>
            <a:ext cx="2602792" cy="3355582"/>
          </a:xfrm>
          <a:prstGeom prst="rect">
            <a:avLst/>
          </a:prstGeom>
        </p:spPr>
      </p:pic>
    </p:spTree>
    <p:extLst>
      <p:ext uri="{BB962C8B-B14F-4D97-AF65-F5344CB8AC3E}">
        <p14:creationId xmlns:p14="http://schemas.microsoft.com/office/powerpoint/2010/main" xmlns="" val="7859818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tx1"/>
                </a:solidFill>
              </a:rPr>
              <a:t/>
            </a:r>
            <a:br>
              <a:rPr lang="en-US">
                <a:solidFill>
                  <a:schemeClr val="tx1"/>
                </a:solidFill>
              </a:rPr>
            </a:br>
            <a:r>
              <a:rPr lang="en-US">
                <a:solidFill>
                  <a:srgbClr val="FFFFFF"/>
                </a:solidFill>
                <a:latin typeface="Gill Sans MT"/>
              </a:rPr>
              <a:t>  </a:t>
            </a:r>
            <a:r>
              <a:rPr lang="en-US">
                <a:solidFill>
                  <a:srgbClr val="FFFFFF"/>
                </a:solidFill>
                <a:latin typeface="Century Gothic"/>
              </a:rPr>
              <a:t>    Roberto </a:t>
            </a:r>
            <a:r>
              <a:rPr lang="en-US" err="1">
                <a:solidFill>
                  <a:srgbClr val="FFFFFF"/>
                </a:solidFill>
                <a:latin typeface="Century Gothic"/>
              </a:rPr>
              <a:t>Šepčić</a:t>
            </a:r>
            <a:r>
              <a:rPr lang="en-US">
                <a:solidFill>
                  <a:schemeClr val="tx1"/>
                </a:solidFill>
              </a:rPr>
              <a:t/>
            </a:r>
            <a:br>
              <a:rPr lang="en-US">
                <a:solidFill>
                  <a:schemeClr val="tx1"/>
                </a:solidFill>
              </a:rPr>
            </a:br>
            <a:endParaRPr lang="en-US">
              <a:solidFill>
                <a:schemeClr val="tx1"/>
              </a:solidFill>
            </a:endParaRPr>
          </a:p>
        </p:txBody>
      </p:sp>
      <p:sp>
        <p:nvSpPr>
          <p:cNvPr id="3" name="Content Placeholder 2"/>
          <p:cNvSpPr>
            <a:spLocks noGrp="1"/>
          </p:cNvSpPr>
          <p:nvPr>
            <p:ph idx="1"/>
          </p:nvPr>
        </p:nvSpPr>
        <p:spPr>
          <a:xfrm>
            <a:off x="1451579" y="2162175"/>
            <a:ext cx="9603275" cy="3450613"/>
          </a:xfrm>
        </p:spPr>
        <p:txBody>
          <a:bodyPr/>
          <a:lstStyle/>
          <a:p>
            <a:r>
              <a:rPr lang="en-US" sz="2800" err="1"/>
              <a:t>Učenik</a:t>
            </a:r>
            <a:r>
              <a:rPr lang="en-US" sz="2800"/>
              <a:t> </a:t>
            </a:r>
            <a:r>
              <a:rPr lang="en-US" sz="2800" err="1"/>
              <a:t>sam</a:t>
            </a:r>
            <a:r>
              <a:rPr lang="en-US" sz="2800"/>
              <a:t> 7.b </a:t>
            </a:r>
            <a:r>
              <a:rPr lang="en-US" sz="2800" err="1"/>
              <a:t>razreda</a:t>
            </a:r>
          </a:p>
          <a:p>
            <a:r>
              <a:rPr lang="en-US" sz="2800"/>
              <a:t>Imam 13 </a:t>
            </a:r>
            <a:r>
              <a:rPr lang="en-US" sz="2800" err="1"/>
              <a:t>godina</a:t>
            </a:r>
          </a:p>
          <a:p>
            <a:r>
              <a:rPr lang="en-US" sz="2800"/>
              <a:t>Moji </a:t>
            </a:r>
            <a:r>
              <a:rPr lang="en-US" sz="2800" err="1"/>
              <a:t>hobiji</a:t>
            </a:r>
            <a:r>
              <a:rPr lang="en-US" sz="2800"/>
              <a:t> </a:t>
            </a:r>
            <a:r>
              <a:rPr lang="en-US" sz="2800" err="1"/>
              <a:t>su</a:t>
            </a:r>
            <a:r>
              <a:rPr lang="en-US" sz="2800"/>
              <a:t> </a:t>
            </a:r>
            <a:r>
              <a:rPr lang="en-US" sz="2800" err="1"/>
              <a:t>nogomet</a:t>
            </a:r>
            <a:r>
              <a:rPr lang="en-US" sz="2800"/>
              <a:t> </a:t>
            </a:r>
            <a:r>
              <a:rPr lang="en-US" sz="2800" err="1"/>
              <a:t>i</a:t>
            </a:r>
            <a:r>
              <a:rPr lang="en-US" sz="2800"/>
              <a:t> </a:t>
            </a:r>
            <a:r>
              <a:rPr lang="en-US" sz="2800" err="1"/>
              <a:t>robotika</a:t>
            </a:r>
          </a:p>
          <a:p>
            <a:r>
              <a:rPr lang="en-US" sz="2800" err="1"/>
              <a:t>Područja</a:t>
            </a:r>
            <a:r>
              <a:rPr lang="en-US" sz="2800"/>
              <a:t> </a:t>
            </a:r>
            <a:r>
              <a:rPr lang="en-US" sz="2800" err="1"/>
              <a:t>koja</a:t>
            </a:r>
            <a:r>
              <a:rPr lang="en-US" sz="2800"/>
              <a:t> me </a:t>
            </a:r>
            <a:r>
              <a:rPr lang="en-US" sz="2800" err="1"/>
              <a:t>zanimaju</a:t>
            </a:r>
            <a:r>
              <a:rPr lang="en-US" sz="2800"/>
              <a:t> </a:t>
            </a:r>
            <a:r>
              <a:rPr lang="en-US" sz="2800" err="1"/>
              <a:t>su</a:t>
            </a:r>
            <a:r>
              <a:rPr lang="en-US" sz="2800"/>
              <a:t>: </a:t>
            </a:r>
            <a:r>
              <a:rPr lang="en-US" sz="2800" err="1"/>
              <a:t>biologija</a:t>
            </a:r>
            <a:r>
              <a:rPr lang="en-US" sz="2800"/>
              <a:t> </a:t>
            </a:r>
            <a:r>
              <a:rPr lang="en-US" sz="2800" err="1"/>
              <a:t>i</a:t>
            </a:r>
            <a:r>
              <a:rPr lang="en-US" sz="2800"/>
              <a:t> </a:t>
            </a:r>
          </a:p>
          <a:p>
            <a:pPr marL="0" indent="0">
              <a:buNone/>
            </a:pPr>
            <a:r>
              <a:rPr lang="en-US" sz="2800" err="1"/>
              <a:t>informatika</a:t>
            </a:r>
          </a:p>
          <a:p>
            <a:endParaRPr lang="en-US"/>
          </a:p>
          <a:p>
            <a:endParaRPr lang="en-US"/>
          </a:p>
          <a:p>
            <a:endParaRPr lang="en-US"/>
          </a:p>
          <a:p>
            <a:endParaRPr lang="en-US"/>
          </a:p>
        </p:txBody>
      </p:sp>
      <p:pic>
        <p:nvPicPr>
          <p:cNvPr id="5" name="Picture 5" descr="14725288_880096345458171_1382065528_o.jpg"/>
          <p:cNvPicPr>
            <a:picLocks noChangeAspect="1"/>
          </p:cNvPicPr>
          <p:nvPr/>
        </p:nvPicPr>
        <p:blipFill>
          <a:blip r:embed="rId3"/>
          <a:stretch>
            <a:fillRect/>
          </a:stretch>
        </p:blipFill>
        <p:spPr>
          <a:xfrm>
            <a:off x="7600950" y="228600"/>
            <a:ext cx="2743200" cy="3589245"/>
          </a:xfrm>
          <a:prstGeom prst="rect">
            <a:avLst/>
          </a:prstGeom>
        </p:spPr>
      </p:pic>
    </p:spTree>
    <p:extLst>
      <p:ext uri="{BB962C8B-B14F-4D97-AF65-F5344CB8AC3E}">
        <p14:creationId xmlns:p14="http://schemas.microsoft.com/office/powerpoint/2010/main" xmlns="" val="14866099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tx1"/>
                </a:solidFill>
              </a:rPr>
              <a:t/>
            </a:r>
            <a:br>
              <a:rPr lang="en-US">
                <a:solidFill>
                  <a:schemeClr val="tx1"/>
                </a:solidFill>
              </a:rPr>
            </a:br>
            <a:r>
              <a:rPr lang="en-US">
                <a:solidFill>
                  <a:srgbClr val="FFFFFF"/>
                </a:solidFill>
                <a:latin typeface="Gill Sans MT"/>
              </a:rPr>
              <a:t>      </a:t>
            </a:r>
            <a:r>
              <a:rPr lang="en-US">
                <a:solidFill>
                  <a:srgbClr val="FFFFFF"/>
                </a:solidFill>
                <a:latin typeface="Century Gothic"/>
              </a:rPr>
              <a:t>Lara </a:t>
            </a:r>
            <a:r>
              <a:rPr lang="en-US" err="1">
                <a:solidFill>
                  <a:srgbClr val="FFFFFF"/>
                </a:solidFill>
                <a:latin typeface="Century Gothic"/>
              </a:rPr>
              <a:t>Lahner</a:t>
            </a:r>
            <a:r>
              <a:rPr lang="en-US">
                <a:solidFill>
                  <a:schemeClr val="tx1"/>
                </a:solidFill>
              </a:rPr>
              <a:t/>
            </a:r>
            <a:br>
              <a:rPr lang="en-US">
                <a:solidFill>
                  <a:schemeClr val="tx1"/>
                </a:solidFill>
              </a:rPr>
            </a:br>
            <a:endParaRPr lang="en-US">
              <a:solidFill>
                <a:schemeClr val="tx1"/>
              </a:solidFill>
            </a:endParaRPr>
          </a:p>
        </p:txBody>
      </p:sp>
      <p:sp>
        <p:nvSpPr>
          <p:cNvPr id="3" name="Content Placeholder 2"/>
          <p:cNvSpPr>
            <a:spLocks noGrp="1"/>
          </p:cNvSpPr>
          <p:nvPr>
            <p:ph idx="1"/>
          </p:nvPr>
        </p:nvSpPr>
        <p:spPr>
          <a:xfrm>
            <a:off x="1451579" y="2162175"/>
            <a:ext cx="9603275" cy="3450613"/>
          </a:xfrm>
        </p:spPr>
        <p:txBody>
          <a:bodyPr vert="horz" lIns="91440" tIns="45720" rIns="91440" bIns="45720" rtlCol="0" anchor="t">
            <a:normAutofit/>
          </a:bodyPr>
          <a:lstStyle/>
          <a:p>
            <a:endParaRPr lang="en-US" sz="2800" err="1"/>
          </a:p>
          <a:p>
            <a:r>
              <a:rPr lang="en-US" sz="2800" err="1"/>
              <a:t>Učenica</a:t>
            </a:r>
            <a:r>
              <a:rPr lang="en-US" sz="2800"/>
              <a:t> </a:t>
            </a:r>
            <a:r>
              <a:rPr lang="en-US" sz="2800" err="1"/>
              <a:t>sam</a:t>
            </a:r>
            <a:r>
              <a:rPr lang="en-US" sz="2800"/>
              <a:t> 7.b </a:t>
            </a:r>
            <a:r>
              <a:rPr lang="en-US" sz="2800" err="1"/>
              <a:t>razreda</a:t>
            </a:r>
            <a:endParaRPr lang="en-US" sz="2800"/>
          </a:p>
          <a:p>
            <a:r>
              <a:rPr lang="en-US" sz="2800"/>
              <a:t>Imam 13 </a:t>
            </a:r>
            <a:r>
              <a:rPr lang="en-US" sz="2800" err="1"/>
              <a:t>godina</a:t>
            </a:r>
          </a:p>
          <a:p>
            <a:r>
              <a:rPr lang="en-US" sz="2800"/>
              <a:t>Moji </a:t>
            </a:r>
            <a:r>
              <a:rPr lang="en-US" sz="2800" err="1"/>
              <a:t>hobiji</a:t>
            </a:r>
            <a:r>
              <a:rPr lang="en-US" sz="2800"/>
              <a:t> </a:t>
            </a:r>
            <a:r>
              <a:rPr lang="en-US" sz="2800" err="1"/>
              <a:t>su</a:t>
            </a:r>
            <a:r>
              <a:rPr lang="en-US" sz="2800"/>
              <a:t> </a:t>
            </a:r>
            <a:r>
              <a:rPr lang="en-US" sz="2800" err="1"/>
              <a:t>sviranje</a:t>
            </a:r>
            <a:r>
              <a:rPr lang="en-US" sz="2800"/>
              <a:t> </a:t>
            </a:r>
            <a:r>
              <a:rPr lang="en-US" sz="2800" err="1"/>
              <a:t>sintisajzera</a:t>
            </a:r>
            <a:r>
              <a:rPr lang="en-US" sz="2800"/>
              <a:t> </a:t>
            </a:r>
            <a:r>
              <a:rPr lang="en-US" sz="2800" err="1"/>
              <a:t>i</a:t>
            </a:r>
            <a:r>
              <a:rPr lang="en-US" sz="2800"/>
              <a:t> </a:t>
            </a:r>
            <a:r>
              <a:rPr lang="en-US" sz="2800" err="1"/>
              <a:t>odbojka</a:t>
            </a:r>
          </a:p>
          <a:p>
            <a:r>
              <a:rPr lang="en-US" sz="2800" err="1"/>
              <a:t>Područja</a:t>
            </a:r>
            <a:r>
              <a:rPr lang="en-US" sz="2800"/>
              <a:t> </a:t>
            </a:r>
            <a:r>
              <a:rPr lang="en-US" sz="2800" err="1"/>
              <a:t>koja</a:t>
            </a:r>
            <a:r>
              <a:rPr lang="en-US" sz="2800"/>
              <a:t> me </a:t>
            </a:r>
            <a:r>
              <a:rPr lang="en-US" sz="2800" err="1"/>
              <a:t>zanimaju</a:t>
            </a:r>
            <a:r>
              <a:rPr lang="en-US" sz="2800"/>
              <a:t> </a:t>
            </a:r>
            <a:r>
              <a:rPr lang="en-US" sz="2800" err="1"/>
              <a:t>su</a:t>
            </a:r>
            <a:r>
              <a:rPr lang="en-US" sz="2800"/>
              <a:t> </a:t>
            </a:r>
            <a:r>
              <a:rPr lang="en-US" sz="2800" err="1"/>
              <a:t>biologija</a:t>
            </a:r>
            <a:r>
              <a:rPr lang="en-US" sz="2800"/>
              <a:t> </a:t>
            </a:r>
            <a:r>
              <a:rPr lang="en-US" sz="2800" err="1"/>
              <a:t>i</a:t>
            </a:r>
            <a:r>
              <a:rPr lang="en-US" sz="2800"/>
              <a:t> </a:t>
            </a:r>
          </a:p>
          <a:p>
            <a:pPr marL="0" indent="0">
              <a:buNone/>
            </a:pPr>
            <a:r>
              <a:rPr lang="en-US" sz="2800" err="1"/>
              <a:t>kemija</a:t>
            </a:r>
          </a:p>
          <a:p>
            <a:endParaRPr lang="en-US"/>
          </a:p>
          <a:p>
            <a:endParaRPr lang="en-US"/>
          </a:p>
          <a:p>
            <a:endParaRPr lang="en-US"/>
          </a:p>
          <a:p>
            <a:endParaRPr lang="en-US"/>
          </a:p>
        </p:txBody>
      </p:sp>
      <p:pic>
        <p:nvPicPr>
          <p:cNvPr id="4" name="Slika 4"/>
          <p:cNvPicPr>
            <a:picLocks noChangeAspect="1"/>
          </p:cNvPicPr>
          <p:nvPr/>
        </p:nvPicPr>
        <p:blipFill>
          <a:blip r:embed="rId3"/>
          <a:stretch>
            <a:fillRect/>
          </a:stretch>
        </p:blipFill>
        <p:spPr>
          <a:xfrm>
            <a:off x="7715250" y="323850"/>
            <a:ext cx="2582615" cy="3451662"/>
          </a:xfrm>
          <a:prstGeom prst="rect">
            <a:avLst/>
          </a:prstGeom>
        </p:spPr>
      </p:pic>
    </p:spTree>
    <p:extLst>
      <p:ext uri="{BB962C8B-B14F-4D97-AF65-F5344CB8AC3E}">
        <p14:creationId xmlns:p14="http://schemas.microsoft.com/office/powerpoint/2010/main" xmlns="" val="28803065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tx1"/>
                </a:solidFill>
              </a:rPr>
              <a:t/>
            </a:r>
            <a:br>
              <a:rPr lang="en-US">
                <a:solidFill>
                  <a:schemeClr val="tx1"/>
                </a:solidFill>
              </a:rPr>
            </a:br>
            <a:r>
              <a:rPr lang="en-US">
                <a:solidFill>
                  <a:srgbClr val="000000"/>
                </a:solidFill>
                <a:latin typeface="Gill Sans MT"/>
              </a:rPr>
              <a:t>    </a:t>
            </a:r>
            <a:r>
              <a:rPr lang="en-US">
                <a:solidFill>
                  <a:srgbClr val="000000"/>
                </a:solidFill>
                <a:latin typeface="Century Gothic"/>
              </a:rPr>
              <a:t>  </a:t>
            </a:r>
            <a:r>
              <a:rPr lang="en-US">
                <a:solidFill>
                  <a:srgbClr val="FFFFFF"/>
                </a:solidFill>
                <a:latin typeface="Century Gothic"/>
              </a:rPr>
              <a:t>Iva </a:t>
            </a:r>
            <a:r>
              <a:rPr lang="en-US" err="1">
                <a:solidFill>
                  <a:srgbClr val="FFFFFF"/>
                </a:solidFill>
                <a:latin typeface="Century Gothic"/>
              </a:rPr>
              <a:t>Mihalj</a:t>
            </a:r>
            <a:r>
              <a:rPr lang="en-US">
                <a:solidFill>
                  <a:schemeClr val="tx1"/>
                </a:solidFill>
              </a:rPr>
              <a:t/>
            </a:r>
            <a:br>
              <a:rPr lang="en-US">
                <a:solidFill>
                  <a:schemeClr val="tx1"/>
                </a:solidFill>
              </a:rPr>
            </a:br>
            <a:r>
              <a:rPr lang="en-US">
                <a:solidFill>
                  <a:schemeClr val="tx1"/>
                </a:solidFill>
              </a:rPr>
              <a:t/>
            </a:r>
            <a:br>
              <a:rPr lang="en-US">
                <a:solidFill>
                  <a:schemeClr val="tx1"/>
                </a:solidFill>
              </a:rPr>
            </a:br>
            <a:endParaRPr lang="en-US">
              <a:solidFill>
                <a:schemeClr val="tx1"/>
              </a:solidFill>
            </a:endParaRPr>
          </a:p>
        </p:txBody>
      </p:sp>
      <p:sp>
        <p:nvSpPr>
          <p:cNvPr id="3" name="Content Placeholder 2"/>
          <p:cNvSpPr>
            <a:spLocks noGrp="1"/>
          </p:cNvSpPr>
          <p:nvPr>
            <p:ph idx="1"/>
          </p:nvPr>
        </p:nvSpPr>
        <p:spPr>
          <a:xfrm>
            <a:off x="1451579" y="2162175"/>
            <a:ext cx="9603275" cy="3450613"/>
          </a:xfrm>
        </p:spPr>
        <p:txBody>
          <a:bodyPr vert="horz" lIns="91440" tIns="45720" rIns="91440" bIns="45720" rtlCol="0" anchor="t">
            <a:normAutofit/>
          </a:bodyPr>
          <a:lstStyle/>
          <a:p>
            <a:endParaRPr lang="en-US" sz="2800" err="1"/>
          </a:p>
          <a:p>
            <a:r>
              <a:rPr lang="en-US" sz="2800" err="1"/>
              <a:t>Učenica</a:t>
            </a:r>
            <a:r>
              <a:rPr lang="en-US" sz="2800"/>
              <a:t> </a:t>
            </a:r>
            <a:r>
              <a:rPr lang="en-US" sz="2800" err="1"/>
              <a:t>sam</a:t>
            </a:r>
            <a:r>
              <a:rPr lang="en-US" sz="2800"/>
              <a:t> 7.b </a:t>
            </a:r>
            <a:r>
              <a:rPr lang="en-US" sz="2800" err="1"/>
              <a:t>razreda</a:t>
            </a:r>
            <a:endParaRPr lang="en-US" sz="2800"/>
          </a:p>
          <a:p>
            <a:r>
              <a:rPr lang="en-US" sz="2800"/>
              <a:t>Imam 13 </a:t>
            </a:r>
            <a:r>
              <a:rPr lang="en-US" sz="2800" err="1"/>
              <a:t>godina</a:t>
            </a:r>
          </a:p>
          <a:p>
            <a:r>
              <a:rPr lang="en-US" sz="2800"/>
              <a:t>Moji </a:t>
            </a:r>
            <a:r>
              <a:rPr lang="en-US" sz="2800" err="1"/>
              <a:t>hobiji</a:t>
            </a:r>
            <a:r>
              <a:rPr lang="en-US" sz="2800"/>
              <a:t> </a:t>
            </a:r>
            <a:r>
              <a:rPr lang="en-US" sz="2800" err="1"/>
              <a:t>su</a:t>
            </a:r>
            <a:r>
              <a:rPr lang="en-US" sz="2800"/>
              <a:t> </a:t>
            </a:r>
            <a:r>
              <a:rPr lang="en-US" sz="2800" err="1"/>
              <a:t>sviranje</a:t>
            </a:r>
            <a:r>
              <a:rPr lang="en-US" sz="2800"/>
              <a:t> </a:t>
            </a:r>
            <a:r>
              <a:rPr lang="en-US" sz="2800" err="1"/>
              <a:t>klavira</a:t>
            </a:r>
            <a:r>
              <a:rPr lang="en-US" sz="2800"/>
              <a:t> </a:t>
            </a:r>
            <a:r>
              <a:rPr lang="en-US" sz="2800" err="1"/>
              <a:t>i</a:t>
            </a:r>
            <a:r>
              <a:rPr lang="en-US" sz="2800"/>
              <a:t> </a:t>
            </a:r>
            <a:r>
              <a:rPr lang="en-US" sz="2800" err="1"/>
              <a:t>odbojka</a:t>
            </a:r>
          </a:p>
          <a:p>
            <a:r>
              <a:rPr lang="en-US" sz="2800" err="1"/>
              <a:t>Područja</a:t>
            </a:r>
            <a:r>
              <a:rPr lang="en-US" sz="2800"/>
              <a:t> </a:t>
            </a:r>
            <a:r>
              <a:rPr lang="en-US" sz="2800" err="1"/>
              <a:t>koja</a:t>
            </a:r>
            <a:r>
              <a:rPr lang="en-US" sz="2800"/>
              <a:t> me </a:t>
            </a:r>
            <a:r>
              <a:rPr lang="en-US" sz="2800" err="1"/>
              <a:t>zanimaju</a:t>
            </a:r>
            <a:r>
              <a:rPr lang="en-US" sz="2800"/>
              <a:t> </a:t>
            </a:r>
            <a:r>
              <a:rPr lang="en-US" sz="2800" err="1"/>
              <a:t>su</a:t>
            </a:r>
            <a:r>
              <a:rPr lang="en-US" sz="2800"/>
              <a:t> </a:t>
            </a:r>
            <a:r>
              <a:rPr lang="en-US" sz="2800" err="1"/>
              <a:t>biologija</a:t>
            </a:r>
          </a:p>
          <a:p>
            <a:pPr marL="0" indent="0">
              <a:buNone/>
            </a:pPr>
            <a:r>
              <a:rPr lang="en-US" sz="2800"/>
              <a:t>   </a:t>
            </a:r>
            <a:r>
              <a:rPr lang="en-US" sz="2800" err="1"/>
              <a:t>i</a:t>
            </a:r>
            <a:r>
              <a:rPr lang="en-US" sz="2800"/>
              <a:t> </a:t>
            </a:r>
            <a:r>
              <a:rPr lang="en-US" sz="2800" err="1"/>
              <a:t>fizika</a:t>
            </a:r>
          </a:p>
          <a:p>
            <a:endParaRPr lang="en-US" sz="2800"/>
          </a:p>
          <a:p>
            <a:endParaRPr lang="en-US"/>
          </a:p>
          <a:p>
            <a:endParaRPr lang="en-US"/>
          </a:p>
          <a:p>
            <a:endParaRPr lang="en-US"/>
          </a:p>
          <a:p>
            <a:endParaRPr lang="en-US"/>
          </a:p>
        </p:txBody>
      </p:sp>
      <p:pic>
        <p:nvPicPr>
          <p:cNvPr id="4" name="Picture 4" descr="14697261_880067402127732_684900905_o.jpg"/>
          <p:cNvPicPr>
            <a:picLocks noChangeAspect="1"/>
          </p:cNvPicPr>
          <p:nvPr/>
        </p:nvPicPr>
        <p:blipFill>
          <a:blip r:embed="rId3"/>
          <a:srcRect l="3372" r="10116"/>
          <a:stretch>
            <a:fillRect/>
          </a:stretch>
        </p:blipFill>
        <p:spPr>
          <a:xfrm>
            <a:off x="7448550" y="266700"/>
            <a:ext cx="2800302" cy="3222415"/>
          </a:xfrm>
          <a:prstGeom prst="rect">
            <a:avLst/>
          </a:prstGeom>
        </p:spPr>
      </p:pic>
    </p:spTree>
    <p:extLst>
      <p:ext uri="{BB962C8B-B14F-4D97-AF65-F5344CB8AC3E}">
        <p14:creationId xmlns:p14="http://schemas.microsoft.com/office/powerpoint/2010/main" xmlns="" val="12750422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
            </a:r>
            <a:br>
              <a:rPr lang="en-US">
                <a:solidFill>
                  <a:schemeClr val="tx1"/>
                </a:solidFill>
              </a:rPr>
            </a:br>
            <a:r>
              <a:rPr lang="en-US">
                <a:solidFill>
                  <a:srgbClr val="EBEBEB"/>
                </a:solidFill>
                <a:latin typeface="Century Gothic"/>
              </a:rPr>
              <a:t>   </a:t>
            </a:r>
            <a:r>
              <a:rPr lang="en-US" err="1">
                <a:solidFill>
                  <a:srgbClr val="EBEBEB"/>
                </a:solidFill>
                <a:latin typeface="Century Gothic"/>
              </a:rPr>
              <a:t>Leopoldina</a:t>
            </a:r>
            <a:r>
              <a:rPr lang="en-US"/>
              <a:t> </a:t>
            </a:r>
            <a:r>
              <a:rPr lang="en-US" err="1"/>
              <a:t>Vitković</a:t>
            </a:r>
            <a:r>
              <a:rPr lang="en-US"/>
              <a:t>, prof.</a:t>
            </a:r>
          </a:p>
        </p:txBody>
      </p:sp>
      <p:sp>
        <p:nvSpPr>
          <p:cNvPr id="3" name="Content Placeholder 2"/>
          <p:cNvSpPr>
            <a:spLocks noGrp="1"/>
          </p:cNvSpPr>
          <p:nvPr>
            <p:ph idx="1"/>
          </p:nvPr>
        </p:nvSpPr>
        <p:spPr/>
        <p:txBody>
          <a:bodyPr vert="horz" lIns="91440" tIns="45720" rIns="91440" bIns="45720" rtlCol="0" anchor="t">
            <a:normAutofit/>
          </a:bodyPr>
          <a:lstStyle/>
          <a:p>
            <a:r>
              <a:rPr lang="en-US" sz="2800" err="1"/>
              <a:t>Profesorica</a:t>
            </a:r>
            <a:r>
              <a:rPr lang="en-US" sz="2800"/>
              <a:t> </a:t>
            </a:r>
            <a:r>
              <a:rPr lang="en-US" sz="2800" err="1"/>
              <a:t>sam</a:t>
            </a:r>
            <a:r>
              <a:rPr lang="en-US" sz="2800"/>
              <a:t> </a:t>
            </a:r>
            <a:r>
              <a:rPr lang="en-US" sz="2800" err="1"/>
              <a:t>biologije</a:t>
            </a:r>
            <a:r>
              <a:rPr lang="en-US" sz="2800"/>
              <a:t> </a:t>
            </a:r>
            <a:r>
              <a:rPr lang="en-US" sz="2800" err="1"/>
              <a:t>i</a:t>
            </a:r>
            <a:r>
              <a:rPr lang="en-US" sz="2800"/>
              <a:t> </a:t>
            </a:r>
            <a:r>
              <a:rPr lang="en-US" sz="2800" err="1"/>
              <a:t>kemije</a:t>
            </a:r>
            <a:r>
              <a:rPr lang="en-US" sz="2800"/>
              <a:t> </a:t>
            </a:r>
          </a:p>
          <a:p>
            <a:r>
              <a:rPr lang="en-US" sz="2800"/>
              <a:t>Imam 36 </a:t>
            </a:r>
            <a:r>
              <a:rPr lang="en-US" sz="2800" err="1"/>
              <a:t>godina</a:t>
            </a:r>
          </a:p>
          <a:p>
            <a:r>
              <a:rPr lang="en-US" sz="2800"/>
              <a:t>Moji </a:t>
            </a:r>
            <a:r>
              <a:rPr lang="en-US" sz="2800" err="1"/>
              <a:t>hobiji</a:t>
            </a:r>
            <a:r>
              <a:rPr lang="en-US" sz="2800"/>
              <a:t> </a:t>
            </a:r>
            <a:r>
              <a:rPr lang="en-US" sz="2800" err="1"/>
              <a:t>su</a:t>
            </a:r>
            <a:r>
              <a:rPr lang="en-US" sz="2800"/>
              <a:t> </a:t>
            </a:r>
            <a:r>
              <a:rPr lang="en-US" sz="2800" err="1"/>
              <a:t>uzgajanje</a:t>
            </a:r>
            <a:r>
              <a:rPr lang="en-US" sz="2800"/>
              <a:t> </a:t>
            </a:r>
            <a:r>
              <a:rPr lang="en-US" sz="2800" err="1"/>
              <a:t>orhideja</a:t>
            </a:r>
          </a:p>
          <a:p>
            <a:pPr marL="0" indent="0">
              <a:buNone/>
            </a:pPr>
            <a:r>
              <a:rPr lang="en-US" sz="2800"/>
              <a:t>    </a:t>
            </a:r>
            <a:r>
              <a:rPr lang="en-US" sz="2800" err="1"/>
              <a:t>i</a:t>
            </a:r>
            <a:r>
              <a:rPr lang="en-US" sz="2800"/>
              <a:t> </a:t>
            </a:r>
            <a:r>
              <a:rPr lang="en-US" sz="2800" err="1"/>
              <a:t>sukulenata</a:t>
            </a:r>
            <a:r>
              <a:rPr lang="en-US" sz="2800"/>
              <a:t> </a:t>
            </a:r>
            <a:r>
              <a:rPr lang="en-US" sz="2800" err="1"/>
              <a:t>te</a:t>
            </a:r>
            <a:r>
              <a:rPr lang="en-US" sz="2800"/>
              <a:t>  </a:t>
            </a:r>
            <a:r>
              <a:rPr lang="en-US" sz="2800" err="1"/>
              <a:t>akvaristika</a:t>
            </a:r>
          </a:p>
          <a:p>
            <a:r>
              <a:rPr lang="en-US" sz="2800" err="1"/>
              <a:t>Područja</a:t>
            </a:r>
            <a:r>
              <a:rPr lang="en-US" sz="2800"/>
              <a:t> </a:t>
            </a:r>
            <a:r>
              <a:rPr lang="en-US" sz="2800" err="1"/>
              <a:t>koja</a:t>
            </a:r>
            <a:r>
              <a:rPr lang="en-US" sz="2800"/>
              <a:t> me </a:t>
            </a:r>
            <a:r>
              <a:rPr lang="en-US" sz="2800" err="1"/>
              <a:t>zanimaju</a:t>
            </a:r>
            <a:r>
              <a:rPr lang="en-US" sz="2800"/>
              <a:t> </a:t>
            </a:r>
            <a:r>
              <a:rPr lang="en-US" sz="2800" err="1"/>
              <a:t>su</a:t>
            </a:r>
            <a:r>
              <a:rPr lang="en-US" sz="2800"/>
              <a:t>: </a:t>
            </a:r>
            <a:r>
              <a:rPr lang="en-US" sz="2800" err="1"/>
              <a:t>biologija</a:t>
            </a:r>
            <a:r>
              <a:rPr lang="en-US" sz="2800"/>
              <a:t>, </a:t>
            </a:r>
            <a:endParaRPr lang="en-US"/>
          </a:p>
          <a:p>
            <a:pPr marL="0" indent="0">
              <a:buNone/>
            </a:pPr>
            <a:r>
              <a:rPr lang="en-US" sz="2800"/>
              <a:t>   </a:t>
            </a:r>
            <a:r>
              <a:rPr lang="en-US" sz="2800" err="1"/>
              <a:t>kemija</a:t>
            </a:r>
            <a:r>
              <a:rPr lang="en-US" sz="2800"/>
              <a:t>, </a:t>
            </a:r>
            <a:r>
              <a:rPr lang="en-US" sz="2800" err="1"/>
              <a:t>ekologija</a:t>
            </a:r>
            <a:r>
              <a:rPr lang="en-US" sz="2800"/>
              <a:t> </a:t>
            </a:r>
            <a:r>
              <a:rPr lang="en-US" sz="2800" err="1"/>
              <a:t>i</a:t>
            </a:r>
            <a:r>
              <a:rPr lang="en-US" sz="2800"/>
              <a:t> </a:t>
            </a:r>
            <a:r>
              <a:rPr lang="en-US" sz="2800" err="1"/>
              <a:t>geobotanika</a:t>
            </a:r>
            <a:endParaRPr lang="en-US" err="1"/>
          </a:p>
        </p:txBody>
      </p:sp>
      <p:pic>
        <p:nvPicPr>
          <p:cNvPr id="5" name="Picture 4" descr="14804935_888005491333923_1861517752_n.jpg"/>
          <p:cNvPicPr>
            <a:picLocks noChangeAspect="1"/>
          </p:cNvPicPr>
          <p:nvPr/>
        </p:nvPicPr>
        <p:blipFill>
          <a:blip r:embed="rId3"/>
          <a:stretch>
            <a:fillRect/>
          </a:stretch>
        </p:blipFill>
        <p:spPr>
          <a:xfrm>
            <a:off x="8010525" y="742950"/>
            <a:ext cx="2780133" cy="3315042"/>
          </a:xfrm>
          <a:prstGeom prst="rect">
            <a:avLst/>
          </a:prstGeom>
        </p:spPr>
      </p:pic>
    </p:spTree>
    <p:extLst>
      <p:ext uri="{BB962C8B-B14F-4D97-AF65-F5344CB8AC3E}">
        <p14:creationId xmlns:p14="http://schemas.microsoft.com/office/powerpoint/2010/main" xmlns="" val="148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
            </a:r>
            <a:br>
              <a:rPr lang="en-US">
                <a:solidFill>
                  <a:schemeClr val="tx1"/>
                </a:solidFill>
              </a:rPr>
            </a:br>
            <a:r>
              <a:rPr lang="en-US">
                <a:solidFill>
                  <a:srgbClr val="EBEBEB"/>
                </a:solidFill>
                <a:latin typeface="Century Gothic"/>
              </a:rPr>
              <a:t>   Sandra</a:t>
            </a:r>
            <a:r>
              <a:rPr lang="en-US"/>
              <a:t> </a:t>
            </a:r>
            <a:r>
              <a:rPr lang="en-US" err="1"/>
              <a:t>Poljak</a:t>
            </a:r>
            <a:r>
              <a:rPr lang="en-US"/>
              <a:t>, prof. </a:t>
            </a:r>
          </a:p>
        </p:txBody>
      </p:sp>
      <p:sp>
        <p:nvSpPr>
          <p:cNvPr id="3" name="Content Placeholder 2"/>
          <p:cNvSpPr>
            <a:spLocks noGrp="1"/>
          </p:cNvSpPr>
          <p:nvPr>
            <p:ph idx="1"/>
          </p:nvPr>
        </p:nvSpPr>
        <p:spPr/>
        <p:txBody>
          <a:bodyPr vert="horz" lIns="91440" tIns="45720" rIns="91440" bIns="45720" rtlCol="0" anchor="t">
            <a:normAutofit/>
          </a:bodyPr>
          <a:lstStyle/>
          <a:p>
            <a:r>
              <a:rPr lang="en-US" sz="2800" err="1"/>
              <a:t>Profesorica</a:t>
            </a:r>
            <a:r>
              <a:rPr lang="en-US" sz="2800"/>
              <a:t> </a:t>
            </a:r>
            <a:r>
              <a:rPr lang="en-US" sz="2800" err="1"/>
              <a:t>sam</a:t>
            </a:r>
            <a:r>
              <a:rPr lang="en-US" sz="2800"/>
              <a:t> </a:t>
            </a:r>
            <a:r>
              <a:rPr lang="en-US" sz="2800" err="1"/>
              <a:t>matematike</a:t>
            </a:r>
            <a:r>
              <a:rPr lang="en-US" sz="2800"/>
              <a:t> </a:t>
            </a:r>
            <a:r>
              <a:rPr lang="en-US" sz="2800" err="1"/>
              <a:t>i</a:t>
            </a:r>
            <a:r>
              <a:rPr lang="en-US" sz="2800"/>
              <a:t> </a:t>
            </a:r>
            <a:r>
              <a:rPr lang="en-US" sz="2800" err="1"/>
              <a:t>informatike</a:t>
            </a:r>
            <a:endParaRPr lang="en-US" err="1"/>
          </a:p>
          <a:p>
            <a:r>
              <a:rPr lang="en-US" sz="2800"/>
              <a:t>Imam 43 </a:t>
            </a:r>
            <a:r>
              <a:rPr lang="en-US" sz="2800" err="1"/>
              <a:t>godine</a:t>
            </a:r>
          </a:p>
          <a:p>
            <a:r>
              <a:rPr lang="en-US" sz="2800"/>
              <a:t>Moji </a:t>
            </a:r>
            <a:r>
              <a:rPr lang="en-US" sz="2800" err="1"/>
              <a:t>hobiji</a:t>
            </a:r>
            <a:r>
              <a:rPr lang="en-US" sz="2800"/>
              <a:t> </a:t>
            </a:r>
            <a:r>
              <a:rPr lang="en-US" sz="2800" err="1"/>
              <a:t>su</a:t>
            </a:r>
            <a:r>
              <a:rPr lang="en-US" sz="2800"/>
              <a:t> </a:t>
            </a:r>
            <a:r>
              <a:rPr lang="en-US" sz="2800" err="1"/>
              <a:t>vrtlarenje</a:t>
            </a:r>
            <a:r>
              <a:rPr lang="en-US" sz="2800"/>
              <a:t> I robotika</a:t>
            </a:r>
          </a:p>
          <a:p>
            <a:r>
              <a:rPr lang="en-US" sz="2800" err="1"/>
              <a:t>Područja</a:t>
            </a:r>
            <a:r>
              <a:rPr lang="en-US" sz="2800"/>
              <a:t> </a:t>
            </a:r>
            <a:r>
              <a:rPr lang="en-US" sz="2800" err="1"/>
              <a:t>koja</a:t>
            </a:r>
            <a:r>
              <a:rPr lang="en-US" sz="2800"/>
              <a:t> me </a:t>
            </a:r>
            <a:r>
              <a:rPr lang="en-US" sz="2800" err="1"/>
              <a:t>zanimaju</a:t>
            </a:r>
            <a:r>
              <a:rPr lang="en-US" sz="2800"/>
              <a:t> </a:t>
            </a:r>
            <a:r>
              <a:rPr lang="en-US" sz="2800" err="1"/>
              <a:t>su</a:t>
            </a:r>
            <a:r>
              <a:rPr lang="en-US" sz="2800"/>
              <a:t> </a:t>
            </a:r>
            <a:r>
              <a:rPr lang="en-US" sz="2800" err="1"/>
              <a:t>matematika</a:t>
            </a:r>
            <a:r>
              <a:rPr lang="en-US" sz="2800"/>
              <a:t>, </a:t>
            </a:r>
          </a:p>
          <a:p>
            <a:pPr marL="0" indent="0">
              <a:buNone/>
            </a:pPr>
            <a:r>
              <a:rPr lang="en-US" sz="2800" err="1"/>
              <a:t>informatika</a:t>
            </a:r>
            <a:r>
              <a:rPr lang="en-US" sz="2800"/>
              <a:t>, </a:t>
            </a:r>
            <a:r>
              <a:rPr lang="en-US" sz="2800" err="1"/>
              <a:t>automatika</a:t>
            </a:r>
            <a:r>
              <a:rPr lang="en-US" sz="2800"/>
              <a:t>, </a:t>
            </a:r>
            <a:r>
              <a:rPr lang="en-US" sz="2800" err="1"/>
              <a:t>robotika</a:t>
            </a:r>
            <a:r>
              <a:rPr lang="en-US" sz="2800"/>
              <a:t>, </a:t>
            </a:r>
            <a:r>
              <a:rPr lang="en-US" sz="2800" err="1"/>
              <a:t>programiranje</a:t>
            </a:r>
          </a:p>
          <a:p>
            <a:endParaRPr lang="en-US" sz="2800"/>
          </a:p>
        </p:txBody>
      </p:sp>
      <p:pic>
        <p:nvPicPr>
          <p:cNvPr id="4" name="Picture 3" descr="20160415_162400.jpg"/>
          <p:cNvPicPr>
            <a:picLocks noChangeAspect="1"/>
          </p:cNvPicPr>
          <p:nvPr/>
        </p:nvPicPr>
        <p:blipFill>
          <a:blip r:embed="rId3"/>
          <a:srcRect l="7400" t="3714" r="4933" b="4244"/>
          <a:stretch>
            <a:fillRect/>
          </a:stretch>
        </p:blipFill>
        <p:spPr>
          <a:xfrm>
            <a:off x="8886825" y="561975"/>
            <a:ext cx="2642129" cy="3223290"/>
          </a:xfrm>
          <a:prstGeom prst="rect">
            <a:avLst/>
          </a:prstGeom>
        </p:spPr>
      </p:pic>
    </p:spTree>
    <p:extLst>
      <p:ext uri="{BB962C8B-B14F-4D97-AF65-F5344CB8AC3E}">
        <p14:creationId xmlns:p14="http://schemas.microsoft.com/office/powerpoint/2010/main" xmlns="" val="1942578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US">
                <a:solidFill>
                  <a:schemeClr val="tx1"/>
                </a:solidFill>
              </a:rPr>
              <a:t/>
            </a:r>
            <a:br>
              <a:rPr lang="en-US">
                <a:solidFill>
                  <a:schemeClr val="tx1"/>
                </a:solidFill>
              </a:rPr>
            </a:br>
            <a:r>
              <a:rPr lang="en-US">
                <a:solidFill>
                  <a:srgbClr val="EBEBEB"/>
                </a:solidFill>
                <a:latin typeface="Century Gothic"/>
              </a:rPr>
              <a:t>   </a:t>
            </a:r>
            <a:r>
              <a:rPr lang="en-US"/>
              <a:t>Mirjana </a:t>
            </a:r>
            <a:r>
              <a:rPr lang="en-US" err="1"/>
              <a:t>Šutalo</a:t>
            </a:r>
            <a:r>
              <a:rPr lang="en-US"/>
              <a:t> </a:t>
            </a:r>
            <a:r>
              <a:rPr lang="en-US" err="1"/>
              <a:t>Vulić</a:t>
            </a:r>
            <a:r>
              <a:rPr lang="en-US"/>
              <a:t>, prof.</a:t>
            </a:r>
          </a:p>
        </p:txBody>
      </p:sp>
      <p:sp>
        <p:nvSpPr>
          <p:cNvPr id="3" name="Content Placeholder 2"/>
          <p:cNvSpPr>
            <a:spLocks noGrp="1"/>
          </p:cNvSpPr>
          <p:nvPr>
            <p:ph idx="1"/>
          </p:nvPr>
        </p:nvSpPr>
        <p:spPr>
          <a:solidFill>
            <a:schemeClr val="accent1">
              <a:lumMod val="75000"/>
            </a:schemeClr>
          </a:solidFill>
        </p:spPr>
        <p:txBody>
          <a:bodyPr vert="horz" lIns="91440" tIns="45720" rIns="91440" bIns="45720" rtlCol="0" anchor="t">
            <a:normAutofit/>
          </a:bodyPr>
          <a:lstStyle/>
          <a:p>
            <a:r>
              <a:rPr lang="en-US" sz="2800" err="1"/>
              <a:t>Profesorica</a:t>
            </a:r>
            <a:r>
              <a:rPr lang="en-US" sz="2800"/>
              <a:t> </a:t>
            </a:r>
            <a:r>
              <a:rPr lang="en-US" sz="2800" err="1"/>
              <a:t>sam</a:t>
            </a:r>
            <a:r>
              <a:rPr lang="en-US" sz="2800"/>
              <a:t> </a:t>
            </a:r>
            <a:r>
              <a:rPr lang="en-US" sz="2800" err="1"/>
              <a:t>glazbene</a:t>
            </a:r>
            <a:r>
              <a:rPr lang="en-US" sz="2800"/>
              <a:t> </a:t>
            </a:r>
            <a:r>
              <a:rPr lang="en-US" sz="2800" err="1"/>
              <a:t>kulture</a:t>
            </a:r>
          </a:p>
          <a:p>
            <a:r>
              <a:rPr lang="en-US" sz="2800"/>
              <a:t>Imam 44 </a:t>
            </a:r>
            <a:r>
              <a:rPr lang="en-US" sz="2800" err="1"/>
              <a:t>godine</a:t>
            </a:r>
          </a:p>
          <a:p>
            <a:r>
              <a:rPr lang="en-US" sz="2800"/>
              <a:t>Moji </a:t>
            </a:r>
            <a:r>
              <a:rPr lang="en-US" sz="2800" err="1"/>
              <a:t>hobiji</a:t>
            </a:r>
            <a:r>
              <a:rPr lang="en-US" sz="2800"/>
              <a:t> </a:t>
            </a:r>
            <a:r>
              <a:rPr lang="en-US" sz="2800" err="1"/>
              <a:t>su</a:t>
            </a:r>
            <a:r>
              <a:rPr lang="en-US" sz="2800"/>
              <a:t> </a:t>
            </a:r>
            <a:r>
              <a:rPr lang="en-US" sz="2800" err="1"/>
              <a:t>ples</a:t>
            </a:r>
            <a:r>
              <a:rPr lang="en-US" sz="2800"/>
              <a:t> I </a:t>
            </a:r>
            <a:r>
              <a:rPr lang="en-US" sz="2800" err="1"/>
              <a:t>čitanje</a:t>
            </a:r>
          </a:p>
          <a:p>
            <a:r>
              <a:rPr lang="en-US" sz="2800" err="1"/>
              <a:t>Područja</a:t>
            </a:r>
            <a:r>
              <a:rPr lang="en-US" sz="2800"/>
              <a:t> </a:t>
            </a:r>
            <a:r>
              <a:rPr lang="en-US" sz="2800" err="1"/>
              <a:t>koja</a:t>
            </a:r>
            <a:r>
              <a:rPr lang="en-US" sz="2800"/>
              <a:t> me </a:t>
            </a:r>
            <a:r>
              <a:rPr lang="en-US" sz="2800" err="1"/>
              <a:t>zanimaju</a:t>
            </a:r>
            <a:r>
              <a:rPr lang="en-US" sz="2800"/>
              <a:t> </a:t>
            </a:r>
            <a:r>
              <a:rPr lang="en-US" sz="2800" err="1"/>
              <a:t>su</a:t>
            </a:r>
            <a:r>
              <a:rPr lang="en-US" sz="2800"/>
              <a:t> </a:t>
            </a:r>
            <a:r>
              <a:rPr lang="en-US" sz="2800" err="1"/>
              <a:t>glazbena</a:t>
            </a:r>
            <a:r>
              <a:rPr lang="en-US" sz="2800"/>
              <a:t> </a:t>
            </a:r>
            <a:r>
              <a:rPr lang="en-US" sz="2800" err="1"/>
              <a:t>kultura</a:t>
            </a:r>
            <a:r>
              <a:rPr lang="en-US" sz="2800"/>
              <a:t> I </a:t>
            </a:r>
            <a:r>
              <a:rPr lang="en-US" sz="2800" err="1"/>
              <a:t>suradnja</a:t>
            </a:r>
            <a:r>
              <a:rPr lang="en-US" sz="2800"/>
              <a:t> </a:t>
            </a:r>
            <a:r>
              <a:rPr lang="en-US" sz="2800" err="1"/>
              <a:t>na</a:t>
            </a:r>
            <a:r>
              <a:rPr lang="en-US" sz="2800"/>
              <a:t> </a:t>
            </a:r>
            <a:r>
              <a:rPr lang="en-US" sz="2800" err="1"/>
              <a:t>interdisciplinarnim</a:t>
            </a:r>
            <a:r>
              <a:rPr lang="en-US" sz="2800"/>
              <a:t> </a:t>
            </a:r>
            <a:r>
              <a:rPr lang="en-US" sz="2800" err="1"/>
              <a:t>projektima</a:t>
            </a:r>
          </a:p>
        </p:txBody>
      </p:sp>
      <p:pic>
        <p:nvPicPr>
          <p:cNvPr id="4" name="Picture 3"/>
          <p:cNvPicPr>
            <a:picLocks noChangeAspect="1"/>
          </p:cNvPicPr>
          <p:nvPr/>
        </p:nvPicPr>
        <p:blipFill>
          <a:blip r:embed="rId3"/>
          <a:stretch>
            <a:fillRect/>
          </a:stretch>
        </p:blipFill>
        <p:spPr>
          <a:xfrm>
            <a:off x="8143875" y="818189"/>
            <a:ext cx="2459037" cy="2858461"/>
          </a:xfrm>
          <a:prstGeom prst="rect">
            <a:avLst/>
          </a:prstGeom>
        </p:spPr>
      </p:pic>
    </p:spTree>
    <p:extLst>
      <p:ext uri="{BB962C8B-B14F-4D97-AF65-F5344CB8AC3E}">
        <p14:creationId xmlns:p14="http://schemas.microsoft.com/office/powerpoint/2010/main" xmlns="" val="38328686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6746" y="410775"/>
            <a:ext cx="6621129" cy="1241813"/>
          </a:xfrm>
        </p:spPr>
        <p:txBody>
          <a:bodyPr/>
          <a:lstStyle/>
          <a:p>
            <a:r>
              <a:rPr lang="en-US" sz="4800">
                <a:solidFill>
                  <a:srgbClr val="FFFFFF"/>
                </a:solidFill>
              </a:rPr>
              <a:t>OŠ DORE PEJAČEVIĆ NAŠICE</a:t>
            </a:r>
          </a:p>
        </p:txBody>
      </p:sp>
      <p:sp>
        <p:nvSpPr>
          <p:cNvPr id="3" name="Subtitle 2"/>
          <p:cNvSpPr>
            <a:spLocks noGrp="1"/>
          </p:cNvSpPr>
          <p:nvPr>
            <p:ph type="subTitle" idx="1"/>
          </p:nvPr>
        </p:nvSpPr>
        <p:spPr>
          <a:xfrm>
            <a:off x="1085850" y="2130425"/>
            <a:ext cx="4947850" cy="4395788"/>
          </a:xfrm>
        </p:spPr>
        <p:txBody>
          <a:bodyPr vert="horz" lIns="91440" tIns="91440" rIns="91440" bIns="91440" rtlCol="0" anchor="t">
            <a:normAutofit/>
          </a:bodyPr>
          <a:lstStyle/>
          <a:p>
            <a:r>
              <a:rPr lang="en-US" err="1">
                <a:solidFill>
                  <a:srgbClr val="FFFFFF"/>
                </a:solidFill>
                <a:latin typeface="Century Gothic"/>
              </a:rPr>
              <a:t>Naša</a:t>
            </a:r>
            <a:r>
              <a:rPr lang="en-US">
                <a:solidFill>
                  <a:srgbClr val="FFFFFF"/>
                </a:solidFill>
                <a:latin typeface="Century Gothic"/>
              </a:rPr>
              <a:t> </a:t>
            </a:r>
            <a:r>
              <a:rPr lang="en-US" err="1">
                <a:solidFill>
                  <a:srgbClr val="FFFFFF"/>
                </a:solidFill>
                <a:latin typeface="Century Gothic"/>
              </a:rPr>
              <a:t>škola</a:t>
            </a:r>
            <a:r>
              <a:rPr lang="en-US">
                <a:solidFill>
                  <a:srgbClr val="FFFFFF"/>
                </a:solidFill>
                <a:latin typeface="Century Gothic"/>
              </a:rPr>
              <a:t> </a:t>
            </a:r>
            <a:r>
              <a:rPr lang="en-US" err="1">
                <a:solidFill>
                  <a:srgbClr val="FFFFFF"/>
                </a:solidFill>
                <a:latin typeface="Century Gothic"/>
              </a:rPr>
              <a:t>nosi</a:t>
            </a:r>
            <a:r>
              <a:rPr lang="en-US">
                <a:solidFill>
                  <a:srgbClr val="FFFFFF"/>
                </a:solidFill>
                <a:latin typeface="Century Gothic"/>
              </a:rPr>
              <a:t> </a:t>
            </a:r>
            <a:r>
              <a:rPr lang="en-US" err="1">
                <a:solidFill>
                  <a:srgbClr val="FFFFFF"/>
                </a:solidFill>
                <a:latin typeface="Century Gothic"/>
              </a:rPr>
              <a:t>ime</a:t>
            </a:r>
            <a:r>
              <a:rPr lang="en-US">
                <a:solidFill>
                  <a:srgbClr val="FFFFFF"/>
                </a:solidFill>
                <a:latin typeface="Century Gothic"/>
              </a:rPr>
              <a:t> </a:t>
            </a:r>
            <a:r>
              <a:rPr lang="en-US" err="1">
                <a:solidFill>
                  <a:srgbClr val="FFFFFF"/>
                </a:solidFill>
                <a:latin typeface="Century Gothic"/>
              </a:rPr>
              <a:t>prve</a:t>
            </a:r>
          </a:p>
          <a:p>
            <a:r>
              <a:rPr lang="en-US" err="1">
                <a:solidFill>
                  <a:srgbClr val="FFFFFF"/>
                </a:solidFill>
                <a:latin typeface="Century Gothic"/>
              </a:rPr>
              <a:t>hrvatske</a:t>
            </a:r>
            <a:r>
              <a:rPr lang="en-US">
                <a:solidFill>
                  <a:srgbClr val="FFFFFF"/>
                </a:solidFill>
                <a:latin typeface="Century Gothic"/>
              </a:rPr>
              <a:t> </a:t>
            </a:r>
            <a:r>
              <a:rPr lang="en-US" err="1">
                <a:solidFill>
                  <a:srgbClr val="FFFFFF"/>
                </a:solidFill>
                <a:latin typeface="Century Gothic"/>
              </a:rPr>
              <a:t>skladateljice</a:t>
            </a:r>
            <a:r>
              <a:rPr lang="en-US">
                <a:solidFill>
                  <a:srgbClr val="FFFFFF"/>
                </a:solidFill>
                <a:latin typeface="Century Gothic"/>
              </a:rPr>
              <a:t> Dore </a:t>
            </a:r>
          </a:p>
          <a:p>
            <a:r>
              <a:rPr lang="en-US" err="1">
                <a:solidFill>
                  <a:srgbClr val="FFFFFF"/>
                </a:solidFill>
                <a:latin typeface="Century Gothic"/>
              </a:rPr>
              <a:t>Pejačević</a:t>
            </a:r>
            <a:endParaRPr lang="en-US" err="1">
              <a:solidFill>
                <a:schemeClr val="tx1"/>
              </a:solidFill>
              <a:latin typeface="Century Gothic"/>
            </a:endParaRPr>
          </a:p>
          <a:p>
            <a:r>
              <a:rPr lang="en-US" err="1">
                <a:solidFill>
                  <a:srgbClr val="FFFFFF"/>
                </a:solidFill>
                <a:latin typeface="Century Gothic"/>
              </a:rPr>
              <a:t>nastava</a:t>
            </a:r>
            <a:r>
              <a:rPr lang="en-US">
                <a:solidFill>
                  <a:srgbClr val="FFFFFF"/>
                </a:solidFill>
                <a:latin typeface="Century Gothic"/>
              </a:rPr>
              <a:t> se </a:t>
            </a:r>
            <a:r>
              <a:rPr lang="en-US" err="1">
                <a:solidFill>
                  <a:srgbClr val="FFFFFF"/>
                </a:solidFill>
                <a:latin typeface="Century Gothic"/>
              </a:rPr>
              <a:t>odvija</a:t>
            </a:r>
            <a:r>
              <a:rPr lang="en-US">
                <a:solidFill>
                  <a:srgbClr val="FFFFFF"/>
                </a:solidFill>
                <a:latin typeface="Century Gothic"/>
              </a:rPr>
              <a:t> u </a:t>
            </a:r>
            <a:r>
              <a:rPr lang="en-US" err="1">
                <a:solidFill>
                  <a:srgbClr val="FFFFFF"/>
                </a:solidFill>
                <a:latin typeface="Century Gothic"/>
              </a:rPr>
              <a:t>dvije</a:t>
            </a:r>
            <a:r>
              <a:rPr lang="en-US">
                <a:solidFill>
                  <a:srgbClr val="FFFFFF"/>
                </a:solidFill>
                <a:latin typeface="Century Gothic"/>
              </a:rPr>
              <a:t> </a:t>
            </a:r>
            <a:r>
              <a:rPr lang="en-US" err="1">
                <a:solidFill>
                  <a:srgbClr val="FFFFFF"/>
                </a:solidFill>
                <a:latin typeface="Century Gothic"/>
              </a:rPr>
              <a:t>školskE</a:t>
            </a:r>
          </a:p>
          <a:p>
            <a:r>
              <a:rPr lang="en-US" err="1">
                <a:solidFill>
                  <a:srgbClr val="FFFFFF"/>
                </a:solidFill>
                <a:latin typeface="Century Gothic"/>
              </a:rPr>
              <a:t>zgrade</a:t>
            </a:r>
            <a:r>
              <a:rPr lang="en-US">
                <a:solidFill>
                  <a:srgbClr val="FFFFFF"/>
                </a:solidFill>
                <a:latin typeface="Century Gothic"/>
              </a:rPr>
              <a:t>;</a:t>
            </a:r>
          </a:p>
          <a:p>
            <a:r>
              <a:rPr lang="en-US">
                <a:solidFill>
                  <a:srgbClr val="FFFFFF"/>
                </a:solidFill>
                <a:latin typeface="Century Gothic"/>
              </a:rPr>
              <a:t>u </a:t>
            </a:r>
            <a:r>
              <a:rPr lang="en-US" err="1">
                <a:solidFill>
                  <a:srgbClr val="FFFFFF"/>
                </a:solidFill>
                <a:latin typeface="Century Gothic"/>
              </a:rPr>
              <a:t>matičnoj</a:t>
            </a:r>
            <a:r>
              <a:rPr lang="en-US">
                <a:solidFill>
                  <a:srgbClr val="FFFFFF"/>
                </a:solidFill>
                <a:latin typeface="Century Gothic"/>
              </a:rPr>
              <a:t> </a:t>
            </a:r>
            <a:r>
              <a:rPr lang="en-US" err="1">
                <a:solidFill>
                  <a:srgbClr val="FFFFFF"/>
                </a:solidFill>
                <a:latin typeface="Century Gothic"/>
              </a:rPr>
              <a:t>školi</a:t>
            </a:r>
            <a:r>
              <a:rPr lang="en-US">
                <a:solidFill>
                  <a:srgbClr val="FFFFFF"/>
                </a:solidFill>
                <a:latin typeface="Century Gothic"/>
              </a:rPr>
              <a:t> </a:t>
            </a:r>
            <a:r>
              <a:rPr lang="en-US" err="1">
                <a:solidFill>
                  <a:srgbClr val="FFFFFF"/>
                </a:solidFill>
                <a:latin typeface="Century Gothic"/>
              </a:rPr>
              <a:t>i</a:t>
            </a:r>
            <a:r>
              <a:rPr lang="en-US">
                <a:solidFill>
                  <a:srgbClr val="FFFFFF"/>
                </a:solidFill>
                <a:latin typeface="Century Gothic"/>
              </a:rPr>
              <a:t> u </a:t>
            </a:r>
            <a:r>
              <a:rPr lang="en-US" err="1">
                <a:solidFill>
                  <a:srgbClr val="FFFFFF"/>
                </a:solidFill>
                <a:latin typeface="Century Gothic"/>
              </a:rPr>
              <a:t>Područnoj</a:t>
            </a:r>
            <a:endParaRPr lang="en-US" err="1">
              <a:solidFill>
                <a:schemeClr val="tx1"/>
              </a:solidFill>
              <a:latin typeface="Century Gothic"/>
            </a:endParaRPr>
          </a:p>
          <a:p>
            <a:r>
              <a:rPr lang="en-US" err="1">
                <a:solidFill>
                  <a:srgbClr val="FFFFFF"/>
                </a:solidFill>
                <a:latin typeface="Century Gothic"/>
              </a:rPr>
              <a:t>školi</a:t>
            </a:r>
            <a:r>
              <a:rPr lang="en-US">
                <a:solidFill>
                  <a:srgbClr val="FFFFFF"/>
                </a:solidFill>
                <a:latin typeface="Century Gothic"/>
              </a:rPr>
              <a:t> </a:t>
            </a:r>
            <a:r>
              <a:rPr lang="en-US" err="1">
                <a:solidFill>
                  <a:srgbClr val="FFFFFF"/>
                </a:solidFill>
                <a:latin typeface="Century Gothic"/>
              </a:rPr>
              <a:t>Vukojevci</a:t>
            </a:r>
            <a:r>
              <a:rPr lang="en-US">
                <a:solidFill>
                  <a:srgbClr val="FFFFFF"/>
                </a:solidFill>
                <a:latin typeface="Century Gothic"/>
              </a:rPr>
              <a:t>. </a:t>
            </a:r>
            <a:endParaRPr lang="en-US">
              <a:solidFill>
                <a:schemeClr val="tx1"/>
              </a:solidFill>
              <a:latin typeface="Century Gothic"/>
            </a:endParaRPr>
          </a:p>
          <a:p>
            <a:r>
              <a:rPr lang="en-US">
                <a:solidFill>
                  <a:srgbClr val="FFFFFF"/>
                </a:solidFill>
                <a:latin typeface="Century Gothic"/>
              </a:rPr>
              <a:t>ŠKOLU POHAĐA 589 </a:t>
            </a:r>
            <a:r>
              <a:rPr lang="en-US" err="1">
                <a:solidFill>
                  <a:srgbClr val="FFFFFF"/>
                </a:solidFill>
                <a:latin typeface="Century Gothic"/>
              </a:rPr>
              <a:t>učenikA</a:t>
            </a:r>
            <a:r>
              <a:rPr lang="en-US">
                <a:latin typeface="Century Gothic"/>
              </a:rPr>
              <a:t>.</a:t>
            </a:r>
            <a:endParaRPr lang="en-US">
              <a:solidFill>
                <a:schemeClr val="tx1"/>
              </a:solidFill>
              <a:latin typeface="Century Gothic"/>
            </a:endParaRPr>
          </a:p>
        </p:txBody>
      </p:sp>
      <p:pic>
        <p:nvPicPr>
          <p:cNvPr id="4" name="Picture 3" descr="dora.jpg"/>
          <p:cNvPicPr>
            <a:picLocks noChangeAspect="1"/>
          </p:cNvPicPr>
          <p:nvPr/>
        </p:nvPicPr>
        <p:blipFill>
          <a:blip r:embed="rId3"/>
          <a:stretch>
            <a:fillRect/>
          </a:stretch>
        </p:blipFill>
        <p:spPr>
          <a:xfrm>
            <a:off x="6848475" y="1009650"/>
            <a:ext cx="3428753" cy="4848755"/>
          </a:xfrm>
          <a:prstGeom prst="rect">
            <a:avLst/>
          </a:prstGeom>
        </p:spPr>
      </p:pic>
    </p:spTree>
    <p:extLst>
      <p:ext uri="{BB962C8B-B14F-4D97-AF65-F5344CB8AC3E}">
        <p14:creationId xmlns:p14="http://schemas.microsoft.com/office/powerpoint/2010/main" xmlns="" val="32198758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228600"/>
            <a:ext cx="9602788" cy="4070750"/>
          </a:xfrm>
        </p:spPr>
        <p:txBody>
          <a:bodyPr vert="horz" lIns="91440" tIns="45720" rIns="91440" bIns="45720" rtlCol="0" anchor="t">
            <a:normAutofit/>
          </a:bodyPr>
          <a:lstStyle/>
          <a:p>
            <a:r>
              <a:rPr lang="en-US" sz="2800"/>
              <a:t> </a:t>
            </a:r>
            <a:r>
              <a:rPr lang="en-US" sz="2800" err="1"/>
              <a:t>Već</a:t>
            </a:r>
            <a:r>
              <a:rPr lang="en-US" sz="2800"/>
              <a:t> </a:t>
            </a:r>
            <a:r>
              <a:rPr lang="en-US" sz="2800" err="1"/>
              <a:t>deset</a:t>
            </a:r>
            <a:r>
              <a:rPr lang="en-US" sz="2800"/>
              <a:t> </a:t>
            </a:r>
            <a:r>
              <a:rPr lang="en-US" sz="2800" err="1"/>
              <a:t>godina</a:t>
            </a:r>
            <a:r>
              <a:rPr lang="en-US" sz="2800"/>
              <a:t> </a:t>
            </a:r>
            <a:r>
              <a:rPr lang="en-US" sz="2800" err="1"/>
              <a:t>nosimo</a:t>
            </a:r>
            <a:r>
              <a:rPr lang="en-US" sz="2800"/>
              <a:t> status </a:t>
            </a:r>
            <a:r>
              <a:rPr lang="en-US" sz="2800" err="1"/>
              <a:t>Eko</a:t>
            </a:r>
            <a:r>
              <a:rPr lang="en-US" sz="2800"/>
              <a:t> </a:t>
            </a:r>
            <a:r>
              <a:rPr lang="en-US" sz="2800" err="1"/>
              <a:t>škole</a:t>
            </a:r>
          </a:p>
        </p:txBody>
      </p:sp>
      <p:pic>
        <p:nvPicPr>
          <p:cNvPr id="4" name="Picture 3" descr="3.JPG"/>
          <p:cNvPicPr>
            <a:picLocks noChangeAspect="1"/>
          </p:cNvPicPr>
          <p:nvPr/>
        </p:nvPicPr>
        <p:blipFill>
          <a:blip r:embed="rId3"/>
          <a:stretch>
            <a:fillRect/>
          </a:stretch>
        </p:blipFill>
        <p:spPr>
          <a:xfrm>
            <a:off x="7424738" y="862013"/>
            <a:ext cx="3720140" cy="4972050"/>
          </a:xfrm>
          <a:prstGeom prst="rect">
            <a:avLst/>
          </a:prstGeom>
        </p:spPr>
      </p:pic>
      <p:pic>
        <p:nvPicPr>
          <p:cNvPr id="5" name="Picture 4" descr="18.JPG"/>
          <p:cNvPicPr>
            <a:picLocks noChangeAspect="1"/>
          </p:cNvPicPr>
          <p:nvPr/>
        </p:nvPicPr>
        <p:blipFill>
          <a:blip r:embed="rId4"/>
          <a:stretch>
            <a:fillRect/>
          </a:stretch>
        </p:blipFill>
        <p:spPr>
          <a:xfrm>
            <a:off x="819150" y="1608826"/>
            <a:ext cx="5528512" cy="4142847"/>
          </a:xfrm>
          <a:prstGeom prst="rect">
            <a:avLst/>
          </a:prstGeom>
        </p:spPr>
      </p:pic>
    </p:spTree>
    <p:extLst>
      <p:ext uri="{BB962C8B-B14F-4D97-AF65-F5344CB8AC3E}">
        <p14:creationId xmlns:p14="http://schemas.microsoft.com/office/powerpoint/2010/main" xmlns="" val="4001722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61975" y="466725"/>
            <a:ext cx="9603275" cy="3450613"/>
          </a:xfrm>
        </p:spPr>
        <p:txBody>
          <a:bodyPr vert="horz" lIns="91440" tIns="45720" rIns="91440" bIns="45720" rtlCol="0" anchor="t">
            <a:normAutofit/>
          </a:bodyPr>
          <a:lstStyle/>
          <a:p>
            <a:r>
              <a:rPr lang="en-US" sz="3200">
                <a:latin typeface="Calibri"/>
              </a:rPr>
              <a:t>U </a:t>
            </a:r>
            <a:r>
              <a:rPr lang="en-US" sz="3200" err="1">
                <a:latin typeface="Calibri"/>
              </a:rPr>
              <a:t>školi</a:t>
            </a:r>
            <a:r>
              <a:rPr lang="en-US" sz="3200">
                <a:latin typeface="Calibri"/>
              </a:rPr>
              <a:t> </a:t>
            </a:r>
            <a:r>
              <a:rPr lang="en-US" sz="3200" err="1">
                <a:latin typeface="Calibri"/>
              </a:rPr>
              <a:t>djeluje</a:t>
            </a:r>
            <a:r>
              <a:rPr lang="en-US" sz="3200">
                <a:latin typeface="Calibri"/>
              </a:rPr>
              <a:t> </a:t>
            </a:r>
            <a:r>
              <a:rPr lang="en-US" sz="3200" err="1">
                <a:latin typeface="Calibri"/>
              </a:rPr>
              <a:t>i</a:t>
            </a:r>
            <a:r>
              <a:rPr lang="en-US" sz="3200">
                <a:latin typeface="Calibri"/>
              </a:rPr>
              <a:t> </a:t>
            </a:r>
            <a:r>
              <a:rPr lang="en-US" sz="3200" err="1">
                <a:latin typeface="Calibri"/>
              </a:rPr>
              <a:t>Učenička</a:t>
            </a:r>
            <a:r>
              <a:rPr lang="en-US" sz="3200">
                <a:latin typeface="Calibri"/>
              </a:rPr>
              <a:t> zadruga „</a:t>
            </a:r>
            <a:r>
              <a:rPr lang="en-US" sz="3200" err="1">
                <a:latin typeface="Calibri"/>
              </a:rPr>
              <a:t>Mladost</a:t>
            </a:r>
            <a:r>
              <a:rPr lang="en-US" sz="3200">
                <a:latin typeface="Calibri"/>
              </a:rPr>
              <a:t>“ </a:t>
            </a:r>
            <a:r>
              <a:rPr lang="en-US" sz="3200" err="1">
                <a:latin typeface="Calibri"/>
              </a:rPr>
              <a:t>koja</a:t>
            </a:r>
            <a:r>
              <a:rPr lang="en-US" sz="3200">
                <a:latin typeface="Calibri"/>
              </a:rPr>
              <a:t> </a:t>
            </a:r>
            <a:r>
              <a:rPr lang="en-US" sz="3200" err="1">
                <a:latin typeface="Calibri"/>
              </a:rPr>
              <a:t>pridonosi</a:t>
            </a:r>
            <a:r>
              <a:rPr lang="en-US" sz="3200">
                <a:latin typeface="Calibri"/>
              </a:rPr>
              <a:t> </a:t>
            </a:r>
            <a:r>
              <a:rPr lang="en-US" sz="3200" err="1">
                <a:latin typeface="Calibri"/>
              </a:rPr>
              <a:t>uspješnom</a:t>
            </a:r>
            <a:r>
              <a:rPr lang="en-US" sz="3200">
                <a:latin typeface="Calibri"/>
              </a:rPr>
              <a:t> </a:t>
            </a:r>
            <a:r>
              <a:rPr lang="en-US" sz="3200" err="1">
                <a:latin typeface="Calibri"/>
              </a:rPr>
              <a:t>radu</a:t>
            </a:r>
            <a:r>
              <a:rPr lang="en-US" sz="3200">
                <a:latin typeface="Calibri"/>
              </a:rPr>
              <a:t> </a:t>
            </a:r>
            <a:r>
              <a:rPr lang="en-US" sz="3200" err="1">
                <a:latin typeface="Calibri"/>
              </a:rPr>
              <a:t>i</a:t>
            </a:r>
            <a:r>
              <a:rPr lang="en-US" sz="3200">
                <a:latin typeface="Calibri"/>
              </a:rPr>
              <a:t> </a:t>
            </a:r>
            <a:r>
              <a:rPr lang="en-US" sz="3200" err="1">
                <a:latin typeface="Calibri"/>
              </a:rPr>
              <a:t>promociji</a:t>
            </a:r>
            <a:r>
              <a:rPr lang="en-US" sz="3200">
                <a:latin typeface="Calibri"/>
              </a:rPr>
              <a:t> </a:t>
            </a:r>
            <a:r>
              <a:rPr lang="en-US" sz="3200" err="1">
                <a:latin typeface="Calibri"/>
              </a:rPr>
              <a:t>škole</a:t>
            </a:r>
            <a:r>
              <a:rPr lang="en-US">
                <a:latin typeface="Calibri"/>
              </a:rPr>
              <a:t>.</a:t>
            </a:r>
          </a:p>
        </p:txBody>
      </p:sp>
      <p:pic>
        <p:nvPicPr>
          <p:cNvPr id="4" name="Picture 3" descr="P6070003.JPG"/>
          <p:cNvPicPr>
            <a:picLocks noChangeAspect="1"/>
          </p:cNvPicPr>
          <p:nvPr/>
        </p:nvPicPr>
        <p:blipFill>
          <a:blip r:embed="rId3"/>
          <a:stretch>
            <a:fillRect/>
          </a:stretch>
        </p:blipFill>
        <p:spPr>
          <a:xfrm>
            <a:off x="388790" y="2106613"/>
            <a:ext cx="4845198" cy="3771900"/>
          </a:xfrm>
          <a:prstGeom prst="rect">
            <a:avLst/>
          </a:prstGeom>
        </p:spPr>
      </p:pic>
      <p:pic>
        <p:nvPicPr>
          <p:cNvPr id="5" name="Picture 4" descr="4.png"/>
          <p:cNvPicPr>
            <a:picLocks noChangeAspect="1"/>
          </p:cNvPicPr>
          <p:nvPr/>
        </p:nvPicPr>
        <p:blipFill>
          <a:blip r:embed="rId4"/>
          <a:srcRect r="2972" b="1524"/>
          <a:stretch>
            <a:fillRect/>
          </a:stretch>
        </p:blipFill>
        <p:spPr>
          <a:xfrm>
            <a:off x="5359400" y="2084388"/>
            <a:ext cx="5879047" cy="3824287"/>
          </a:xfrm>
          <a:prstGeom prst="rect">
            <a:avLst/>
          </a:prstGeom>
        </p:spPr>
      </p:pic>
    </p:spTree>
    <p:extLst>
      <p:ext uri="{BB962C8B-B14F-4D97-AF65-F5344CB8AC3E}">
        <p14:creationId xmlns:p14="http://schemas.microsoft.com/office/powerpoint/2010/main" xmlns="" val="1787742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66975" y="483978"/>
            <a:ext cx="9603275" cy="3450613"/>
          </a:xfrm>
        </p:spPr>
        <p:txBody>
          <a:bodyPr/>
          <a:lstStyle/>
          <a:p>
            <a:r>
              <a:rPr lang="en-US" sz="2800" err="1">
                <a:latin typeface="Calibri"/>
              </a:rPr>
              <a:t>Učenička</a:t>
            </a:r>
            <a:r>
              <a:rPr lang="en-US" sz="2800">
                <a:latin typeface="Calibri"/>
              </a:rPr>
              <a:t> zadruga brine o </a:t>
            </a:r>
            <a:r>
              <a:rPr lang="en-US" sz="2800" err="1">
                <a:latin typeface="Calibri"/>
              </a:rPr>
              <a:t>uređenju</a:t>
            </a:r>
            <a:r>
              <a:rPr lang="en-US" sz="2800">
                <a:latin typeface="Calibri"/>
              </a:rPr>
              <a:t> </a:t>
            </a:r>
            <a:r>
              <a:rPr lang="en-US" sz="2800" err="1">
                <a:latin typeface="Calibri"/>
              </a:rPr>
              <a:t>okoliša</a:t>
            </a:r>
          </a:p>
          <a:p>
            <a:r>
              <a:rPr lang="en-US" sz="2800">
                <a:latin typeface="Calibri"/>
              </a:rPr>
              <a:t> </a:t>
            </a:r>
            <a:r>
              <a:rPr lang="en-US" sz="2800" err="1">
                <a:latin typeface="Calibri"/>
              </a:rPr>
              <a:t>Školski</a:t>
            </a:r>
            <a:r>
              <a:rPr lang="en-US" sz="2800">
                <a:latin typeface="Calibri"/>
              </a:rPr>
              <a:t> </a:t>
            </a:r>
            <a:r>
              <a:rPr lang="en-US" sz="2800" err="1">
                <a:latin typeface="Calibri"/>
              </a:rPr>
              <a:t>vrt</a:t>
            </a:r>
            <a:r>
              <a:rPr lang="en-US" sz="2800">
                <a:latin typeface="Calibri"/>
              </a:rPr>
              <a:t> </a:t>
            </a:r>
            <a:r>
              <a:rPr lang="en-US" sz="2800" err="1">
                <a:latin typeface="Calibri"/>
              </a:rPr>
              <a:t>je</a:t>
            </a:r>
            <a:r>
              <a:rPr lang="en-US" sz="2800">
                <a:latin typeface="Calibri"/>
              </a:rPr>
              <a:t> </a:t>
            </a:r>
            <a:r>
              <a:rPr lang="en-US" sz="2800" err="1">
                <a:latin typeface="Calibri"/>
              </a:rPr>
              <a:t>veličine</a:t>
            </a:r>
            <a:r>
              <a:rPr lang="en-US" sz="2800">
                <a:latin typeface="Calibri"/>
              </a:rPr>
              <a:t> </a:t>
            </a:r>
            <a:r>
              <a:rPr lang="en-US" sz="2800" err="1">
                <a:latin typeface="Calibri"/>
              </a:rPr>
              <a:t>oko</a:t>
            </a:r>
            <a:r>
              <a:rPr lang="en-US" sz="2800">
                <a:latin typeface="Calibri"/>
              </a:rPr>
              <a:t> 1500</a:t>
            </a:r>
            <a:r>
              <a:rPr lang="en-US" sz="2400">
                <a:latin typeface="Calibri"/>
              </a:rPr>
              <a:t> m2</a:t>
            </a:r>
          </a:p>
        </p:txBody>
      </p:sp>
      <p:pic>
        <p:nvPicPr>
          <p:cNvPr id="4" name="Picture 3" descr="2.jpg"/>
          <p:cNvPicPr>
            <a:picLocks noChangeAspect="1"/>
          </p:cNvPicPr>
          <p:nvPr/>
        </p:nvPicPr>
        <p:blipFill>
          <a:blip r:embed="rId3"/>
          <a:stretch>
            <a:fillRect/>
          </a:stretch>
        </p:blipFill>
        <p:spPr>
          <a:xfrm>
            <a:off x="2886075" y="1914525"/>
            <a:ext cx="5396163" cy="4042062"/>
          </a:xfrm>
          <a:prstGeom prst="rect">
            <a:avLst/>
          </a:prstGeom>
        </p:spPr>
      </p:pic>
    </p:spTree>
    <p:extLst>
      <p:ext uri="{BB962C8B-B14F-4D97-AF65-F5344CB8AC3E}">
        <p14:creationId xmlns:p14="http://schemas.microsoft.com/office/powerpoint/2010/main" xmlns="" val="27691425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3025" y="863453"/>
            <a:ext cx="9602788" cy="5151585"/>
          </a:xfrm>
        </p:spPr>
        <p:txBody>
          <a:bodyPr>
            <a:normAutofit/>
          </a:bodyPr>
          <a:lstStyle/>
          <a:p>
            <a:r>
              <a:rPr lang="en-US" sz="2000">
                <a:latin typeface="Times New Roman"/>
              </a:rPr>
              <a:t>U PROJEKT SU UKLJUČENI UČENICI:</a:t>
            </a:r>
            <a:r>
              <a:rPr lang="en-US" sz="1800">
                <a:latin typeface="Times New Roman"/>
              </a:rPr>
              <a:t> </a:t>
            </a:r>
          </a:p>
          <a:p>
            <a:r>
              <a:rPr lang="en-US" sz="1800">
                <a:latin typeface="Times New Roman"/>
              </a:rPr>
              <a:t>      1.     </a:t>
            </a:r>
            <a:r>
              <a:rPr lang="en-US" sz="1800" err="1">
                <a:latin typeface="Times New Roman"/>
              </a:rPr>
              <a:t>Marija</a:t>
            </a:r>
            <a:r>
              <a:rPr lang="en-US" sz="1800">
                <a:latin typeface="Times New Roman"/>
              </a:rPr>
              <a:t> </a:t>
            </a:r>
            <a:r>
              <a:rPr lang="en-US" sz="1800" err="1">
                <a:latin typeface="Times New Roman"/>
              </a:rPr>
              <a:t>Poljak</a:t>
            </a:r>
            <a:r>
              <a:rPr lang="en-US" sz="1800">
                <a:latin typeface="Times New Roman"/>
              </a:rPr>
              <a:t>, 7.b </a:t>
            </a:r>
          </a:p>
          <a:p>
            <a:r>
              <a:rPr lang="en-US" sz="1800">
                <a:latin typeface="Times New Roman"/>
              </a:rPr>
              <a:t>      2.     Iva </a:t>
            </a:r>
            <a:r>
              <a:rPr lang="en-US" sz="1800" err="1">
                <a:latin typeface="Times New Roman"/>
              </a:rPr>
              <a:t>Mihalj</a:t>
            </a:r>
            <a:r>
              <a:rPr lang="en-US" sz="1800">
                <a:latin typeface="Times New Roman"/>
              </a:rPr>
              <a:t>, 7.b </a:t>
            </a:r>
          </a:p>
          <a:p>
            <a:r>
              <a:rPr lang="en-US" sz="1800">
                <a:latin typeface="Times New Roman"/>
              </a:rPr>
              <a:t>      3.     Dorian </a:t>
            </a:r>
            <a:r>
              <a:rPr lang="en-US" sz="1800" err="1">
                <a:latin typeface="Times New Roman"/>
              </a:rPr>
              <a:t>Štrbo</a:t>
            </a:r>
            <a:r>
              <a:rPr lang="en-US" sz="1800">
                <a:latin typeface="Times New Roman"/>
              </a:rPr>
              <a:t>, 7.b </a:t>
            </a:r>
          </a:p>
          <a:p>
            <a:r>
              <a:rPr lang="en-US" sz="1800">
                <a:latin typeface="Times New Roman"/>
              </a:rPr>
              <a:t>      4.     Roberto </a:t>
            </a:r>
            <a:r>
              <a:rPr lang="en-US" sz="1800" err="1">
                <a:latin typeface="Times New Roman"/>
              </a:rPr>
              <a:t>Šepčić</a:t>
            </a:r>
            <a:r>
              <a:rPr lang="en-US" sz="1800">
                <a:latin typeface="Times New Roman"/>
              </a:rPr>
              <a:t>, 7.b </a:t>
            </a:r>
          </a:p>
          <a:p>
            <a:r>
              <a:rPr lang="en-US" sz="1800">
                <a:latin typeface="Times New Roman"/>
              </a:rPr>
              <a:t>      5.     Lara </a:t>
            </a:r>
            <a:r>
              <a:rPr lang="en-US" sz="1800" err="1">
                <a:latin typeface="Times New Roman"/>
              </a:rPr>
              <a:t>Lahner</a:t>
            </a:r>
            <a:r>
              <a:rPr lang="en-US" sz="1800">
                <a:latin typeface="Times New Roman"/>
              </a:rPr>
              <a:t>, 7.b </a:t>
            </a:r>
          </a:p>
          <a:p>
            <a:r>
              <a:rPr lang="en-US" sz="1800">
                <a:latin typeface="Times New Roman"/>
              </a:rPr>
              <a:t>      6.     </a:t>
            </a:r>
            <a:r>
              <a:rPr lang="en-US" sz="1800" err="1">
                <a:latin typeface="Times New Roman"/>
              </a:rPr>
              <a:t>Mirela</a:t>
            </a:r>
            <a:r>
              <a:rPr lang="en-US" sz="1800">
                <a:latin typeface="Times New Roman"/>
              </a:rPr>
              <a:t> </a:t>
            </a:r>
            <a:r>
              <a:rPr lang="en-US" sz="1800" err="1">
                <a:latin typeface="Times New Roman"/>
              </a:rPr>
              <a:t>Turalija</a:t>
            </a:r>
            <a:r>
              <a:rPr lang="en-US" sz="1800">
                <a:latin typeface="Times New Roman"/>
              </a:rPr>
              <a:t>, 7.c </a:t>
            </a:r>
          </a:p>
          <a:p>
            <a:r>
              <a:rPr lang="en-US" sz="1800">
                <a:latin typeface="Times New Roman"/>
              </a:rPr>
              <a:t>      7.     </a:t>
            </a:r>
            <a:r>
              <a:rPr lang="en-US" sz="1800" err="1">
                <a:latin typeface="Times New Roman"/>
              </a:rPr>
              <a:t>Pavle</a:t>
            </a:r>
            <a:r>
              <a:rPr lang="en-US" sz="1800">
                <a:latin typeface="Times New Roman"/>
              </a:rPr>
              <a:t> </a:t>
            </a:r>
            <a:r>
              <a:rPr lang="en-US" sz="1800" err="1">
                <a:latin typeface="Times New Roman"/>
              </a:rPr>
              <a:t>Ergović</a:t>
            </a:r>
            <a:r>
              <a:rPr lang="en-US" sz="1800">
                <a:latin typeface="Times New Roman"/>
              </a:rPr>
              <a:t>, 8.c </a:t>
            </a:r>
          </a:p>
          <a:p>
            <a:r>
              <a:rPr lang="en-US" sz="1800">
                <a:latin typeface="Times New Roman"/>
              </a:rPr>
              <a:t>      8.     Nora </a:t>
            </a:r>
            <a:r>
              <a:rPr lang="en-US" sz="1800" err="1">
                <a:latin typeface="Times New Roman"/>
              </a:rPr>
              <a:t>Slivar</a:t>
            </a:r>
            <a:r>
              <a:rPr lang="en-US" sz="1800">
                <a:latin typeface="Times New Roman"/>
              </a:rPr>
              <a:t>, 8.a </a:t>
            </a:r>
          </a:p>
          <a:p>
            <a:r>
              <a:rPr lang="en-US" sz="1800">
                <a:latin typeface="Times New Roman"/>
              </a:rPr>
              <a:t>      9.     Ida </a:t>
            </a:r>
            <a:r>
              <a:rPr lang="en-US" sz="1800" err="1">
                <a:latin typeface="Times New Roman"/>
              </a:rPr>
              <a:t>Raich</a:t>
            </a:r>
            <a:r>
              <a:rPr lang="en-US" sz="1800">
                <a:latin typeface="Times New Roman"/>
              </a:rPr>
              <a:t>, 8.a </a:t>
            </a:r>
          </a:p>
          <a:p>
            <a:r>
              <a:rPr lang="en-US" sz="1800">
                <a:latin typeface="Times New Roman"/>
              </a:rPr>
              <a:t>      10.   Petra </a:t>
            </a:r>
            <a:r>
              <a:rPr lang="en-US" sz="1800" err="1">
                <a:latin typeface="Times New Roman"/>
              </a:rPr>
              <a:t>Guljaš</a:t>
            </a:r>
            <a:r>
              <a:rPr lang="en-US" sz="1800">
                <a:latin typeface="Times New Roman"/>
              </a:rPr>
              <a:t>, 8.a </a:t>
            </a:r>
            <a:r>
              <a:rPr lang="en-US" sz="1800">
                <a:solidFill>
                  <a:schemeClr val="tx1"/>
                </a:solidFill>
                <a:latin typeface="Times New Roman"/>
              </a:rPr>
              <a:t/>
            </a:r>
            <a:br>
              <a:rPr lang="en-US" sz="1800">
                <a:solidFill>
                  <a:schemeClr val="tx1"/>
                </a:solidFill>
                <a:latin typeface="Times New Roman"/>
              </a:rPr>
            </a:br>
            <a:endParaRPr lang="en-US" sz="1800">
              <a:solidFill>
                <a:schemeClr val="tx1"/>
              </a:solidFill>
              <a:latin typeface="Times New Roman"/>
            </a:endParaRPr>
          </a:p>
          <a:p>
            <a:pPr marL="285750" indent="-285750">
              <a:buFont typeface="Arial" panose="020B0604020202020204" pitchFamily="34" charset="0"/>
              <a:buChar char="•"/>
            </a:pPr>
            <a:r>
              <a:rPr lang="en-US" sz="2000" err="1">
                <a:latin typeface="Times New Roman"/>
              </a:rPr>
              <a:t>Učiteljice</a:t>
            </a:r>
            <a:r>
              <a:rPr lang="en-US" sz="2000">
                <a:latin typeface="Times New Roman"/>
              </a:rPr>
              <a:t>:</a:t>
            </a:r>
            <a:r>
              <a:rPr lang="en-US" sz="1800">
                <a:latin typeface="Times New Roman"/>
              </a:rPr>
              <a:t>  </a:t>
            </a:r>
          </a:p>
          <a:p>
            <a:r>
              <a:rPr lang="en-US" sz="1800">
                <a:latin typeface="Times New Roman"/>
              </a:rPr>
              <a:t> Sandra </a:t>
            </a:r>
            <a:r>
              <a:rPr lang="en-US" sz="1800" err="1">
                <a:latin typeface="Times New Roman"/>
              </a:rPr>
              <a:t>Poljak</a:t>
            </a:r>
            <a:r>
              <a:rPr lang="en-US" sz="1800">
                <a:latin typeface="Times New Roman"/>
              </a:rPr>
              <a:t>, prof. </a:t>
            </a:r>
            <a:r>
              <a:rPr lang="en-US" sz="1800" err="1">
                <a:latin typeface="Times New Roman"/>
              </a:rPr>
              <a:t>matematike</a:t>
            </a:r>
            <a:r>
              <a:rPr lang="en-US" sz="1800">
                <a:latin typeface="Times New Roman"/>
              </a:rPr>
              <a:t> </a:t>
            </a:r>
            <a:r>
              <a:rPr lang="en-US" sz="1800" err="1">
                <a:latin typeface="Times New Roman"/>
              </a:rPr>
              <a:t>i</a:t>
            </a:r>
            <a:r>
              <a:rPr lang="en-US" sz="1800">
                <a:latin typeface="Times New Roman"/>
              </a:rPr>
              <a:t> </a:t>
            </a:r>
            <a:r>
              <a:rPr lang="en-US" sz="1800" err="1">
                <a:latin typeface="Times New Roman"/>
              </a:rPr>
              <a:t>informatike</a:t>
            </a:r>
            <a:r>
              <a:rPr lang="en-US" sz="1800">
                <a:latin typeface="Times New Roman"/>
              </a:rPr>
              <a:t>  </a:t>
            </a:r>
          </a:p>
          <a:p>
            <a:r>
              <a:rPr lang="en-US" sz="1800">
                <a:latin typeface="Times New Roman"/>
              </a:rPr>
              <a:t> </a:t>
            </a:r>
            <a:r>
              <a:rPr lang="en-US" sz="1800" err="1">
                <a:latin typeface="Times New Roman"/>
              </a:rPr>
              <a:t>Leopoldina</a:t>
            </a:r>
            <a:r>
              <a:rPr lang="en-US" sz="1800">
                <a:latin typeface="Times New Roman"/>
              </a:rPr>
              <a:t> </a:t>
            </a:r>
            <a:r>
              <a:rPr lang="en-US" sz="1800" err="1">
                <a:latin typeface="Times New Roman"/>
              </a:rPr>
              <a:t>Vitković</a:t>
            </a:r>
            <a:r>
              <a:rPr lang="en-US" sz="1800">
                <a:latin typeface="Times New Roman"/>
              </a:rPr>
              <a:t>, prof. </a:t>
            </a:r>
            <a:r>
              <a:rPr lang="en-US" sz="1800" err="1">
                <a:latin typeface="Times New Roman"/>
              </a:rPr>
              <a:t>biologije</a:t>
            </a:r>
            <a:r>
              <a:rPr lang="en-US" sz="1800">
                <a:latin typeface="Times New Roman"/>
              </a:rPr>
              <a:t> </a:t>
            </a:r>
            <a:r>
              <a:rPr lang="en-US" sz="1800" err="1">
                <a:latin typeface="Times New Roman"/>
              </a:rPr>
              <a:t>i</a:t>
            </a:r>
            <a:r>
              <a:rPr lang="en-US" sz="1800">
                <a:latin typeface="Times New Roman"/>
              </a:rPr>
              <a:t> </a:t>
            </a:r>
            <a:r>
              <a:rPr lang="en-US" sz="1800" err="1">
                <a:latin typeface="Times New Roman"/>
              </a:rPr>
              <a:t>kemije</a:t>
            </a:r>
            <a:r>
              <a:rPr lang="en-US" sz="1800">
                <a:solidFill>
                  <a:schemeClr val="tx1"/>
                </a:solidFill>
                <a:latin typeface="Times New Roman"/>
              </a:rPr>
              <a:t/>
            </a:r>
            <a:br>
              <a:rPr lang="en-US" sz="1800">
                <a:solidFill>
                  <a:schemeClr val="tx1"/>
                </a:solidFill>
                <a:latin typeface="Times New Roman"/>
              </a:rPr>
            </a:br>
            <a:r>
              <a:rPr lang="en-US" sz="1800">
                <a:solidFill>
                  <a:srgbClr val="EBEBEB"/>
                </a:solidFill>
                <a:latin typeface="Times New Roman"/>
              </a:rPr>
              <a:t> Mirjana </a:t>
            </a:r>
            <a:r>
              <a:rPr lang="en-US" sz="1800" err="1">
                <a:solidFill>
                  <a:srgbClr val="EBEBEB"/>
                </a:solidFill>
                <a:latin typeface="Times New Roman"/>
              </a:rPr>
              <a:t>Šutalo</a:t>
            </a:r>
            <a:r>
              <a:rPr lang="en-US" sz="1800">
                <a:solidFill>
                  <a:srgbClr val="EBEBEB"/>
                </a:solidFill>
                <a:latin typeface="Times New Roman"/>
              </a:rPr>
              <a:t> </a:t>
            </a:r>
            <a:r>
              <a:rPr lang="en-US" sz="1800" err="1">
                <a:solidFill>
                  <a:srgbClr val="EBEBEB"/>
                </a:solidFill>
                <a:latin typeface="Times New Roman"/>
              </a:rPr>
              <a:t>Vulić</a:t>
            </a:r>
            <a:r>
              <a:rPr lang="en-US" sz="1800">
                <a:solidFill>
                  <a:srgbClr val="EBEBEB"/>
                </a:solidFill>
                <a:latin typeface="Times New Roman"/>
              </a:rPr>
              <a:t>, prof. </a:t>
            </a:r>
            <a:r>
              <a:rPr lang="en-US" sz="1800" err="1">
                <a:solidFill>
                  <a:srgbClr val="EBEBEB"/>
                </a:solidFill>
                <a:latin typeface="Times New Roman"/>
              </a:rPr>
              <a:t>glazbene</a:t>
            </a:r>
            <a:r>
              <a:rPr lang="en-US" sz="1800">
                <a:solidFill>
                  <a:srgbClr val="EBEBEB"/>
                </a:solidFill>
                <a:latin typeface="Times New Roman"/>
              </a:rPr>
              <a:t> </a:t>
            </a:r>
            <a:r>
              <a:rPr lang="en-US" sz="1800" err="1">
                <a:solidFill>
                  <a:srgbClr val="EBEBEB"/>
                </a:solidFill>
                <a:latin typeface="Times New Roman"/>
              </a:rPr>
              <a:t>kulture</a:t>
            </a:r>
            <a:r>
              <a:rPr lang="en-US" sz="1800">
                <a:solidFill>
                  <a:srgbClr val="EBEBEB"/>
                </a:solidFill>
                <a:latin typeface="Times New Roman"/>
              </a:rPr>
              <a:t> </a:t>
            </a:r>
            <a:endParaRPr lang="en-US" sz="1800">
              <a:latin typeface="Times New Roman"/>
            </a:endParaRPr>
          </a:p>
          <a:p>
            <a:endParaRPr lang="en-US"/>
          </a:p>
          <a:p>
            <a:endParaRPr lang="en-US"/>
          </a:p>
        </p:txBody>
      </p:sp>
      <p:pic>
        <p:nvPicPr>
          <p:cNvPr id="3" name="Slika 4"/>
          <p:cNvPicPr>
            <a:picLocks noChangeAspect="1"/>
          </p:cNvPicPr>
          <p:nvPr/>
        </p:nvPicPr>
        <p:blipFill>
          <a:blip r:embed="rId3"/>
          <a:srcRect l="8089" t="26134" r="-1013" b="6606"/>
          <a:stretch>
            <a:fillRect/>
          </a:stretch>
        </p:blipFill>
        <p:spPr>
          <a:xfrm>
            <a:off x="5991225" y="1876425"/>
            <a:ext cx="5117113" cy="2780512"/>
          </a:xfrm>
          <a:prstGeom prst="rect">
            <a:avLst/>
          </a:prstGeom>
        </p:spPr>
      </p:pic>
    </p:spTree>
    <p:extLst>
      <p:ext uri="{BB962C8B-B14F-4D97-AF65-F5344CB8AC3E}">
        <p14:creationId xmlns:p14="http://schemas.microsoft.com/office/powerpoint/2010/main" xmlns="" val="2810363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tx1"/>
                </a:solidFill>
              </a:rPr>
              <a:t/>
            </a:r>
            <a:br>
              <a:rPr lang="en-US">
                <a:solidFill>
                  <a:schemeClr val="tx1"/>
                </a:solidFill>
              </a:rPr>
            </a:br>
            <a:r>
              <a:rPr lang="en-US">
                <a:solidFill>
                  <a:srgbClr val="EBEBEB"/>
                </a:solidFill>
                <a:latin typeface="Century Gothic"/>
              </a:rPr>
              <a:t>      </a:t>
            </a:r>
            <a:r>
              <a:rPr lang="en-US" err="1"/>
              <a:t>Pavle</a:t>
            </a:r>
            <a:r>
              <a:rPr lang="en-US"/>
              <a:t> </a:t>
            </a:r>
            <a:r>
              <a:rPr lang="en-US" err="1"/>
              <a:t>Ergović</a:t>
            </a:r>
            <a:r>
              <a:rPr lang="en-US">
                <a:solidFill>
                  <a:schemeClr val="tx1"/>
                </a:solidFill>
              </a:rPr>
              <a:t/>
            </a:r>
            <a:br>
              <a:rPr lang="en-US">
                <a:solidFill>
                  <a:schemeClr val="tx1"/>
                </a:solidFill>
              </a:rPr>
            </a:br>
            <a:endParaRPr lang="en-US">
              <a:solidFill>
                <a:schemeClr val="tx1"/>
              </a:solidFill>
            </a:endParaRPr>
          </a:p>
        </p:txBody>
      </p:sp>
      <p:sp>
        <p:nvSpPr>
          <p:cNvPr id="3" name="Content Placeholder 2"/>
          <p:cNvSpPr>
            <a:spLocks noGrp="1"/>
          </p:cNvSpPr>
          <p:nvPr>
            <p:ph idx="1"/>
          </p:nvPr>
        </p:nvSpPr>
        <p:spPr>
          <a:xfrm>
            <a:off x="1450975" y="2104545"/>
            <a:ext cx="9604375" cy="3508855"/>
          </a:xfrm>
        </p:spPr>
        <p:txBody>
          <a:bodyPr vert="horz" lIns="91440" tIns="45720" rIns="91440" bIns="45720" rtlCol="0" anchor="t">
            <a:normAutofit/>
          </a:bodyPr>
          <a:lstStyle/>
          <a:p>
            <a:endParaRPr lang="en-US" sz="2800" err="1"/>
          </a:p>
          <a:p>
            <a:r>
              <a:rPr lang="en-US" sz="2800" err="1"/>
              <a:t>Učenik</a:t>
            </a:r>
            <a:r>
              <a:rPr lang="en-US" sz="2800"/>
              <a:t> </a:t>
            </a:r>
            <a:r>
              <a:rPr lang="en-US" sz="2800" err="1"/>
              <a:t>sam</a:t>
            </a:r>
            <a:r>
              <a:rPr lang="en-US" sz="2800"/>
              <a:t> 8.c </a:t>
            </a:r>
            <a:r>
              <a:rPr lang="en-US" sz="2800" err="1"/>
              <a:t>razreda</a:t>
            </a:r>
            <a:endParaRPr lang="en-US" sz="2800"/>
          </a:p>
          <a:p>
            <a:r>
              <a:rPr lang="en-US" sz="2800"/>
              <a:t>Imam 14 </a:t>
            </a:r>
            <a:r>
              <a:rPr lang="en-US" sz="2800" err="1"/>
              <a:t>godina</a:t>
            </a:r>
          </a:p>
          <a:p>
            <a:r>
              <a:rPr lang="en-US" sz="2800"/>
              <a:t>Moji </a:t>
            </a:r>
            <a:r>
              <a:rPr lang="en-US" sz="2800" err="1"/>
              <a:t>hobiji</a:t>
            </a:r>
            <a:r>
              <a:rPr lang="en-US" sz="2800"/>
              <a:t> </a:t>
            </a:r>
            <a:r>
              <a:rPr lang="en-US" sz="2800" err="1"/>
              <a:t>su</a:t>
            </a:r>
            <a:r>
              <a:rPr lang="en-US" sz="2800"/>
              <a:t> </a:t>
            </a:r>
            <a:r>
              <a:rPr lang="en-US" sz="2800" err="1"/>
              <a:t>glazbena</a:t>
            </a:r>
            <a:r>
              <a:rPr lang="en-US" sz="2800"/>
              <a:t> </a:t>
            </a:r>
            <a:r>
              <a:rPr lang="en-US" sz="2800" err="1"/>
              <a:t>škola</a:t>
            </a:r>
            <a:r>
              <a:rPr lang="en-US" sz="2800"/>
              <a:t> </a:t>
            </a:r>
            <a:r>
              <a:rPr lang="en-US" sz="2800" err="1"/>
              <a:t>i</a:t>
            </a:r>
            <a:r>
              <a:rPr lang="en-US" sz="2800"/>
              <a:t> </a:t>
            </a:r>
            <a:r>
              <a:rPr lang="en-US" sz="2800" err="1"/>
              <a:t>Taekwandoo</a:t>
            </a:r>
          </a:p>
          <a:p>
            <a:r>
              <a:rPr lang="en-US" sz="2800" err="1"/>
              <a:t>Područja</a:t>
            </a:r>
            <a:r>
              <a:rPr lang="en-US" sz="2800"/>
              <a:t> </a:t>
            </a:r>
            <a:r>
              <a:rPr lang="en-US" sz="2800" err="1"/>
              <a:t>koja</a:t>
            </a:r>
            <a:r>
              <a:rPr lang="en-US" sz="2800"/>
              <a:t> me </a:t>
            </a:r>
            <a:r>
              <a:rPr lang="en-US" sz="2800" err="1"/>
              <a:t>zanimaju</a:t>
            </a:r>
            <a:r>
              <a:rPr lang="en-US" sz="2800"/>
              <a:t> </a:t>
            </a:r>
            <a:r>
              <a:rPr lang="en-US" sz="2800" err="1"/>
              <a:t>su</a:t>
            </a:r>
            <a:r>
              <a:rPr lang="en-US" sz="2800"/>
              <a:t>: </a:t>
            </a:r>
            <a:r>
              <a:rPr lang="en-US" sz="2800" err="1"/>
              <a:t>matematika</a:t>
            </a:r>
            <a:r>
              <a:rPr lang="en-US" sz="2800"/>
              <a:t>, </a:t>
            </a:r>
          </a:p>
          <a:p>
            <a:pPr marL="0" indent="0">
              <a:buNone/>
            </a:pPr>
            <a:r>
              <a:rPr lang="en-US" sz="2800"/>
              <a:t> </a:t>
            </a:r>
            <a:r>
              <a:rPr lang="en-US" sz="2800" err="1"/>
              <a:t>biologija</a:t>
            </a:r>
            <a:r>
              <a:rPr lang="en-US" sz="2800"/>
              <a:t> </a:t>
            </a:r>
            <a:r>
              <a:rPr lang="en-US" sz="2800" err="1"/>
              <a:t>i</a:t>
            </a:r>
            <a:r>
              <a:rPr lang="en-US" sz="2800"/>
              <a:t> </a:t>
            </a:r>
            <a:r>
              <a:rPr lang="en-US" sz="2800" err="1"/>
              <a:t>kemija</a:t>
            </a:r>
          </a:p>
          <a:p>
            <a:endParaRPr lang="en-US"/>
          </a:p>
          <a:p>
            <a:endParaRPr lang="en-US"/>
          </a:p>
          <a:p>
            <a:endParaRPr lang="en-US"/>
          </a:p>
          <a:p>
            <a:endParaRPr lang="en-US"/>
          </a:p>
        </p:txBody>
      </p:sp>
      <p:pic>
        <p:nvPicPr>
          <p:cNvPr id="4" name="Picture 3" descr="10168229_554784721357168_3666177481513537415_n.jpg"/>
          <p:cNvPicPr>
            <a:picLocks noChangeAspect="1"/>
          </p:cNvPicPr>
          <p:nvPr/>
        </p:nvPicPr>
        <p:blipFill>
          <a:blip r:embed="rId3"/>
          <a:srcRect l="7104" r="7548"/>
          <a:stretch>
            <a:fillRect/>
          </a:stretch>
        </p:blipFill>
        <p:spPr>
          <a:xfrm>
            <a:off x="7524750" y="523036"/>
            <a:ext cx="2704475" cy="3170992"/>
          </a:xfrm>
          <a:prstGeom prst="rect">
            <a:avLst/>
          </a:prstGeom>
        </p:spPr>
      </p:pic>
    </p:spTree>
    <p:extLst>
      <p:ext uri="{BB962C8B-B14F-4D97-AF65-F5344CB8AC3E}">
        <p14:creationId xmlns:p14="http://schemas.microsoft.com/office/powerpoint/2010/main" xmlns="" val="36534821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
            </a:r>
            <a:br>
              <a:rPr lang="en-US">
                <a:solidFill>
                  <a:schemeClr val="tx1"/>
                </a:solidFill>
              </a:rPr>
            </a:br>
            <a:r>
              <a:rPr lang="en-US">
                <a:solidFill>
                  <a:srgbClr val="EBEBEB"/>
                </a:solidFill>
                <a:latin typeface="Century Gothic"/>
              </a:rPr>
              <a:t>   </a:t>
            </a:r>
            <a:r>
              <a:rPr lang="en-US"/>
              <a:t>Ida </a:t>
            </a:r>
            <a:r>
              <a:rPr lang="en-US" err="1"/>
              <a:t>Raich</a:t>
            </a:r>
            <a:r>
              <a:rPr lang="en-US"/>
              <a:t> </a:t>
            </a:r>
          </a:p>
        </p:txBody>
      </p:sp>
      <p:sp>
        <p:nvSpPr>
          <p:cNvPr id="3" name="Content Placeholder 2"/>
          <p:cNvSpPr>
            <a:spLocks noGrp="1"/>
          </p:cNvSpPr>
          <p:nvPr>
            <p:ph idx="1"/>
          </p:nvPr>
        </p:nvSpPr>
        <p:spPr/>
        <p:txBody>
          <a:bodyPr vert="horz" lIns="91440" tIns="45720" rIns="91440" bIns="45720" rtlCol="0" anchor="t">
            <a:normAutofit/>
          </a:bodyPr>
          <a:lstStyle/>
          <a:p>
            <a:r>
              <a:rPr lang="en-US" sz="2800" err="1"/>
              <a:t>Učenica</a:t>
            </a:r>
            <a:r>
              <a:rPr lang="en-US" sz="2800"/>
              <a:t> </a:t>
            </a:r>
            <a:r>
              <a:rPr lang="en-US" sz="2800" err="1"/>
              <a:t>sam</a:t>
            </a:r>
            <a:r>
              <a:rPr lang="en-US" sz="2800"/>
              <a:t> 8.a </a:t>
            </a:r>
            <a:r>
              <a:rPr lang="en-US" sz="2800" err="1"/>
              <a:t>razreda</a:t>
            </a:r>
          </a:p>
          <a:p>
            <a:r>
              <a:rPr lang="en-US" sz="2800"/>
              <a:t>Imam 14 </a:t>
            </a:r>
            <a:r>
              <a:rPr lang="en-US" sz="2800" err="1"/>
              <a:t>godina</a:t>
            </a:r>
            <a:r>
              <a:rPr lang="en-US" sz="2800"/>
              <a:t> </a:t>
            </a:r>
          </a:p>
          <a:p>
            <a:r>
              <a:rPr lang="en-US" sz="2800" err="1"/>
              <a:t>Moj</a:t>
            </a:r>
            <a:r>
              <a:rPr lang="en-US" sz="2800"/>
              <a:t> </a:t>
            </a:r>
            <a:r>
              <a:rPr lang="en-US" sz="2800" err="1"/>
              <a:t>hobi</a:t>
            </a:r>
            <a:r>
              <a:rPr lang="en-US" sz="2800"/>
              <a:t> </a:t>
            </a:r>
            <a:r>
              <a:rPr lang="en-US" sz="2800" err="1"/>
              <a:t>je</a:t>
            </a:r>
            <a:r>
              <a:rPr lang="en-US" sz="2800"/>
              <a:t> </a:t>
            </a:r>
            <a:r>
              <a:rPr lang="en-US" sz="2800" err="1"/>
              <a:t>učenje</a:t>
            </a:r>
            <a:r>
              <a:rPr lang="en-US" sz="2800"/>
              <a:t> </a:t>
            </a:r>
            <a:r>
              <a:rPr lang="en-US" sz="2800" err="1"/>
              <a:t>stranih</a:t>
            </a:r>
            <a:r>
              <a:rPr lang="en-US" sz="2800"/>
              <a:t> </a:t>
            </a:r>
            <a:r>
              <a:rPr lang="en-US" sz="2800" err="1"/>
              <a:t>jezika</a:t>
            </a:r>
            <a:r>
              <a:rPr lang="en-US" sz="2800"/>
              <a:t> </a:t>
            </a:r>
          </a:p>
          <a:p>
            <a:r>
              <a:rPr lang="en-US" sz="2800" err="1"/>
              <a:t>Područja</a:t>
            </a:r>
            <a:r>
              <a:rPr lang="en-US" sz="2800"/>
              <a:t> </a:t>
            </a:r>
            <a:r>
              <a:rPr lang="en-US" sz="2800" err="1"/>
              <a:t>koja</a:t>
            </a:r>
            <a:r>
              <a:rPr lang="en-US" sz="2800"/>
              <a:t> me </a:t>
            </a:r>
            <a:r>
              <a:rPr lang="en-US" sz="2800" err="1"/>
              <a:t>zanimaju</a:t>
            </a:r>
            <a:r>
              <a:rPr lang="en-US" sz="2800"/>
              <a:t> </a:t>
            </a:r>
            <a:r>
              <a:rPr lang="en-US" sz="2800" err="1"/>
              <a:t>su</a:t>
            </a:r>
            <a:r>
              <a:rPr lang="en-US" sz="2800"/>
              <a:t>: </a:t>
            </a:r>
            <a:r>
              <a:rPr lang="en-US" sz="2800" err="1"/>
              <a:t>biologija</a:t>
            </a:r>
            <a:r>
              <a:rPr lang="en-US" sz="2800"/>
              <a:t>, </a:t>
            </a:r>
          </a:p>
          <a:p>
            <a:pPr marL="0" indent="0">
              <a:buNone/>
            </a:pPr>
            <a:r>
              <a:rPr lang="en-US" sz="2800" err="1"/>
              <a:t>engleski</a:t>
            </a:r>
            <a:r>
              <a:rPr lang="en-US" sz="2800"/>
              <a:t> </a:t>
            </a:r>
            <a:r>
              <a:rPr lang="en-US" sz="2800" err="1"/>
              <a:t>i</a:t>
            </a:r>
            <a:r>
              <a:rPr lang="en-US" sz="2800"/>
              <a:t> </a:t>
            </a:r>
            <a:r>
              <a:rPr lang="en-US" sz="2800" err="1"/>
              <a:t>fizika</a:t>
            </a:r>
            <a:endParaRPr lang="en-US" sz="2800"/>
          </a:p>
          <a:p>
            <a:endParaRPr lang="en-US"/>
          </a:p>
        </p:txBody>
      </p:sp>
      <p:pic>
        <p:nvPicPr>
          <p:cNvPr id="4" name="Slika 4"/>
          <p:cNvPicPr>
            <a:picLocks noChangeAspect="1"/>
          </p:cNvPicPr>
          <p:nvPr/>
        </p:nvPicPr>
        <p:blipFill>
          <a:blip r:embed="rId3"/>
          <a:stretch>
            <a:fillRect/>
          </a:stretch>
        </p:blipFill>
        <p:spPr>
          <a:xfrm>
            <a:off x="7659444" y="284163"/>
            <a:ext cx="2556119" cy="3410457"/>
          </a:xfrm>
          <a:prstGeom prst="rect">
            <a:avLst/>
          </a:prstGeom>
        </p:spPr>
      </p:pic>
    </p:spTree>
    <p:extLst>
      <p:ext uri="{BB962C8B-B14F-4D97-AF65-F5344CB8AC3E}">
        <p14:creationId xmlns:p14="http://schemas.microsoft.com/office/powerpoint/2010/main" xmlns="" val="18857796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tx1"/>
                </a:solidFill>
              </a:rPr>
              <a:t/>
            </a:r>
            <a:br>
              <a:rPr lang="en-US">
                <a:solidFill>
                  <a:schemeClr val="tx1"/>
                </a:solidFill>
              </a:rPr>
            </a:br>
            <a:r>
              <a:rPr lang="en-US">
                <a:solidFill>
                  <a:srgbClr val="FFFFFF"/>
                </a:solidFill>
                <a:latin typeface="Gill Sans MT"/>
              </a:rPr>
              <a:t>      </a:t>
            </a:r>
            <a:r>
              <a:rPr lang="en-US">
                <a:solidFill>
                  <a:srgbClr val="FFFFFF"/>
                </a:solidFill>
                <a:latin typeface="Century Gothic"/>
              </a:rPr>
              <a:t>Nora </a:t>
            </a:r>
            <a:r>
              <a:rPr lang="en-US" err="1">
                <a:solidFill>
                  <a:srgbClr val="FFFFFF"/>
                </a:solidFill>
                <a:latin typeface="Century Gothic"/>
              </a:rPr>
              <a:t>Slivar</a:t>
            </a:r>
            <a:r>
              <a:rPr lang="en-US">
                <a:solidFill>
                  <a:schemeClr val="tx1"/>
                </a:solidFill>
              </a:rPr>
              <a:t/>
            </a:r>
            <a:br>
              <a:rPr lang="en-US">
                <a:solidFill>
                  <a:schemeClr val="tx1"/>
                </a:solidFill>
              </a:rPr>
            </a:br>
            <a:endParaRPr lang="en-US">
              <a:solidFill>
                <a:schemeClr val="tx1"/>
              </a:solidFill>
            </a:endParaRPr>
          </a:p>
        </p:txBody>
      </p:sp>
      <p:sp>
        <p:nvSpPr>
          <p:cNvPr id="3" name="Content Placeholder 2"/>
          <p:cNvSpPr>
            <a:spLocks noGrp="1"/>
          </p:cNvSpPr>
          <p:nvPr>
            <p:ph idx="1"/>
          </p:nvPr>
        </p:nvSpPr>
        <p:spPr>
          <a:xfrm>
            <a:off x="1451579" y="2162175"/>
            <a:ext cx="9603275" cy="3450613"/>
          </a:xfrm>
        </p:spPr>
        <p:txBody>
          <a:bodyPr vert="horz" lIns="91440" tIns="45720" rIns="91440" bIns="45720" rtlCol="0" anchor="t">
            <a:normAutofit/>
          </a:bodyPr>
          <a:lstStyle/>
          <a:p>
            <a:r>
              <a:rPr lang="en-US" sz="2800" err="1"/>
              <a:t>Učenica</a:t>
            </a:r>
            <a:r>
              <a:rPr lang="en-US" sz="2800"/>
              <a:t> </a:t>
            </a:r>
            <a:r>
              <a:rPr lang="en-US" sz="2800" err="1"/>
              <a:t>sam</a:t>
            </a:r>
            <a:r>
              <a:rPr lang="en-US" sz="2800"/>
              <a:t> 8.a </a:t>
            </a:r>
            <a:r>
              <a:rPr lang="en-US" sz="2800" err="1"/>
              <a:t>razreda</a:t>
            </a:r>
          </a:p>
          <a:p>
            <a:r>
              <a:rPr lang="en-US" sz="2800"/>
              <a:t>Imam 13 </a:t>
            </a:r>
            <a:r>
              <a:rPr lang="en-US" sz="2800" err="1"/>
              <a:t>godina</a:t>
            </a:r>
          </a:p>
          <a:p>
            <a:r>
              <a:rPr lang="en-US" sz="2800"/>
              <a:t>Moji </a:t>
            </a:r>
            <a:r>
              <a:rPr lang="en-US" sz="2800" err="1"/>
              <a:t>hobi</a:t>
            </a:r>
            <a:r>
              <a:rPr lang="en-US" sz="2800"/>
              <a:t> </a:t>
            </a:r>
            <a:r>
              <a:rPr lang="en-US" sz="2800" err="1"/>
              <a:t>je</a:t>
            </a:r>
            <a:r>
              <a:rPr lang="en-US" sz="2800"/>
              <a:t> </a:t>
            </a:r>
            <a:r>
              <a:rPr lang="en-US" sz="2800" err="1"/>
              <a:t>čitanje</a:t>
            </a:r>
            <a:r>
              <a:rPr lang="en-US" sz="2800"/>
              <a:t>  </a:t>
            </a:r>
          </a:p>
          <a:p>
            <a:r>
              <a:rPr lang="en-US" sz="2800" err="1"/>
              <a:t>Područja</a:t>
            </a:r>
            <a:r>
              <a:rPr lang="en-US" sz="2800"/>
              <a:t> </a:t>
            </a:r>
            <a:r>
              <a:rPr lang="en-US" sz="2800" err="1"/>
              <a:t>koja</a:t>
            </a:r>
            <a:r>
              <a:rPr lang="en-US" sz="2800"/>
              <a:t> me </a:t>
            </a:r>
            <a:r>
              <a:rPr lang="en-US" sz="2800" err="1"/>
              <a:t>zanimaju</a:t>
            </a:r>
            <a:r>
              <a:rPr lang="en-US" sz="2800"/>
              <a:t> </a:t>
            </a:r>
            <a:r>
              <a:rPr lang="en-US" sz="2800" err="1"/>
              <a:t>su</a:t>
            </a:r>
            <a:r>
              <a:rPr lang="en-US" sz="2800"/>
              <a:t>: </a:t>
            </a:r>
            <a:r>
              <a:rPr lang="en-US" sz="2800" err="1"/>
              <a:t>biologija</a:t>
            </a:r>
            <a:r>
              <a:rPr lang="en-US" sz="2800"/>
              <a:t>, </a:t>
            </a:r>
          </a:p>
          <a:p>
            <a:pPr marL="0" indent="0">
              <a:buNone/>
            </a:pPr>
            <a:r>
              <a:rPr lang="en-US" sz="2800" err="1"/>
              <a:t>hrvatski</a:t>
            </a:r>
            <a:r>
              <a:rPr lang="en-US" sz="2800"/>
              <a:t> </a:t>
            </a:r>
            <a:r>
              <a:rPr lang="en-US" sz="2800" err="1"/>
              <a:t>jezik</a:t>
            </a:r>
            <a:r>
              <a:rPr lang="en-US" sz="2800"/>
              <a:t> </a:t>
            </a:r>
            <a:r>
              <a:rPr lang="en-US" sz="2800" err="1"/>
              <a:t>i</a:t>
            </a:r>
            <a:r>
              <a:rPr lang="en-US" sz="2800"/>
              <a:t> </a:t>
            </a:r>
            <a:r>
              <a:rPr lang="en-US" sz="2800" err="1"/>
              <a:t>kemija</a:t>
            </a:r>
            <a:r>
              <a:rPr lang="en-US" sz="2800"/>
              <a:t> </a:t>
            </a:r>
          </a:p>
          <a:p>
            <a:endParaRPr lang="en-US"/>
          </a:p>
          <a:p>
            <a:endParaRPr lang="en-US"/>
          </a:p>
          <a:p>
            <a:endParaRPr lang="en-US"/>
          </a:p>
        </p:txBody>
      </p:sp>
      <p:pic>
        <p:nvPicPr>
          <p:cNvPr id="4" name="Slika 4"/>
          <p:cNvPicPr>
            <a:picLocks noChangeAspect="1"/>
          </p:cNvPicPr>
          <p:nvPr/>
        </p:nvPicPr>
        <p:blipFill>
          <a:blip r:embed="rId3"/>
          <a:stretch>
            <a:fillRect/>
          </a:stretch>
        </p:blipFill>
        <p:spPr>
          <a:xfrm>
            <a:off x="7715250" y="422275"/>
            <a:ext cx="2605088" cy="3359778"/>
          </a:xfrm>
          <a:prstGeom prst="rect">
            <a:avLst/>
          </a:prstGeom>
        </p:spPr>
      </p:pic>
    </p:spTree>
    <p:extLst>
      <p:ext uri="{BB962C8B-B14F-4D97-AF65-F5344CB8AC3E}">
        <p14:creationId xmlns:p14="http://schemas.microsoft.com/office/powerpoint/2010/main" xmlns="" val="25244347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Words>
  <Application>Microsoft Office PowerPoint</Application>
  <PresentationFormat>Prilagođeno</PresentationFormat>
  <Paragraphs>150</Paragraphs>
  <Slides>19</Slides>
  <Notes>19</Notes>
  <HiddenSlides>0</HiddenSlides>
  <MMClips>0</MMClips>
  <ScaleCrop>false</ScaleCrop>
  <HeadingPairs>
    <vt:vector size="4" baseType="variant">
      <vt:variant>
        <vt:lpstr>Tema</vt:lpstr>
      </vt:variant>
      <vt:variant>
        <vt:i4>1</vt:i4>
      </vt:variant>
      <vt:variant>
        <vt:lpstr>Naslovi slajdova</vt:lpstr>
      </vt:variant>
      <vt:variant>
        <vt:i4>19</vt:i4>
      </vt:variant>
    </vt:vector>
  </HeadingPairs>
  <TitlesOfParts>
    <vt:vector size="20" baseType="lpstr">
      <vt:lpstr>Ion</vt:lpstr>
      <vt:lpstr>Moj cool Laboratorij</vt:lpstr>
      <vt:lpstr>OŠ DORE PEJAČEVIĆ NAŠICE</vt:lpstr>
      <vt:lpstr>Slajd 3</vt:lpstr>
      <vt:lpstr>Slajd 4</vt:lpstr>
      <vt:lpstr>Slajd 5</vt:lpstr>
      <vt:lpstr>U PROJEKT SU UKLJUČENI UČENICI:        1.     Marija Poljak, 7.b        2.     Iva Mihalj, 7.b        3.     Dorian Štrbo, 7.b        4.     Roberto Šepčić, 7.b        5.     Lara Lahner, 7.b        6.     Mirela Turalija, 7.c        7.     Pavle Ergović, 8.c        8.     Nora Slivar, 8.a        9.     Ida Raich, 8.a        10.   Petra Guljaš, 8.a   Učiteljice:    Sandra Poljak, prof. matematike i informatike    Leopoldina Vitković, prof. biologije i kemije  Mirjana Šutalo Vulić, prof. glazbene kulture   </vt:lpstr>
      <vt:lpstr>       Pavle Ergović </vt:lpstr>
      <vt:lpstr>    Ida Raich </vt:lpstr>
      <vt:lpstr>       Nora Slivar </vt:lpstr>
      <vt:lpstr>       Petra Guljaš </vt:lpstr>
      <vt:lpstr>       Mirela Turalija </vt:lpstr>
      <vt:lpstr>       Marija Poljak </vt:lpstr>
      <vt:lpstr>       Dorian Štrbo </vt:lpstr>
      <vt:lpstr>       Roberto Šepčić </vt:lpstr>
      <vt:lpstr>       Lara Lahner </vt:lpstr>
      <vt:lpstr>       Iva Mihalj  </vt:lpstr>
      <vt:lpstr>    Leopoldina Vitković, prof.</vt:lpstr>
      <vt:lpstr>    Sandra Poljak, prof. </vt:lpstr>
      <vt:lpstr>    Mirjana Šutalo Vulić, prof.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 cool Laboratorij</dc:title>
  <dc:creator>Korisnik</dc:creator>
  <cp:lastModifiedBy>Korisnik</cp:lastModifiedBy>
  <cp:revision>1</cp:revision>
  <dcterms:modified xsi:type="dcterms:W3CDTF">2016-11-25T10:04:15Z</dcterms:modified>
</cp:coreProperties>
</file>