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787" y="-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5BB51-0FC0-4940-A828-EF17E048AA27}" type="datetimeFigureOut">
              <a:rPr lang="en-US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794B2-BA7E-4C33-98C8-9F7F669E9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1370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802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822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029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16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995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22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11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37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072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94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794B2-BA7E-4C33-98C8-9F7F669E9449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545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5850" y="-28575"/>
            <a:ext cx="9144000" cy="1671342"/>
          </a:xfrm>
        </p:spPr>
        <p:txBody>
          <a:bodyPr/>
          <a:lstStyle/>
          <a:p>
            <a:r>
              <a:rPr lang="en-US"/>
              <a:t>ZAŠTO ISTRAŽIVATI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ouseCraft_Artwork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857" y="1876425"/>
            <a:ext cx="9602163" cy="422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6988" y="-41275"/>
            <a:ext cx="12316658" cy="7124700"/>
          </a:xfrm>
        </p:spPr>
      </p:pic>
    </p:spTree>
    <p:extLst>
      <p:ext uri="{BB962C8B-B14F-4D97-AF65-F5344CB8AC3E}">
        <p14:creationId xmlns:p14="http://schemas.microsoft.com/office/powerpoint/2010/main" xmlns="" val="34802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8575"/>
            <a:ext cx="12174485" cy="7123113"/>
          </a:xfrm>
        </p:spPr>
      </p:pic>
    </p:spTree>
    <p:extLst>
      <p:ext uri="{BB962C8B-B14F-4D97-AF65-F5344CB8AC3E}">
        <p14:creationId xmlns:p14="http://schemas.microsoft.com/office/powerpoint/2010/main" xmlns="" val="219334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err="1"/>
              <a:t>Obrada</a:t>
            </a:r>
            <a:r>
              <a:rPr lang="en"/>
              <a:t> </a:t>
            </a:r>
            <a:r>
              <a:rPr lang="en" err="1"/>
              <a:t>rezultata</a:t>
            </a:r>
            <a:r>
              <a:rPr lang="en"/>
              <a:t> </a:t>
            </a:r>
            <a:r>
              <a:rPr lang="en" err="1"/>
              <a:t>mjerenja</a:t>
            </a:r>
            <a:r>
              <a:rPr lang="en"/>
              <a:t> </a:t>
            </a:r>
            <a:endParaRPr lang="en-US"/>
          </a:p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err="1">
                <a:latin typeface="Times New Roman"/>
              </a:rPr>
              <a:t>Rezultati</a:t>
            </a:r>
            <a:r>
              <a:rPr lang="en-US" b="1">
                <a:latin typeface="Times New Roman"/>
              </a:rPr>
              <a:t> </a:t>
            </a:r>
            <a:r>
              <a:rPr lang="en-US">
                <a:latin typeface="Times New Roman"/>
              </a:rPr>
              <a:t>- </a:t>
            </a:r>
            <a:r>
              <a:rPr lang="en-US" b="1" err="1">
                <a:latin typeface="Times New Roman"/>
              </a:rPr>
              <a:t>moraju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biti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pregledni</a:t>
            </a:r>
            <a:r>
              <a:rPr lang="en-US" b="1">
                <a:latin typeface="Times New Roman"/>
              </a:rPr>
              <a:t> u </a:t>
            </a:r>
            <a:r>
              <a:rPr lang="en-US" b="1" err="1">
                <a:latin typeface="Times New Roman"/>
              </a:rPr>
              <a:t>obliku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tablice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ili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dijagrama</a:t>
            </a:r>
          </a:p>
          <a:p>
            <a:endParaRPr lang="en-US">
              <a:latin typeface="Times New Roman"/>
            </a:endParaRPr>
          </a:p>
          <a:p>
            <a:r>
              <a:rPr lang="en-US" b="1" err="1">
                <a:latin typeface="Times New Roman"/>
              </a:rPr>
              <a:t>Preporučuje</a:t>
            </a:r>
            <a:r>
              <a:rPr lang="en-US" b="1">
                <a:latin typeface="Times New Roman"/>
              </a:rPr>
              <a:t> se da se </a:t>
            </a:r>
            <a:r>
              <a:rPr lang="en-US" b="1" err="1">
                <a:latin typeface="Times New Roman"/>
              </a:rPr>
              <a:t>rezultati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obrade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statistički</a:t>
            </a:r>
          </a:p>
          <a:p>
            <a:endParaRPr lang="en-US" b="1">
              <a:latin typeface="Times New Roman"/>
            </a:endParaRPr>
          </a:p>
          <a:p>
            <a:r>
              <a:rPr lang="en-US" b="1" err="1">
                <a:latin typeface="Times New Roman"/>
              </a:rPr>
              <a:t>Osnovna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svrha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rezutata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je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pokazati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što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je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dobiveno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tijekom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istraživanja</a:t>
            </a:r>
          </a:p>
          <a:p>
            <a:endParaRPr lang="en-US" b="1">
              <a:latin typeface="Times New Roman"/>
            </a:endParaRPr>
          </a:p>
          <a:p>
            <a:r>
              <a:rPr lang="en-US" b="1" err="1">
                <a:latin typeface="Times New Roman"/>
              </a:rPr>
              <a:t>Posebno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treba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istaknuti</a:t>
            </a:r>
            <a:r>
              <a:rPr lang="en-US" b="1">
                <a:latin typeface="Times New Roman"/>
              </a:rPr>
              <a:t> one </a:t>
            </a:r>
            <a:r>
              <a:rPr lang="en-US" b="1" err="1">
                <a:latin typeface="Times New Roman"/>
              </a:rPr>
              <a:t>rezultate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koji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otvaraju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nove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putove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straživanja</a:t>
            </a:r>
          </a:p>
        </p:txBody>
      </p:sp>
    </p:spTree>
    <p:extLst>
      <p:ext uri="{BB962C8B-B14F-4D97-AF65-F5344CB8AC3E}">
        <p14:creationId xmlns:p14="http://schemas.microsoft.com/office/powerpoint/2010/main" xmlns="" val="428120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err="1"/>
              <a:t>Naši</a:t>
            </a:r>
            <a:r>
              <a:rPr lang="en"/>
              <a:t> </a:t>
            </a:r>
            <a:r>
              <a:rPr lang="en" err="1"/>
              <a:t>osobni</a:t>
            </a:r>
            <a:r>
              <a:rPr lang="en"/>
              <a:t> </a:t>
            </a:r>
            <a:r>
              <a:rPr lang="en" err="1"/>
              <a:t>motivatori</a:t>
            </a:r>
            <a:r>
              <a:rPr lang="en"/>
              <a:t> </a:t>
            </a:r>
            <a:r>
              <a:rPr lang="en" err="1"/>
              <a:t>za</a:t>
            </a:r>
            <a:r>
              <a:rPr lang="en"/>
              <a:t> </a:t>
            </a:r>
            <a:r>
              <a:rPr lang="en" err="1"/>
              <a:t>istraživanje</a:t>
            </a:r>
            <a:r>
              <a:rPr lang="en"/>
              <a:t> </a:t>
            </a:r>
            <a:r>
              <a:rPr lang="en" err="1"/>
              <a:t>svijeta</a:t>
            </a:r>
            <a:r>
              <a:rPr lang="en"/>
              <a:t> </a:t>
            </a:r>
            <a:r>
              <a:rPr lang="en" err="1"/>
              <a:t>oko</a:t>
            </a:r>
            <a:r>
              <a:rPr lang="en"/>
              <a:t> </a:t>
            </a:r>
            <a:r>
              <a:rPr lang="en" err="1"/>
              <a:t>sebe</a:t>
            </a:r>
            <a:endParaRPr lang="en-US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9750"/>
            <a:ext cx="10515600" cy="36772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Zanimljivo</a:t>
            </a:r>
            <a:r>
              <a:rPr lang="en-US"/>
              <a:t> </a:t>
            </a:r>
            <a:r>
              <a:rPr lang="en-US" err="1"/>
              <a:t>nam</a:t>
            </a:r>
            <a:r>
              <a:rPr lang="en-US"/>
              <a:t> </a:t>
            </a:r>
            <a:r>
              <a:rPr lang="en-US" err="1"/>
              <a:t>je</a:t>
            </a:r>
            <a:r>
              <a:rPr lang="en-US"/>
              <a:t> </a:t>
            </a:r>
            <a:r>
              <a:rPr lang="en-US" err="1"/>
              <a:t>učenje</a:t>
            </a:r>
            <a:r>
              <a:rPr lang="en-US"/>
              <a:t> </a:t>
            </a:r>
            <a:r>
              <a:rPr lang="en-US" err="1"/>
              <a:t>otkrivanjem</a:t>
            </a:r>
            <a:endParaRPr lang="en-US"/>
          </a:p>
          <a:p>
            <a:r>
              <a:rPr lang="en-US" err="1">
                <a:solidFill>
                  <a:srgbClr val="000000"/>
                </a:solidFill>
                <a:latin typeface="Calibri"/>
              </a:rPr>
              <a:t>Stjećemo</a:t>
            </a:r>
            <a:r>
              <a:rPr lang="en-US">
                <a:solidFill>
                  <a:srgbClr val="000000"/>
                </a:solidFill>
                <a:latin typeface="Calibri"/>
              </a:rPr>
              <a:t> </a:t>
            </a:r>
            <a:r>
              <a:rPr lang="en-US" err="1">
                <a:solidFill>
                  <a:srgbClr val="000000"/>
                </a:solidFill>
                <a:latin typeface="Calibri"/>
              </a:rPr>
              <a:t>trajno</a:t>
            </a:r>
            <a:r>
              <a:rPr lang="en-US">
                <a:solidFill>
                  <a:srgbClr val="000000"/>
                </a:solidFill>
                <a:latin typeface="Calibri"/>
              </a:rPr>
              <a:t> </a:t>
            </a:r>
            <a:r>
              <a:rPr lang="en-US" err="1">
                <a:solidFill>
                  <a:srgbClr val="000000"/>
                </a:solidFill>
                <a:latin typeface="Calibri"/>
              </a:rPr>
              <a:t>znanje</a:t>
            </a:r>
          </a:p>
          <a:p>
            <a:r>
              <a:rPr lang="en-US" err="1">
                <a:solidFill>
                  <a:srgbClr val="000000"/>
                </a:solidFill>
                <a:latin typeface="Calibri"/>
              </a:rPr>
              <a:t>Donosimo</a:t>
            </a:r>
            <a:r>
              <a:rPr lang="en-US">
                <a:solidFill>
                  <a:srgbClr val="000000"/>
                </a:solidFill>
                <a:latin typeface="Calibri"/>
              </a:rPr>
              <a:t> nova </a:t>
            </a:r>
            <a:r>
              <a:rPr lang="en-US" err="1">
                <a:solidFill>
                  <a:srgbClr val="000000"/>
                </a:solidFill>
                <a:latin typeface="Calibri"/>
              </a:rPr>
              <a:t>otkrića</a:t>
            </a:r>
          </a:p>
          <a:p>
            <a:r>
              <a:rPr lang="en-US" err="1">
                <a:solidFill>
                  <a:srgbClr val="000000"/>
                </a:solidFill>
                <a:latin typeface="Calibri"/>
              </a:rPr>
              <a:t>Izazov</a:t>
            </a:r>
          </a:p>
          <a:p>
            <a:r>
              <a:rPr lang="en-US" err="1">
                <a:solidFill>
                  <a:srgbClr val="000000"/>
                </a:solidFill>
                <a:latin typeface="Calibri"/>
              </a:rPr>
              <a:t>Dinamičnost</a:t>
            </a:r>
            <a:r>
              <a:rPr lang="en-US">
                <a:solidFill>
                  <a:srgbClr val="000000"/>
                </a:solidFill>
                <a:latin typeface="Calibri"/>
              </a:rPr>
              <a:t> </a:t>
            </a:r>
            <a:r>
              <a:rPr lang="en-US" err="1">
                <a:solidFill>
                  <a:srgbClr val="000000"/>
                </a:solidFill>
                <a:latin typeface="Calibri"/>
              </a:rPr>
              <a:t>rada</a:t>
            </a:r>
          </a:p>
        </p:txBody>
      </p:sp>
    </p:spTree>
    <p:extLst>
      <p:ext uri="{BB962C8B-B14F-4D97-AF65-F5344CB8AC3E}">
        <p14:creationId xmlns:p14="http://schemas.microsoft.com/office/powerpoint/2010/main" xmlns="" val="183538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Sastavnice</a:t>
            </a:r>
            <a:r>
              <a:rPr lang="en-US"/>
              <a:t> </a:t>
            </a:r>
            <a:r>
              <a:rPr lang="en-US" err="1"/>
              <a:t>znanstvenog</a:t>
            </a:r>
            <a:r>
              <a:rPr lang="en-US"/>
              <a:t> </a:t>
            </a:r>
            <a:r>
              <a:rPr lang="en-US" err="1"/>
              <a:t>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1685"/>
            <a:ext cx="10866438" cy="4926115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r>
              <a:rPr lang="en-US" sz="4000" err="1">
                <a:latin typeface="Times New Roman"/>
              </a:rPr>
              <a:t>Znanstveni</a:t>
            </a:r>
            <a:r>
              <a:rPr lang="en-US" sz="4000">
                <a:latin typeface="Times New Roman"/>
              </a:rPr>
              <a:t> rad </a:t>
            </a:r>
            <a:r>
              <a:rPr lang="en-US" sz="4000" err="1">
                <a:latin typeface="Times New Roman"/>
              </a:rPr>
              <a:t>je</a:t>
            </a:r>
            <a:r>
              <a:rPr lang="en-US" sz="4000">
                <a:latin typeface="Times New Roman"/>
              </a:rPr>
              <a:t> </a:t>
            </a:r>
            <a:r>
              <a:rPr lang="en-US" sz="4000" err="1">
                <a:latin typeface="Times New Roman"/>
              </a:rPr>
              <a:t>pisani</a:t>
            </a:r>
            <a:r>
              <a:rPr lang="en-US" sz="4000">
                <a:latin typeface="Times New Roman"/>
              </a:rPr>
              <a:t> </a:t>
            </a:r>
            <a:r>
              <a:rPr lang="en-US" sz="4000" err="1">
                <a:latin typeface="Times New Roman"/>
              </a:rPr>
              <a:t>izvještaj</a:t>
            </a:r>
            <a:r>
              <a:rPr lang="en-US" sz="4000">
                <a:latin typeface="Times New Roman"/>
              </a:rPr>
              <a:t> o </a:t>
            </a:r>
            <a:r>
              <a:rPr lang="en-US" sz="4000" err="1">
                <a:latin typeface="Times New Roman"/>
              </a:rPr>
              <a:t>napravljenom</a:t>
            </a:r>
            <a:r>
              <a:rPr lang="en-US" sz="4000">
                <a:latin typeface="Times New Roman"/>
              </a:rPr>
              <a:t> </a:t>
            </a:r>
            <a:r>
              <a:rPr lang="en-US" sz="4000" err="1">
                <a:latin typeface="Times New Roman"/>
              </a:rPr>
              <a:t>istraživanju</a:t>
            </a:r>
            <a:r>
              <a:rPr lang="en-US" sz="4000">
                <a:latin typeface="Times New Roman"/>
              </a:rPr>
              <a:t> </a:t>
            </a:r>
            <a:r>
              <a:rPr lang="en-US" sz="4000" err="1">
                <a:latin typeface="Times New Roman"/>
              </a:rPr>
              <a:t>koji</a:t>
            </a:r>
            <a:r>
              <a:rPr lang="en-US" sz="4000">
                <a:latin typeface="Times New Roman"/>
              </a:rPr>
              <a:t> </a:t>
            </a:r>
            <a:r>
              <a:rPr lang="en-US" sz="4000" err="1">
                <a:latin typeface="Times New Roman"/>
              </a:rPr>
              <a:t>je</a:t>
            </a:r>
            <a:r>
              <a:rPr lang="en-US" sz="4000">
                <a:latin typeface="Times New Roman"/>
              </a:rPr>
              <a:t> </a:t>
            </a:r>
            <a:r>
              <a:rPr lang="en-US" sz="4000" err="1">
                <a:latin typeface="Times New Roman"/>
              </a:rPr>
              <a:t>organiziran</a:t>
            </a:r>
            <a:r>
              <a:rPr lang="en-US" sz="4000">
                <a:latin typeface="Times New Roman"/>
              </a:rPr>
              <a:t> u </a:t>
            </a:r>
            <a:r>
              <a:rPr lang="en-US" sz="4000" err="1">
                <a:latin typeface="Times New Roman"/>
              </a:rPr>
              <a:t>nekoliko</a:t>
            </a:r>
            <a:r>
              <a:rPr lang="en-US" sz="4000">
                <a:latin typeface="Times New Roman"/>
              </a:rPr>
              <a:t> </a:t>
            </a:r>
            <a:r>
              <a:rPr lang="en-US" sz="4000" err="1">
                <a:latin typeface="Times New Roman"/>
              </a:rPr>
              <a:t>dijelova</a:t>
            </a:r>
            <a:r>
              <a:rPr lang="en-US" sz="4000">
                <a:latin typeface="Times New Roman"/>
              </a:rPr>
              <a:t> (</a:t>
            </a:r>
            <a:r>
              <a:rPr lang="en-US" sz="4000" err="1">
                <a:latin typeface="Times New Roman"/>
              </a:rPr>
              <a:t>poglavlja</a:t>
            </a:r>
            <a:r>
              <a:rPr lang="en-US" sz="4000">
                <a:latin typeface="Times New Roman"/>
              </a:rPr>
              <a:t>)</a:t>
            </a:r>
          </a:p>
          <a:p>
            <a:endParaRPr lang="en-US">
              <a:latin typeface="Times New Roman"/>
            </a:endParaRPr>
          </a:p>
          <a:p>
            <a:r>
              <a:rPr lang="en-US" sz="4000" err="1">
                <a:latin typeface="Times New Roman"/>
              </a:rPr>
              <a:t>Dijelovi</a:t>
            </a:r>
            <a:r>
              <a:rPr lang="en-US" sz="4000">
                <a:latin typeface="Times New Roman"/>
              </a:rPr>
              <a:t> </a:t>
            </a:r>
            <a:r>
              <a:rPr lang="en-US" sz="4000" err="1">
                <a:latin typeface="Times New Roman"/>
              </a:rPr>
              <a:t>znanstvenog</a:t>
            </a:r>
            <a:r>
              <a:rPr lang="en-US" sz="4000">
                <a:latin typeface="Times New Roman"/>
              </a:rPr>
              <a:t> </a:t>
            </a:r>
            <a:r>
              <a:rPr lang="en-US" sz="4000" err="1">
                <a:latin typeface="Times New Roman"/>
              </a:rPr>
              <a:t>rada</a:t>
            </a:r>
            <a:r>
              <a:rPr lang="en-US" sz="4000">
                <a:latin typeface="Times New Roman"/>
              </a:rPr>
              <a:t>:</a:t>
            </a:r>
          </a:p>
          <a:p>
            <a:endParaRPr lang="en-US">
              <a:latin typeface="Times New Roman"/>
            </a:endParaRPr>
          </a:p>
          <a:p>
            <a:r>
              <a:rPr lang="en-US" sz="4000" b="1" err="1">
                <a:latin typeface="Times New Roman"/>
              </a:rPr>
              <a:t>Naslov</a:t>
            </a:r>
            <a:r>
              <a:rPr lang="en-US" sz="4000" b="1">
                <a:latin typeface="Times New Roman"/>
              </a:rPr>
              <a:t> </a:t>
            </a:r>
            <a:r>
              <a:rPr lang="en-US" sz="4000" b="1" err="1">
                <a:latin typeface="Times New Roman"/>
              </a:rPr>
              <a:t>rada</a:t>
            </a:r>
          </a:p>
          <a:p>
            <a:r>
              <a:rPr lang="en-US" sz="4000" b="1" err="1">
                <a:latin typeface="Times New Roman"/>
              </a:rPr>
              <a:t>Ime</a:t>
            </a:r>
            <a:r>
              <a:rPr lang="en-US" sz="4000" b="1">
                <a:latin typeface="Times New Roman"/>
              </a:rPr>
              <a:t> </a:t>
            </a:r>
            <a:r>
              <a:rPr lang="en-US" sz="4000" b="1" err="1">
                <a:latin typeface="Times New Roman"/>
              </a:rPr>
              <a:t>autora</a:t>
            </a:r>
            <a:r>
              <a:rPr lang="en-US" sz="4000" b="1">
                <a:latin typeface="Times New Roman"/>
              </a:rPr>
              <a:t> </a:t>
            </a:r>
            <a:r>
              <a:rPr lang="en-US" sz="4000" b="1" err="1">
                <a:latin typeface="Times New Roman"/>
              </a:rPr>
              <a:t>i</a:t>
            </a:r>
            <a:r>
              <a:rPr lang="en-US" sz="4000" b="1">
                <a:latin typeface="Times New Roman"/>
              </a:rPr>
              <a:t> </a:t>
            </a:r>
            <a:r>
              <a:rPr lang="en-US" sz="4000" b="1" err="1">
                <a:latin typeface="Times New Roman"/>
              </a:rPr>
              <a:t>adrese</a:t>
            </a:r>
          </a:p>
          <a:p>
            <a:r>
              <a:rPr lang="en-US" sz="4000" b="1" err="1">
                <a:latin typeface="Times New Roman"/>
              </a:rPr>
              <a:t>Sažetak</a:t>
            </a:r>
            <a:r>
              <a:rPr lang="en-US" sz="4000" b="1">
                <a:latin typeface="Times New Roman"/>
              </a:rPr>
              <a:t> (</a:t>
            </a:r>
            <a:r>
              <a:rPr lang="en-US" sz="4000" b="1" err="1">
                <a:latin typeface="Times New Roman"/>
              </a:rPr>
              <a:t>apstrak</a:t>
            </a:r>
            <a:r>
              <a:rPr lang="en-US" sz="4000" b="1">
                <a:latin typeface="Times New Roman"/>
              </a:rPr>
              <a:t>)</a:t>
            </a:r>
          </a:p>
          <a:p>
            <a:r>
              <a:rPr lang="en-US" sz="4000" b="1" err="1">
                <a:latin typeface="Times New Roman"/>
              </a:rPr>
              <a:t>Ključne</a:t>
            </a:r>
            <a:r>
              <a:rPr lang="en-US" sz="4000" b="1">
                <a:latin typeface="Times New Roman"/>
              </a:rPr>
              <a:t> </a:t>
            </a:r>
            <a:r>
              <a:rPr lang="en-US" sz="4000" b="1" err="1">
                <a:latin typeface="Times New Roman"/>
              </a:rPr>
              <a:t>riječi</a:t>
            </a:r>
          </a:p>
          <a:p>
            <a:r>
              <a:rPr lang="en-US" sz="4000" b="1" err="1">
                <a:latin typeface="Times New Roman"/>
              </a:rPr>
              <a:t>Uvod</a:t>
            </a:r>
          </a:p>
          <a:p>
            <a:r>
              <a:rPr lang="en-US" sz="4000" b="1" err="1">
                <a:latin typeface="Times New Roman"/>
              </a:rPr>
              <a:t>Materijal</a:t>
            </a:r>
            <a:r>
              <a:rPr lang="en-US" sz="4000" b="1">
                <a:latin typeface="Times New Roman"/>
              </a:rPr>
              <a:t> </a:t>
            </a:r>
            <a:r>
              <a:rPr lang="en-US" sz="4000" b="1" err="1">
                <a:latin typeface="Times New Roman"/>
              </a:rPr>
              <a:t>i</a:t>
            </a:r>
            <a:r>
              <a:rPr lang="en-US" sz="4000" b="1">
                <a:latin typeface="Times New Roman"/>
              </a:rPr>
              <a:t> </a:t>
            </a:r>
            <a:r>
              <a:rPr lang="en-US" sz="4000" b="1" err="1">
                <a:latin typeface="Times New Roman"/>
              </a:rPr>
              <a:t>metode</a:t>
            </a:r>
          </a:p>
          <a:p>
            <a:r>
              <a:rPr lang="en-US" sz="4000" b="1" err="1">
                <a:latin typeface="Times New Roman"/>
              </a:rPr>
              <a:t>Rezultati</a:t>
            </a:r>
          </a:p>
          <a:p>
            <a:r>
              <a:rPr lang="en-US" sz="4000" b="1" err="1">
                <a:latin typeface="Times New Roman"/>
              </a:rPr>
              <a:t>Diskusija</a:t>
            </a:r>
          </a:p>
          <a:p>
            <a:r>
              <a:rPr lang="en-US" sz="4000" b="1" err="1">
                <a:latin typeface="Times New Roman"/>
              </a:rPr>
              <a:t>Zaključak</a:t>
            </a:r>
          </a:p>
          <a:p>
            <a:r>
              <a:rPr lang="en-US" sz="4000" b="1" err="1">
                <a:latin typeface="Times New Roman"/>
              </a:rPr>
              <a:t>Zahvale</a:t>
            </a:r>
          </a:p>
          <a:p>
            <a:r>
              <a:rPr lang="en-US" sz="4000" b="1" err="1">
                <a:latin typeface="Times New Roman"/>
              </a:rPr>
              <a:t>Literatura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14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err="1"/>
              <a:t>Važnosti</a:t>
            </a:r>
            <a:r>
              <a:rPr lang="en"/>
              <a:t> </a:t>
            </a:r>
            <a:r>
              <a:rPr lang="en" err="1"/>
              <a:t>istraživanja</a:t>
            </a:r>
            <a:r>
              <a:rPr lang="en"/>
              <a:t>, </a:t>
            </a:r>
            <a:r>
              <a:rPr lang="en" err="1"/>
              <a:t>pokusa</a:t>
            </a:r>
            <a:r>
              <a:rPr lang="en"/>
              <a:t>, </a:t>
            </a:r>
            <a:r>
              <a:rPr lang="en" err="1"/>
              <a:t>znanstvenog</a:t>
            </a:r>
            <a:r>
              <a:rPr lang="en"/>
              <a:t> </a:t>
            </a:r>
            <a:r>
              <a:rPr lang="en" err="1"/>
              <a:t>rada</a:t>
            </a:r>
            <a:endParaRPr lang="en-US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«</a:t>
            </a:r>
            <a:r>
              <a:rPr lang="en-US" err="1">
                <a:latin typeface="Times New Roman"/>
              </a:rPr>
              <a:t>Znanstveno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istraživanje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je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svako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sistematsko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i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kreativno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djelovanje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radi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povećanja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fonda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znanja</a:t>
            </a:r>
            <a:r>
              <a:rPr lang="en-US">
                <a:latin typeface="Times New Roman"/>
              </a:rPr>
              <a:t>, </a:t>
            </a:r>
            <a:r>
              <a:rPr lang="en-US" err="1">
                <a:latin typeface="Times New Roman"/>
              </a:rPr>
              <a:t>uključujući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znanje</a:t>
            </a:r>
            <a:r>
              <a:rPr lang="en-US">
                <a:latin typeface="Times New Roman"/>
              </a:rPr>
              <a:t> o </a:t>
            </a:r>
            <a:r>
              <a:rPr lang="en-US" err="1">
                <a:latin typeface="Times New Roman"/>
              </a:rPr>
              <a:t>čovjeku</a:t>
            </a:r>
            <a:r>
              <a:rPr lang="en-US">
                <a:latin typeface="Times New Roman"/>
              </a:rPr>
              <a:t>, </a:t>
            </a:r>
            <a:r>
              <a:rPr lang="en-US" err="1">
                <a:latin typeface="Times New Roman"/>
              </a:rPr>
              <a:t>kulturi</a:t>
            </a:r>
            <a:r>
              <a:rPr lang="en-US">
                <a:latin typeface="Times New Roman"/>
              </a:rPr>
              <a:t>, </a:t>
            </a:r>
            <a:r>
              <a:rPr lang="en-US" err="1">
                <a:latin typeface="Times New Roman"/>
              </a:rPr>
              <a:t>društvu</a:t>
            </a:r>
            <a:r>
              <a:rPr lang="en-US">
                <a:latin typeface="Times New Roman"/>
              </a:rPr>
              <a:t>, </a:t>
            </a:r>
            <a:r>
              <a:rPr lang="en-US" err="1">
                <a:latin typeface="Times New Roman"/>
              </a:rPr>
              <a:t>te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upotreba</a:t>
            </a:r>
            <a:r>
              <a:rPr lang="en-US">
                <a:latin typeface="Times New Roman"/>
              </a:rPr>
              <a:t> toga </a:t>
            </a:r>
            <a:r>
              <a:rPr lang="en-US" err="1">
                <a:latin typeface="Times New Roman"/>
              </a:rPr>
              <a:t>znanja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za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nove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primjene</a:t>
            </a:r>
            <a:r>
              <a:rPr lang="en-US">
                <a:latin typeface="Times New Roman"/>
              </a:rPr>
              <a:t>»</a:t>
            </a:r>
          </a:p>
          <a:p>
            <a:endParaRPr lang="en-US">
              <a:latin typeface="Times New Roman"/>
            </a:endParaRPr>
          </a:p>
          <a:p>
            <a:r>
              <a:rPr lang="en-US" b="1" err="1"/>
              <a:t>Istraživanjima</a:t>
            </a:r>
            <a:r>
              <a:rPr lang="en-US" b="1"/>
              <a:t> se </a:t>
            </a:r>
            <a:r>
              <a:rPr lang="en-US" b="1" err="1"/>
              <a:t>dolazi</a:t>
            </a:r>
            <a:r>
              <a:rPr lang="en-US" b="1"/>
              <a:t> do </a:t>
            </a:r>
            <a:r>
              <a:rPr lang="en-US" b="1" err="1"/>
              <a:t>novih</a:t>
            </a:r>
            <a:r>
              <a:rPr lang="en-US" b="1"/>
              <a:t> </a:t>
            </a:r>
            <a:r>
              <a:rPr lang="en-US" b="1" err="1"/>
              <a:t>otkrića</a:t>
            </a:r>
            <a:r>
              <a:rPr lang="en-US" b="1"/>
              <a:t> </a:t>
            </a:r>
            <a:r>
              <a:rPr lang="en-US" b="1" err="1"/>
              <a:t>kojima</a:t>
            </a:r>
            <a:r>
              <a:rPr lang="en-US" b="1"/>
              <a:t> se </a:t>
            </a:r>
            <a:r>
              <a:rPr lang="en-US" b="1" err="1"/>
              <a:t>podiže</a:t>
            </a:r>
            <a:r>
              <a:rPr lang="en-US" b="1"/>
              <a:t> </a:t>
            </a:r>
            <a:r>
              <a:rPr lang="en-US" b="1" err="1"/>
              <a:t>kvaliteta</a:t>
            </a:r>
            <a:r>
              <a:rPr lang="en-US" b="1"/>
              <a:t> </a:t>
            </a:r>
            <a:r>
              <a:rPr lang="en-US" b="1" err="1"/>
              <a:t>života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8385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err="1">
                <a:solidFill>
                  <a:srgbClr val="000000"/>
                </a:solidFill>
              </a:rPr>
              <a:t>Mjerenja</a:t>
            </a:r>
            <a:r>
              <a:rPr lang="en">
                <a:solidFill>
                  <a:srgbClr val="000000"/>
                </a:solidFill>
              </a:rPr>
              <a:t> u </a:t>
            </a:r>
            <a:r>
              <a:rPr lang="en" err="1">
                <a:solidFill>
                  <a:srgbClr val="000000"/>
                </a:solidFill>
              </a:rPr>
              <a:t>znanstvenom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 err="1">
                <a:solidFill>
                  <a:srgbClr val="000000"/>
                </a:solidFill>
              </a:rPr>
              <a:t>radu</a:t>
            </a:r>
            <a:r>
              <a:rPr lang="en">
                <a:solidFill>
                  <a:srgbClr val="666666"/>
                </a:solidFill>
              </a:rPr>
              <a:t> </a:t>
            </a:r>
            <a:endParaRPr lang="en-US">
              <a:solidFill>
                <a:srgbClr val="666666"/>
              </a:solidFill>
            </a:endParaRPr>
          </a:p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 err="1">
                <a:latin typeface="Times New Roman"/>
              </a:rPr>
              <a:t>Brojenje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mjerenje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osnova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su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za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sva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mjerljiva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istraživanja</a:t>
            </a:r>
          </a:p>
          <a:p>
            <a:endParaRPr lang="en-US">
              <a:latin typeface="Times New Roman"/>
            </a:endParaRPr>
          </a:p>
          <a:p>
            <a:r>
              <a:rPr lang="en-US" err="1">
                <a:latin typeface="Times New Roman"/>
              </a:rPr>
              <a:t>Mjerenje</a:t>
            </a:r>
            <a:r>
              <a:rPr lang="en-US">
                <a:latin typeface="Times New Roman"/>
              </a:rPr>
              <a:t> se </a:t>
            </a:r>
            <a:r>
              <a:rPr lang="en-US" err="1">
                <a:latin typeface="Times New Roman"/>
              </a:rPr>
              <a:t>definira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kao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postupak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kojim</a:t>
            </a:r>
            <a:r>
              <a:rPr lang="en-US">
                <a:latin typeface="Times New Roman"/>
              </a:rPr>
              <a:t> se </a:t>
            </a:r>
            <a:r>
              <a:rPr lang="en-US" err="1">
                <a:latin typeface="Times New Roman"/>
              </a:rPr>
              <a:t>uz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pomoc</a:t>
            </a:r>
          </a:p>
          <a:p>
            <a:pPr marL="0" indent="0">
              <a:buNone/>
            </a:pPr>
            <a:r>
              <a:rPr lang="en-US">
                <a:latin typeface="Times New Roman"/>
              </a:rPr>
              <a:t>   </a:t>
            </a:r>
            <a:r>
              <a:rPr lang="en-US" err="1">
                <a:latin typeface="Times New Roman"/>
              </a:rPr>
              <a:t>mjerila</a:t>
            </a:r>
            <a:r>
              <a:rPr lang="en-US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utvrđuje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brojčana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vrijednost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nekog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ekstenzivnog</a:t>
            </a:r>
          </a:p>
          <a:p>
            <a:pPr marL="0" indent="0">
              <a:buNone/>
            </a:pPr>
            <a:r>
              <a:rPr lang="en-US">
                <a:latin typeface="Times New Roman"/>
              </a:rPr>
              <a:t>  </a:t>
            </a:r>
            <a:r>
              <a:rPr lang="en-US" err="1">
                <a:latin typeface="Times New Roman"/>
              </a:rPr>
              <a:t>svojstva</a:t>
            </a:r>
            <a:r>
              <a:rPr lang="en-US">
                <a:latin typeface="Times New Roman"/>
              </a:rPr>
              <a:t>, </a:t>
            </a:r>
            <a:r>
              <a:rPr lang="en-US" err="1">
                <a:latin typeface="Times New Roman"/>
              </a:rPr>
              <a:t>ili</a:t>
            </a:r>
            <a:r>
              <a:rPr lang="en-US">
                <a:latin typeface="Times New Roman"/>
              </a:rPr>
              <a:t> </a:t>
            </a:r>
            <a:r>
              <a:rPr lang="en-US" err="1">
                <a:latin typeface="Times New Roman"/>
              </a:rPr>
              <a:t>kao</a:t>
            </a:r>
            <a:r>
              <a:rPr lang="en-US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uspoređivanje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dvije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istovrsne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veličine</a:t>
            </a:r>
            <a:r>
              <a:rPr lang="en-US" b="1">
                <a:latin typeface="Times New Roman"/>
              </a:rPr>
              <a:t>,</a:t>
            </a:r>
          </a:p>
          <a:p>
            <a:pPr marL="0" indent="0">
              <a:buNone/>
            </a:pPr>
            <a:r>
              <a:rPr lang="en-US" b="1"/>
              <a:t>   </a:t>
            </a:r>
            <a:r>
              <a:rPr lang="en-US" b="1" err="1"/>
              <a:t>tako</a:t>
            </a:r>
            <a:r>
              <a:rPr lang="en-US" b="1"/>
              <a:t> da se </a:t>
            </a:r>
            <a:r>
              <a:rPr lang="en-US" b="1" err="1"/>
              <a:t>utvrdi</a:t>
            </a:r>
            <a:r>
              <a:rPr lang="en-US" b="1"/>
              <a:t> </a:t>
            </a:r>
            <a:r>
              <a:rPr lang="en-US" b="1" err="1"/>
              <a:t>njihov</a:t>
            </a:r>
            <a:r>
              <a:rPr lang="en-US" b="1"/>
              <a:t> </a:t>
            </a:r>
            <a:r>
              <a:rPr lang="en-US" b="1" err="1"/>
              <a:t>omjer</a:t>
            </a:r>
          </a:p>
          <a:p>
            <a:pPr marL="0" indent="0">
              <a:buNone/>
            </a:pPr>
            <a:endParaRPr lang="en-US" b="1"/>
          </a:p>
          <a:p>
            <a:r>
              <a:rPr lang="en-US" b="1" err="1">
                <a:latin typeface="Times New Roman"/>
              </a:rPr>
              <a:t>potrebno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je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odrediti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mjernu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jedinicu</a:t>
            </a:r>
          </a:p>
          <a:p>
            <a:endParaRPr lang="en-US" b="1">
              <a:latin typeface="Times New Roman"/>
            </a:endParaRPr>
          </a:p>
          <a:p>
            <a:r>
              <a:rPr lang="en-US" b="1">
                <a:latin typeface="Times New Roman"/>
              </a:rPr>
              <a:t>U </a:t>
            </a:r>
            <a:r>
              <a:rPr lang="en-US" b="1" err="1">
                <a:latin typeface="Times New Roman"/>
              </a:rPr>
              <a:t>radu</a:t>
            </a:r>
            <a:r>
              <a:rPr lang="en-US" b="1">
                <a:latin typeface="Times New Roman"/>
              </a:rPr>
              <a:t> se mora </a:t>
            </a:r>
            <a:r>
              <a:rPr lang="en-US" b="1" err="1">
                <a:latin typeface="Times New Roman"/>
              </a:rPr>
              <a:t>upotrebljavati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medunarodni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sustav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mjernih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Calibri"/>
              </a:rPr>
              <a:t>jedinica</a:t>
            </a:r>
            <a:r>
              <a:rPr lang="en-US" b="1">
                <a:latin typeface="Calibri"/>
              </a:rPr>
              <a:t> SI</a:t>
            </a:r>
          </a:p>
        </p:txBody>
      </p:sp>
    </p:spTree>
    <p:extLst>
      <p:ext uri="{BB962C8B-B14F-4D97-AF65-F5344CB8AC3E}">
        <p14:creationId xmlns:p14="http://schemas.microsoft.com/office/powerpoint/2010/main" xmlns="" val="43098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err="1"/>
              <a:t>Pogreške</a:t>
            </a:r>
            <a:r>
              <a:rPr lang="en"/>
              <a:t> </a:t>
            </a:r>
            <a:r>
              <a:rPr lang="en" err="1"/>
              <a:t>mjerenja</a:t>
            </a:r>
            <a:endParaRPr lang="en-US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err="1">
                <a:latin typeface="Times New Roman"/>
              </a:rPr>
              <a:t>Razlika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između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izmjerene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vrijednosti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stvarne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vrijednosti</a:t>
            </a:r>
            <a:r>
              <a:rPr lang="en-US" b="1">
                <a:latin typeface="Times New Roman"/>
              </a:rPr>
              <a:t> </a:t>
            </a:r>
            <a:r>
              <a:rPr lang="en-US" b="1" err="1">
                <a:latin typeface="Times New Roman"/>
              </a:rPr>
              <a:t>fizikalne</a:t>
            </a:r>
            <a:r>
              <a:rPr lang="en-US" b="1">
                <a:latin typeface="Times New Roman"/>
              </a:rPr>
              <a:t> v</a:t>
            </a:r>
            <a:r>
              <a:rPr lang="en" b="1" err="1">
                <a:latin typeface="Times New Roman"/>
              </a:rPr>
              <a:t>eličine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naziva</a:t>
            </a:r>
            <a:r>
              <a:rPr lang="en" b="1">
                <a:latin typeface="Times New Roman"/>
              </a:rPr>
              <a:t> se </a:t>
            </a:r>
            <a:r>
              <a:rPr lang="en" b="1" err="1">
                <a:latin typeface="Times New Roman"/>
              </a:rPr>
              <a:t>apsolutna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pogrješka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mjerenja</a:t>
            </a:r>
            <a:endParaRPr lang="en-US" b="1" err="1">
              <a:latin typeface="Times New Roman"/>
            </a:endParaRPr>
          </a:p>
          <a:p>
            <a:r>
              <a:rPr lang="en" b="1">
                <a:latin typeface="Times New Roman"/>
              </a:rPr>
              <a:t>U </a:t>
            </a:r>
            <a:r>
              <a:rPr lang="en" b="1" err="1">
                <a:latin typeface="Times New Roman"/>
              </a:rPr>
              <a:t>praksi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postoji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i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relativna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pogrješka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kao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omjer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apsolutne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pogrješke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i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stvarne</a:t>
            </a:r>
            <a:r>
              <a:rPr lang="en" b="1">
                <a:latin typeface="Times New Roman"/>
              </a:rPr>
              <a:t> </a:t>
            </a:r>
            <a:r>
              <a:rPr lang="en" b="1" err="1">
                <a:latin typeface="Times New Roman"/>
              </a:rPr>
              <a:t>veličine</a:t>
            </a:r>
            <a:endParaRPr lang="en" err="1">
              <a:latin typeface="Times New Roman"/>
            </a:endParaRPr>
          </a:p>
          <a:p>
            <a:endParaRPr lang="en">
              <a:latin typeface="Times New Roman"/>
            </a:endParaRPr>
          </a:p>
          <a:p>
            <a:r>
              <a:rPr lang="en" err="1">
                <a:latin typeface="Times New Roman"/>
              </a:rPr>
              <a:t>Objavljivanje</a:t>
            </a:r>
            <a:r>
              <a:rPr lang="en">
                <a:latin typeface="Times New Roman"/>
              </a:rPr>
              <a:t> “</a:t>
            </a:r>
            <a:r>
              <a:rPr lang="en" err="1">
                <a:latin typeface="Times New Roman"/>
              </a:rPr>
              <a:t>negativnih</a:t>
            </a:r>
            <a:r>
              <a:rPr lang="en">
                <a:latin typeface="Times New Roman"/>
              </a:rPr>
              <a:t> “</a:t>
            </a:r>
            <a:r>
              <a:rPr lang="en" err="1">
                <a:latin typeface="Times New Roman"/>
              </a:rPr>
              <a:t>rezultata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često</a:t>
            </a:r>
            <a:r>
              <a:rPr lang="en">
                <a:latin typeface="Times New Roman"/>
              </a:rPr>
              <a:t> se </a:t>
            </a:r>
            <a:r>
              <a:rPr lang="en" err="1">
                <a:latin typeface="Times New Roman"/>
              </a:rPr>
              <a:t>zanemaruje</a:t>
            </a:r>
            <a:r>
              <a:rPr lang="en">
                <a:latin typeface="Times New Roman"/>
              </a:rPr>
              <a:t> a </a:t>
            </a:r>
            <a:r>
              <a:rPr lang="en" err="1">
                <a:latin typeface="Times New Roman"/>
              </a:rPr>
              <a:t>važna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su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jer</a:t>
            </a:r>
            <a:r>
              <a:rPr lang="en">
                <a:latin typeface="Times New Roman"/>
              </a:rPr>
              <a:t> se </a:t>
            </a:r>
            <a:r>
              <a:rPr lang="en" err="1">
                <a:latin typeface="Times New Roman"/>
              </a:rPr>
              <a:t>očekuje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pošten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i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jasan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opis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istraživanja</a:t>
            </a:r>
            <a:r>
              <a:rPr lang="en">
                <a:latin typeface="Times New Roman"/>
              </a:rPr>
              <a:t>, a </a:t>
            </a:r>
            <a:r>
              <a:rPr lang="en" err="1">
                <a:latin typeface="Times New Roman"/>
              </a:rPr>
              <a:t>ponekad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su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i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loši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rezulatai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važni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te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su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i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sami</a:t>
            </a:r>
            <a:r>
              <a:rPr lang="en">
                <a:latin typeface="Times New Roman"/>
              </a:rPr>
              <a:t> nova </a:t>
            </a:r>
            <a:r>
              <a:rPr lang="en" err="1">
                <a:latin typeface="Times New Roman"/>
              </a:rPr>
              <a:t>otkrića</a:t>
            </a:r>
            <a:r>
              <a:rPr lang="en">
                <a:latin typeface="Times New Roman"/>
              </a:rPr>
              <a:t> (</a:t>
            </a:r>
            <a:r>
              <a:rPr lang="en" err="1">
                <a:latin typeface="Times New Roman"/>
              </a:rPr>
              <a:t>poput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prvog</a:t>
            </a:r>
            <a:r>
              <a:rPr lang="en">
                <a:latin typeface="Times New Roman"/>
              </a:rPr>
              <a:t> </a:t>
            </a:r>
            <a:r>
              <a:rPr lang="en" err="1">
                <a:latin typeface="Times New Roman"/>
              </a:rPr>
              <a:t>antibiotika</a:t>
            </a:r>
            <a:r>
              <a:rPr lang="en">
                <a:latin typeface="Times New Roman"/>
              </a:rPr>
              <a:t>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23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err="1"/>
              <a:t>Grafički</a:t>
            </a:r>
            <a:r>
              <a:rPr lang="en"/>
              <a:t> </a:t>
            </a:r>
            <a:r>
              <a:rPr lang="en" err="1"/>
              <a:t>prikaz</a:t>
            </a:r>
            <a:r>
              <a:rPr lang="en"/>
              <a:t> 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Grafovi</a:t>
            </a:r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 se </a:t>
            </a:r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koriste</a:t>
            </a:r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 da bi se </a:t>
            </a:r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prikazali</a:t>
            </a:r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:</a:t>
            </a:r>
          </a:p>
          <a:p>
            <a:endParaRPr lang="en-US">
              <a:latin typeface="Arial"/>
              <a:sym typeface="Wingdings 2"/>
            </a:endParaRPr>
          </a:p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važni</a:t>
            </a:r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 </a:t>
            </a:r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obrasci</a:t>
            </a:r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 </a:t>
            </a:r>
            <a:endParaRPr lang="en-US">
              <a:solidFill>
                <a:srgbClr val="FFFFFF"/>
              </a:solidFill>
              <a:latin typeface="Arial"/>
              <a:sym typeface="Wingdings 2"/>
            </a:endParaRPr>
          </a:p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trendovi</a:t>
            </a:r>
          </a:p>
          <a:p>
            <a:r>
              <a:rPr lang="en-US">
                <a:solidFill>
                  <a:srgbClr val="000000"/>
                </a:solidFill>
                <a:latin typeface="Arial"/>
              </a:rPr>
              <a:t> </a:t>
            </a:r>
            <a:r>
              <a:rPr lang="en-US" err="1">
                <a:solidFill>
                  <a:srgbClr val="000000"/>
                </a:solidFill>
                <a:latin typeface="Arial"/>
              </a:rPr>
              <a:t>međusobni</a:t>
            </a:r>
            <a:r>
              <a:rPr lang="en-US">
                <a:solidFill>
                  <a:srgbClr val="000000"/>
                </a:solidFill>
                <a:latin typeface="Arial"/>
              </a:rPr>
              <a:t> </a:t>
            </a:r>
            <a:r>
              <a:rPr lang="en-US" err="1">
                <a:solidFill>
                  <a:srgbClr val="000000"/>
                </a:solidFill>
                <a:latin typeface="Arial"/>
              </a:rPr>
              <a:t>odnosi</a:t>
            </a:r>
            <a:r>
              <a:rPr lang="en-US">
                <a:solidFill>
                  <a:srgbClr val="000000"/>
                </a:solidFill>
                <a:latin typeface="Arial"/>
              </a:rPr>
              <a:t> </a:t>
            </a:r>
            <a:r>
              <a:rPr lang="en-US" err="1">
                <a:solidFill>
                  <a:srgbClr val="000000"/>
                </a:solidFill>
                <a:latin typeface="Arial"/>
              </a:rPr>
              <a:t>između</a:t>
            </a:r>
            <a:r>
              <a:rPr lang="en-US">
                <a:solidFill>
                  <a:srgbClr val="000000"/>
                </a:solidFill>
                <a:latin typeface="Arial"/>
              </a:rPr>
              <a:t> </a:t>
            </a:r>
            <a:r>
              <a:rPr lang="en-US" err="1">
                <a:solidFill>
                  <a:srgbClr val="000000"/>
                </a:solidFill>
                <a:latin typeface="Arial"/>
              </a:rPr>
              <a:t>varijabli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84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rgbClr val="000000"/>
                </a:solidFill>
              </a:rPr>
              <a:t>Grafovi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moraju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biti</a:t>
            </a:r>
            <a:r>
              <a:rPr lang="en-US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Razumljivi</a:t>
            </a:r>
          </a:p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Precizni</a:t>
            </a:r>
          </a:p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Jasni</a:t>
            </a:r>
            <a:endParaRPr lang="en-US" err="1">
              <a:latin typeface="Arial"/>
              <a:sym typeface="Wingdings 2"/>
            </a:endParaRPr>
          </a:p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Ekonomični</a:t>
            </a:r>
          </a:p>
          <a:p>
            <a:r>
              <a:rPr lang="en-US" err="1">
                <a:solidFill>
                  <a:srgbClr val="000000"/>
                </a:solidFill>
                <a:latin typeface="Arial"/>
              </a:rPr>
              <a:t>Numerirani</a:t>
            </a:r>
            <a:endParaRPr lang="en-US" err="1">
              <a:latin typeface="Arial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8631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rgbClr val="000000"/>
                </a:solidFill>
              </a:rPr>
              <a:t>Tipovi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grafova</a:t>
            </a:r>
            <a:r>
              <a:rPr lang="en-US">
                <a:solidFill>
                  <a:srgbClr val="000000"/>
                </a:solidFill>
              </a:rPr>
              <a:t>: </a:t>
            </a:r>
            <a:r>
              <a:rPr lang="en-US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Linijski</a:t>
            </a:r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 </a:t>
            </a:r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graf</a:t>
            </a:r>
          </a:p>
          <a:p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Graf </a:t>
            </a:r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sa</a:t>
            </a:r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 </a:t>
            </a:r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stupićima</a:t>
            </a:r>
          </a:p>
          <a:p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Histogram</a:t>
            </a:r>
          </a:p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Kružni</a:t>
            </a:r>
            <a:r>
              <a:rPr lang="en-US">
                <a:solidFill>
                  <a:srgbClr val="000000"/>
                </a:solidFill>
                <a:latin typeface="Arial"/>
                <a:sym typeface="Wingdings 2"/>
              </a:rPr>
              <a:t> </a:t>
            </a:r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graf</a:t>
            </a:r>
          </a:p>
          <a:p>
            <a:r>
              <a:rPr lang="en-US" err="1">
                <a:solidFill>
                  <a:srgbClr val="000000"/>
                </a:solidFill>
                <a:latin typeface="Arial"/>
                <a:sym typeface="Wingdings 2"/>
              </a:rPr>
              <a:t>Prstenasti</a:t>
            </a:r>
            <a:r>
              <a:rPr lang="en-US">
                <a:solidFill>
                  <a:srgbClr val="000000"/>
                </a:solidFill>
                <a:latin typeface="Arial"/>
              </a:rPr>
              <a:t> </a:t>
            </a:r>
            <a:r>
              <a:rPr lang="en-US" err="1">
                <a:solidFill>
                  <a:srgbClr val="000000"/>
                </a:solidFill>
                <a:latin typeface="Arial"/>
              </a:rPr>
              <a:t>graf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7459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83304" y="-88900"/>
            <a:ext cx="12259429" cy="7632700"/>
          </a:xfrm>
        </p:spPr>
      </p:pic>
    </p:spTree>
    <p:extLst>
      <p:ext uri="{BB962C8B-B14F-4D97-AF65-F5344CB8AC3E}">
        <p14:creationId xmlns:p14="http://schemas.microsoft.com/office/powerpoint/2010/main" xmlns="" val="117502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Prilagođeno</PresentationFormat>
  <Paragraphs>81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theme</vt:lpstr>
      <vt:lpstr>ZAŠTO ISTRAŽIVATI</vt:lpstr>
      <vt:lpstr>Sastavnice znanstvenog rada</vt:lpstr>
      <vt:lpstr>Važnosti istraživanja, pokusa, znanstvenog rada</vt:lpstr>
      <vt:lpstr>Mjerenja u znanstvenom radu  </vt:lpstr>
      <vt:lpstr>Pogreške mjerenja</vt:lpstr>
      <vt:lpstr>Grafički prikaz </vt:lpstr>
      <vt:lpstr>Grafovi moraju biti:</vt:lpstr>
      <vt:lpstr>Tipovi grafova: :</vt:lpstr>
      <vt:lpstr>Slajd 9</vt:lpstr>
      <vt:lpstr>Slajd 10</vt:lpstr>
      <vt:lpstr>Slajd 11</vt:lpstr>
      <vt:lpstr>Obrada rezultata mjerenja  </vt:lpstr>
      <vt:lpstr>Naši osobni motivatori za istraživanje svijeta oko sebe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ZAŠTO ISTRAŽIVATI</dc:title>
  <dc:creator>InformatikaOSDP</dc:creator>
  <cp:lastModifiedBy>InformatikaOSDP</cp:lastModifiedBy>
  <cp:revision>1</cp:revision>
  <dcterms:modified xsi:type="dcterms:W3CDTF">2016-11-29T17:13:26Z</dcterms:modified>
</cp:coreProperties>
</file>