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26B82-D0CE-48E3-BDDC-3E4B2A9F1A8C}" type="datetimeFigureOut">
              <a:rPr lang="fi-FI"/>
              <a:t>19.1.2017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2E014-B24C-4F46-BB25-E7D93FCE2735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2E014-B24C-4F46-BB25-E7D93FCE2735}" type="slidenum">
              <a:rPr lang="fi-FI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909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C08C93-5CDE-4DEE-BAA9-AA1BBA9300FA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6509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2E014-B24C-4F46-BB25-E7D93FCE2735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5110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12E014-B24C-4F46-BB25-E7D93FCE2735}" type="slidenum">
              <a:rPr lang="fi-FI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13876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19.1.2017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19.1.2017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504950"/>
            <a:ext cx="9144000" cy="2387600"/>
          </a:xfrm>
        </p:spPr>
        <p:txBody>
          <a:bodyPr/>
          <a:lstStyle/>
          <a:p>
            <a:r>
              <a:rPr lang="FI-FI"/>
              <a:t>La ville de Lahti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90675" y="4533900"/>
            <a:ext cx="9144000" cy="1655762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L'information de base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4815" y="135255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FI-FI" sz="3200">
              <a:solidFill>
                <a:srgbClr val="252525"/>
              </a:solidFill>
            </a:endParaRPr>
          </a:p>
          <a:p>
            <a:r>
              <a:rPr lang="FI-FI" sz="3200">
                <a:solidFill>
                  <a:srgbClr val="252525"/>
                </a:solidFill>
              </a:rPr>
              <a:t>Lahti </a:t>
            </a:r>
            <a:r>
              <a:rPr lang="FI-FI" sz="3200" err="1">
                <a:solidFill>
                  <a:srgbClr val="252525"/>
                </a:solidFill>
              </a:rPr>
              <a:t>est</a:t>
            </a:r>
            <a:r>
              <a:rPr lang="FI-FI" sz="3200">
                <a:solidFill>
                  <a:srgbClr val="252525"/>
                </a:solidFill>
              </a:rPr>
              <a:t> </a:t>
            </a:r>
            <a:r>
              <a:rPr lang="FI-FI" sz="3200" err="1">
                <a:solidFill>
                  <a:srgbClr val="252525"/>
                </a:solidFill>
              </a:rPr>
              <a:t>une</a:t>
            </a:r>
            <a:r>
              <a:rPr lang="FI-FI" sz="3200">
                <a:solidFill>
                  <a:srgbClr val="252525"/>
                </a:solidFill>
              </a:rPr>
              <a:t> </a:t>
            </a:r>
            <a:r>
              <a:rPr lang="FI-FI" sz="3200" err="1">
                <a:solidFill>
                  <a:srgbClr val="252525"/>
                </a:solidFill>
              </a:rPr>
              <a:t>ville</a:t>
            </a:r>
            <a:r>
              <a:rPr lang="FI-FI" sz="3200">
                <a:solidFill>
                  <a:srgbClr val="252525"/>
                </a:solidFill>
              </a:rPr>
              <a:t> en </a:t>
            </a:r>
            <a:r>
              <a:rPr lang="FI-FI" sz="3200" err="1">
                <a:solidFill>
                  <a:srgbClr val="252525"/>
                </a:solidFill>
              </a:rPr>
              <a:t>Finlande</a:t>
            </a:r>
            <a:r>
              <a:rPr lang="FI-FI" sz="3200">
                <a:solidFill>
                  <a:srgbClr val="252525"/>
                </a:solidFill>
              </a:rPr>
              <a:t> </a:t>
            </a:r>
            <a:r>
              <a:rPr lang="FI-FI" sz="3200" err="1">
                <a:solidFill>
                  <a:srgbClr val="252525"/>
                </a:solidFill>
              </a:rPr>
              <a:t>comptant</a:t>
            </a:r>
            <a:r>
              <a:rPr lang="FI-FI" sz="3200">
                <a:solidFill>
                  <a:srgbClr val="252525"/>
                </a:solidFill>
              </a:rPr>
              <a:t> </a:t>
            </a:r>
            <a:r>
              <a:rPr lang="FI-FI" sz="3200"/>
              <a:t>119 341</a:t>
            </a:r>
          </a:p>
          <a:p>
            <a:pPr marL="0" indent="0">
              <a:buNone/>
            </a:pPr>
            <a:r>
              <a:rPr lang="FI-FI" sz="3200">
                <a:solidFill>
                  <a:srgbClr val="252525"/>
                </a:solidFill>
              </a:rPr>
              <a:t> </a:t>
            </a:r>
            <a:r>
              <a:rPr lang="FI-FI" sz="3200" err="1">
                <a:solidFill>
                  <a:srgbClr val="252525"/>
                </a:solidFill>
              </a:rPr>
              <a:t>Habitants</a:t>
            </a:r>
            <a:r>
              <a:rPr lang="FI-FI" sz="3200">
                <a:solidFill>
                  <a:srgbClr val="252525"/>
                </a:solidFill>
              </a:rPr>
              <a:t>, </a:t>
            </a:r>
            <a:r>
              <a:rPr lang="FI-FI" sz="3200" err="1">
                <a:solidFill>
                  <a:srgbClr val="252525"/>
                </a:solidFill>
              </a:rPr>
              <a:t>étant</a:t>
            </a:r>
            <a:r>
              <a:rPr lang="FI-FI" sz="3200">
                <a:solidFill>
                  <a:srgbClr val="252525"/>
                </a:solidFill>
              </a:rPr>
              <a:t> la </a:t>
            </a:r>
            <a:r>
              <a:rPr lang="FI-FI" sz="3200" err="1">
                <a:solidFill>
                  <a:srgbClr val="252525"/>
                </a:solidFill>
              </a:rPr>
              <a:t>huitième</a:t>
            </a:r>
            <a:r>
              <a:rPr lang="FI-FI" sz="3200">
                <a:solidFill>
                  <a:srgbClr val="252525"/>
                </a:solidFill>
              </a:rPr>
              <a:t> plus </a:t>
            </a:r>
            <a:r>
              <a:rPr lang="FI-FI" sz="3200" err="1">
                <a:solidFill>
                  <a:srgbClr val="252525"/>
                </a:solidFill>
              </a:rPr>
              <a:t>grande</a:t>
            </a:r>
            <a:r>
              <a:rPr lang="FI-FI" sz="3200">
                <a:solidFill>
                  <a:srgbClr val="252525"/>
                </a:solidFill>
              </a:rPr>
              <a:t> </a:t>
            </a:r>
            <a:r>
              <a:rPr lang="FI-FI" sz="3200" err="1">
                <a:solidFill>
                  <a:srgbClr val="252525"/>
                </a:solidFill>
              </a:rPr>
              <a:t>ville</a:t>
            </a:r>
            <a:r>
              <a:rPr lang="FI-FI" sz="3200">
                <a:solidFill>
                  <a:srgbClr val="252525"/>
                </a:solidFill>
              </a:rPr>
              <a:t> du </a:t>
            </a:r>
            <a:r>
              <a:rPr lang="FI-FI" sz="3200" err="1">
                <a:solidFill>
                  <a:srgbClr val="252525"/>
                </a:solidFill>
              </a:rPr>
              <a:t>pays</a:t>
            </a:r>
          </a:p>
          <a:p>
            <a:r>
              <a:rPr lang="FI-FI" sz="3200">
                <a:solidFill>
                  <a:srgbClr val="252525"/>
                </a:solidFill>
                <a:latin typeface="Calibri"/>
              </a:rPr>
              <a:t>Lahti </a:t>
            </a:r>
            <a:r>
              <a:rPr lang="FI-FI" sz="3200" err="1">
                <a:solidFill>
                  <a:srgbClr val="252525"/>
                </a:solidFill>
                <a:latin typeface="Calibri"/>
              </a:rPr>
              <a:t>existe</a:t>
            </a:r>
            <a:r>
              <a:rPr lang="FI-FI" sz="3200">
                <a:solidFill>
                  <a:srgbClr val="252525"/>
                </a:solidFill>
                <a:latin typeface="Calibri"/>
              </a:rPr>
              <a:t> </a:t>
            </a:r>
            <a:r>
              <a:rPr lang="FI-FI" sz="3200" err="1">
                <a:solidFill>
                  <a:srgbClr val="252525"/>
                </a:solidFill>
                <a:latin typeface="Calibri"/>
              </a:rPr>
              <a:t>depuis</a:t>
            </a:r>
            <a:r>
              <a:rPr lang="FI-FI" sz="3200">
                <a:solidFill>
                  <a:srgbClr val="252525"/>
                </a:solidFill>
                <a:latin typeface="Calibri"/>
              </a:rPr>
              <a:t> 1878 et </a:t>
            </a:r>
            <a:r>
              <a:rPr lang="FI-FI" sz="3200" err="1">
                <a:solidFill>
                  <a:srgbClr val="252525"/>
                </a:solidFill>
                <a:latin typeface="Calibri"/>
              </a:rPr>
              <a:t>est</a:t>
            </a:r>
            <a:r>
              <a:rPr lang="FI-FI" sz="3200">
                <a:solidFill>
                  <a:srgbClr val="252525"/>
                </a:solidFill>
                <a:latin typeface="Calibri"/>
              </a:rPr>
              <a:t> </a:t>
            </a:r>
            <a:r>
              <a:rPr lang="FI-FI" sz="3200" err="1">
                <a:solidFill>
                  <a:srgbClr val="252525"/>
                </a:solidFill>
                <a:latin typeface="Calibri"/>
              </a:rPr>
              <a:t>devenu</a:t>
            </a:r>
            <a:r>
              <a:rPr lang="FI-FI" sz="3200">
                <a:solidFill>
                  <a:srgbClr val="252525"/>
                </a:solidFill>
                <a:latin typeface="Calibri"/>
              </a:rPr>
              <a:t> </a:t>
            </a:r>
            <a:r>
              <a:rPr lang="FI-FI" sz="3200" err="1">
                <a:solidFill>
                  <a:srgbClr val="252525"/>
                </a:solidFill>
                <a:latin typeface="Calibri"/>
              </a:rPr>
              <a:t>ville</a:t>
            </a:r>
            <a:r>
              <a:rPr lang="FI-FI" sz="3200">
                <a:solidFill>
                  <a:srgbClr val="252525"/>
                </a:solidFill>
                <a:latin typeface="Calibri"/>
              </a:rPr>
              <a:t> en 1905</a:t>
            </a:r>
            <a:endParaRPr lang="FI-FI" sz="3200">
              <a:solidFill>
                <a:srgbClr val="000000"/>
              </a:solidFill>
              <a:latin typeface="Arial"/>
            </a:endParaRPr>
          </a:p>
          <a:p>
            <a:r>
              <a:rPr lang="FI-FI" sz="3200">
                <a:latin typeface="Calibri"/>
              </a:rPr>
              <a:t>La </a:t>
            </a:r>
            <a:r>
              <a:rPr lang="FI-FI" sz="3200" err="1">
                <a:latin typeface="Calibri"/>
              </a:rPr>
              <a:t>superficie</a:t>
            </a:r>
            <a:r>
              <a:rPr lang="FI-FI" sz="3200">
                <a:latin typeface="Calibri"/>
              </a:rPr>
              <a:t> de Lahti </a:t>
            </a:r>
            <a:r>
              <a:rPr lang="FI-FI" sz="3200" err="1">
                <a:latin typeface="Calibri"/>
              </a:rPr>
              <a:t>est</a:t>
            </a:r>
            <a:r>
              <a:rPr lang="FI-FI" sz="3200">
                <a:latin typeface="Calibri"/>
              </a:rPr>
              <a:t> 517 km²</a:t>
            </a:r>
            <a:endParaRPr lang="FI-FI" sz="3200">
              <a:latin typeface="Arial"/>
            </a:endParaRPr>
          </a:p>
          <a:p>
            <a:r>
              <a:rPr lang="FI-FI" sz="3200">
                <a:solidFill>
                  <a:srgbClr val="000000"/>
                </a:solidFill>
                <a:latin typeface="Calibri"/>
              </a:rPr>
              <a:t>Lahti </a:t>
            </a:r>
            <a:r>
              <a:rPr lang="FI-FI" sz="3200" err="1">
                <a:solidFill>
                  <a:srgbClr val="000000"/>
                </a:solidFill>
                <a:latin typeface="Calibri"/>
              </a:rPr>
              <a:t>est</a:t>
            </a:r>
            <a:r>
              <a:rPr lang="FI-FI" sz="3200">
                <a:solidFill>
                  <a:srgbClr val="000000"/>
                </a:solidFill>
                <a:latin typeface="Calibri"/>
              </a:rPr>
              <a:t> </a:t>
            </a:r>
            <a:r>
              <a:rPr lang="FI-FI" sz="3200" err="1">
                <a:solidFill>
                  <a:srgbClr val="000000"/>
                </a:solidFill>
                <a:latin typeface="Calibri"/>
              </a:rPr>
              <a:t>situé</a:t>
            </a:r>
            <a:r>
              <a:rPr lang="FI-FI" sz="3200">
                <a:solidFill>
                  <a:srgbClr val="000000"/>
                </a:solidFill>
                <a:latin typeface="Calibri"/>
              </a:rPr>
              <a:t> à </a:t>
            </a:r>
            <a:r>
              <a:rPr lang="FI-FI" sz="3200" err="1">
                <a:solidFill>
                  <a:srgbClr val="000000"/>
                </a:solidFill>
                <a:latin typeface="Calibri"/>
              </a:rPr>
              <a:t>environ</a:t>
            </a:r>
            <a:r>
              <a:rPr lang="FI-FI" sz="3200">
                <a:solidFill>
                  <a:srgbClr val="000000"/>
                </a:solidFill>
                <a:latin typeface="Calibri"/>
              </a:rPr>
              <a:t> 100 </a:t>
            </a:r>
            <a:r>
              <a:rPr lang="FI-FI" sz="3200" err="1">
                <a:solidFill>
                  <a:srgbClr val="000000"/>
                </a:solidFill>
                <a:latin typeface="Calibri"/>
              </a:rPr>
              <a:t>kilomètres</a:t>
            </a:r>
            <a:r>
              <a:rPr lang="FI-FI" sz="3200">
                <a:solidFill>
                  <a:srgbClr val="000000"/>
                </a:solidFill>
                <a:latin typeface="Calibri"/>
              </a:rPr>
              <a:t> au nord de la </a:t>
            </a:r>
            <a:r>
              <a:rPr lang="FI-FI" sz="3200" err="1">
                <a:solidFill>
                  <a:srgbClr val="000000"/>
                </a:solidFill>
                <a:latin typeface="Calibri"/>
              </a:rPr>
              <a:t>capitale</a:t>
            </a:r>
            <a:r>
              <a:rPr lang="FI-FI" sz="3200">
                <a:solidFill>
                  <a:srgbClr val="000000"/>
                </a:solidFill>
                <a:latin typeface="Calibri"/>
              </a:rPr>
              <a:t>, Helsinki</a:t>
            </a:r>
          </a:p>
          <a:p>
            <a:endParaRPr lang="FI-FI" sz="3200">
              <a:solidFill>
                <a:srgbClr val="000000"/>
              </a:solidFill>
              <a:latin typeface="Calibri"/>
            </a:endParaRPr>
          </a:p>
          <a:p>
            <a:endParaRPr lang="FI-FI">
              <a:solidFill>
                <a:srgbClr val="252525"/>
              </a:solidFill>
              <a:latin typeface="Calibri"/>
            </a:endParaRPr>
          </a:p>
          <a:p>
            <a:endParaRPr lang="FI-FI">
              <a:solidFill>
                <a:srgbClr val="252525"/>
              </a:solidFill>
              <a:latin typeface="Calibri"/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5925" y="0"/>
            <a:ext cx="2743200" cy="307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940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Calibri Light"/>
              </a:rPr>
              <a:t>à voir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err="1"/>
              <a:t>Beaucoup</a:t>
            </a:r>
            <a:r>
              <a:rPr lang="FI-FI"/>
              <a:t> de </a:t>
            </a:r>
            <a:r>
              <a:rPr lang="FI-FI" err="1"/>
              <a:t>musées</a:t>
            </a:r>
            <a:r>
              <a:rPr lang="FI-FI"/>
              <a:t> par </a:t>
            </a:r>
            <a:r>
              <a:rPr lang="FI-FI" err="1"/>
              <a:t>exemple</a:t>
            </a:r>
            <a:r>
              <a:rPr lang="FI-FI"/>
              <a:t> </a:t>
            </a:r>
            <a:r>
              <a:rPr lang="FI-FI" err="1"/>
              <a:t>une</a:t>
            </a:r>
            <a:r>
              <a:rPr lang="FI-FI"/>
              <a:t> </a:t>
            </a:r>
            <a:r>
              <a:rPr lang="FI-FI" err="1"/>
              <a:t>pinacothèque</a:t>
            </a:r>
          </a:p>
          <a:p>
            <a:r>
              <a:rPr lang="FI-FI" err="1"/>
              <a:t>Tremplins</a:t>
            </a:r>
            <a:r>
              <a:rPr lang="FI-FI"/>
              <a:t> </a:t>
            </a:r>
          </a:p>
          <a:p>
            <a:r>
              <a:rPr lang="FI-FI"/>
              <a:t>Port </a:t>
            </a:r>
          </a:p>
          <a:p>
            <a:r>
              <a:rPr lang="FI-FI" err="1"/>
              <a:t>Belles</a:t>
            </a:r>
            <a:r>
              <a:rPr lang="FI-FI"/>
              <a:t> </a:t>
            </a:r>
            <a:r>
              <a:rPr lang="FI-FI" err="1"/>
              <a:t>églises</a:t>
            </a:r>
          </a:p>
          <a:p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256" y="123825"/>
            <a:ext cx="3919919" cy="172772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419600"/>
            <a:ext cx="3042095" cy="202754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7300" y="3715110"/>
            <a:ext cx="2743200" cy="2743200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8150" y="4419600"/>
            <a:ext cx="3905572" cy="201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60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Histoire</a:t>
            </a:r>
            <a:r>
              <a:rPr lang="FI-FI"/>
              <a:t> de Lahti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err="1"/>
              <a:t>Habité</a:t>
            </a:r>
            <a:r>
              <a:rPr lang="FI-FI"/>
              <a:t> </a:t>
            </a:r>
            <a:r>
              <a:rPr lang="FI-FI" err="1"/>
              <a:t>déjà</a:t>
            </a:r>
            <a:r>
              <a:rPr lang="FI-FI"/>
              <a:t> il y a 9000  </a:t>
            </a:r>
            <a:r>
              <a:rPr lang="FI-FI" err="1"/>
              <a:t>ans</a:t>
            </a:r>
          </a:p>
          <a:p>
            <a:r>
              <a:rPr lang="FI-FI"/>
              <a:t>A </a:t>
            </a:r>
            <a:r>
              <a:rPr lang="FI-FI" err="1"/>
              <a:t>l´origine</a:t>
            </a:r>
            <a:r>
              <a:rPr lang="FI-FI"/>
              <a:t> </a:t>
            </a:r>
            <a:r>
              <a:rPr lang="FI-FI" err="1"/>
              <a:t>un</a:t>
            </a:r>
            <a:r>
              <a:rPr lang="FI-FI"/>
              <a:t> </a:t>
            </a:r>
            <a:r>
              <a:rPr lang="FI-FI" err="1"/>
              <a:t>village</a:t>
            </a:r>
            <a:r>
              <a:rPr lang="FI-FI"/>
              <a:t> </a:t>
            </a:r>
            <a:r>
              <a:rPr lang="FI-FI" err="1"/>
              <a:t>faisant</a:t>
            </a:r>
            <a:r>
              <a:rPr lang="FI-FI"/>
              <a:t> </a:t>
            </a:r>
            <a:r>
              <a:rPr lang="FI-FI" err="1"/>
              <a:t>partie</a:t>
            </a:r>
            <a:r>
              <a:rPr lang="FI-FI"/>
              <a:t> de la </a:t>
            </a:r>
            <a:r>
              <a:rPr lang="FI-FI" err="1"/>
              <a:t>commune</a:t>
            </a:r>
            <a:r>
              <a:rPr lang="FI-FI"/>
              <a:t> de Hollola</a:t>
            </a:r>
          </a:p>
          <a:p>
            <a:r>
              <a:rPr lang="FI-FI" err="1"/>
              <a:t>Un</a:t>
            </a:r>
            <a:r>
              <a:rPr lang="FI-FI"/>
              <a:t> </a:t>
            </a:r>
            <a:r>
              <a:rPr lang="FI-FI" err="1"/>
              <a:t>remarquable</a:t>
            </a:r>
            <a:r>
              <a:rPr lang="FI-FI"/>
              <a:t> </a:t>
            </a:r>
            <a:r>
              <a:rPr lang="FI-FI" err="1"/>
              <a:t>marché</a:t>
            </a:r>
            <a:r>
              <a:rPr lang="FI-FI"/>
              <a:t> au 17e </a:t>
            </a:r>
            <a:r>
              <a:rPr lang="FI-FI" err="1"/>
              <a:t>siècle</a:t>
            </a:r>
          </a:p>
          <a:p>
            <a:r>
              <a:rPr lang="FI-FI" err="1"/>
              <a:t>Chemin</a:t>
            </a:r>
            <a:r>
              <a:rPr lang="FI-FI"/>
              <a:t> de </a:t>
            </a:r>
            <a:r>
              <a:rPr lang="FI-FI" err="1"/>
              <a:t>fer</a:t>
            </a:r>
            <a:r>
              <a:rPr lang="FI-FI"/>
              <a:t> et </a:t>
            </a:r>
            <a:r>
              <a:rPr lang="FI-FI" err="1"/>
              <a:t>industrie</a:t>
            </a:r>
            <a:r>
              <a:rPr lang="FI-FI"/>
              <a:t> au 19e </a:t>
            </a:r>
            <a:r>
              <a:rPr lang="FI-FI" err="1"/>
              <a:t>siècle</a:t>
            </a:r>
          </a:p>
          <a:p>
            <a:r>
              <a:rPr lang="FI-FI" err="1"/>
              <a:t>Fondé</a:t>
            </a:r>
            <a:r>
              <a:rPr lang="FI-FI"/>
              <a:t> </a:t>
            </a:r>
            <a:r>
              <a:rPr lang="FI-FI" err="1"/>
              <a:t>le</a:t>
            </a:r>
            <a:r>
              <a:rPr lang="FI-FI"/>
              <a:t> 16 </a:t>
            </a:r>
            <a:r>
              <a:rPr lang="FI-FI" err="1"/>
              <a:t>novembre</a:t>
            </a:r>
            <a:r>
              <a:rPr lang="FI-FI"/>
              <a:t> 1905</a:t>
            </a:r>
          </a:p>
          <a:p>
            <a:endParaRPr lang="FI-FI"/>
          </a:p>
          <a:p>
            <a:pPr marL="0" indent="0">
              <a:buNone/>
            </a:pPr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114" y="4070826"/>
            <a:ext cx="4878024" cy="258238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60" y="4477192"/>
            <a:ext cx="4984178" cy="229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51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474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 rotWithShape="1">
          <a:blip r:embed="rId3"/>
          <a:srcRect r="8127" b="2"/>
          <a:stretch/>
        </p:blipFill>
        <p:spPr>
          <a:xfrm>
            <a:off x="804672" y="803049"/>
            <a:ext cx="3026664" cy="2470743"/>
          </a:xfrm>
          <a:prstGeom prst="rect">
            <a:avLst/>
          </a:prstGeom>
          <a:effectLst/>
        </p:spPr>
      </p:pic>
      <p:pic>
        <p:nvPicPr>
          <p:cNvPr id="4" name="Sisällön paikkamerkki 3" descr="Kuvahaun tulos haulle mopoauto"/>
          <p:cNvPicPr>
            <a:picLocks noGrp="1" noChangeAspect="1"/>
          </p:cNvPicPr>
          <p:nvPr>
            <p:ph sz="half" idx="1"/>
          </p:nvPr>
        </p:nvPicPr>
        <p:blipFill rotWithShape="1">
          <a:blip r:embed="rId4"/>
          <a:srcRect l="9225" r="470" b="-5"/>
          <a:stretch/>
        </p:blipFill>
        <p:spPr>
          <a:xfrm>
            <a:off x="804672" y="3461344"/>
            <a:ext cx="3026663" cy="2438400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6878" y="629266"/>
            <a:ext cx="6422849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Culture de rue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5116880" y="2438400"/>
            <a:ext cx="6422848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Un grand nombre de voiturettes, la nourriture de rue, par exemple "lihamuki", font partie de la culture de rue à Lahti</a:t>
            </a:r>
            <a:br>
              <a:rPr lang="en-US" sz="2000"/>
            </a:br>
            <a:endParaRPr lang="en-US" sz="2000"/>
          </a:p>
          <a:p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029886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Office-teema</vt:lpstr>
      <vt:lpstr>La ville de Lahti</vt:lpstr>
      <vt:lpstr>L'information de base</vt:lpstr>
      <vt:lpstr>à voir</vt:lpstr>
      <vt:lpstr>Histoire de Lahti</vt:lpstr>
      <vt:lpstr>Culture de rue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ville de Lahti</dc:title>
  <cp:revision>1</cp:revision>
  <dcterms:modified xsi:type="dcterms:W3CDTF">2017-01-19T19:20:32Z</dcterms:modified>
</cp:coreProperties>
</file>