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AD5F5-E77D-4D51-9D47-B70B0EB78CE4}" v="480" dt="2018-04-11T06:21:46.906"/>
    <p1510:client id="{39326607-9DDE-4927-8994-36C8CFDC9401}" v="280" dt="2018-04-11T06:13:14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 descr="Kuva, joka sisältää kohteen kirja, sisä, hylly, tietokone&#10;&#10;Kuvaus luotu, erittäin korkea luotettavuus">
            <a:extLst>
              <a:ext uri="{FF2B5EF4-FFF2-40B4-BE49-F238E27FC236}">
                <a16:creationId xmlns:a16="http://schemas.microsoft.com/office/drawing/2014/main" id="{41DFE434-3CCE-4336-AB03-C0F05A5F5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 t="2733" b="2251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latin typeface="Century Gothic"/>
                <a:cs typeface="Calibri Light"/>
              </a:rPr>
              <a:t>LA</a:t>
            </a:r>
            <a:r>
              <a:rPr lang="fi-FI">
                <a:solidFill>
                  <a:srgbClr val="FFFFFF"/>
                </a:solidFill>
                <a:latin typeface="Century Gothic"/>
              </a:rPr>
              <a:t> STRUCTURE DU SYSTÈME ÉDUCATIF</a:t>
            </a:r>
            <a:endParaRPr lang="fi-FI" err="1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E6D736-4049-4BA2-9B2A-C25A559B2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À </a:t>
            </a:r>
            <a:r>
              <a:rPr lang="fi-FI" err="1">
                <a:cs typeface="Calibri Light"/>
              </a:rPr>
              <a:t>quel</a:t>
            </a:r>
            <a:r>
              <a:rPr lang="fi-FI">
                <a:cs typeface="Calibri Light"/>
              </a:rPr>
              <a:t> </a:t>
            </a:r>
            <a:r>
              <a:rPr lang="fi-FI" err="1">
                <a:cs typeface="Calibri Light"/>
              </a:rPr>
              <a:t>âge</a:t>
            </a:r>
            <a:r>
              <a:rPr lang="fi-FI">
                <a:cs typeface="Calibri Light"/>
              </a:rPr>
              <a:t> </a:t>
            </a:r>
            <a:r>
              <a:rPr lang="fi-FI" err="1">
                <a:cs typeface="Calibri Light"/>
              </a:rPr>
              <a:t>les</a:t>
            </a:r>
            <a:r>
              <a:rPr lang="fi-FI">
                <a:cs typeface="Calibri Light"/>
              </a:rPr>
              <a:t> </a:t>
            </a:r>
            <a:r>
              <a:rPr lang="fi-FI" err="1">
                <a:cs typeface="Calibri Light"/>
              </a:rPr>
              <a:t>élèves</a:t>
            </a:r>
            <a:r>
              <a:rPr lang="fi-FI">
                <a:cs typeface="Calibri Light"/>
              </a:rPr>
              <a:t> </a:t>
            </a:r>
            <a:r>
              <a:rPr lang="fi-FI" err="1">
                <a:cs typeface="Calibri Light"/>
              </a:rPr>
              <a:t>vont-ils</a:t>
            </a:r>
            <a:r>
              <a:rPr lang="fi-FI">
                <a:cs typeface="Calibri Light"/>
              </a:rPr>
              <a:t> à </a:t>
            </a:r>
            <a:r>
              <a:rPr lang="fi-FI" err="1">
                <a:cs typeface="Calibri Light"/>
              </a:rPr>
              <a:t>l'école</a:t>
            </a:r>
            <a:r>
              <a:rPr lang="fi-FI">
                <a:cs typeface="Calibri Light"/>
              </a:rPr>
              <a:t>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79B3FC-7F7E-4C60-AFB8-00DEB92F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cs typeface="Calibri"/>
              </a:rPr>
              <a:t>En </a:t>
            </a:r>
            <a:r>
              <a:rPr lang="fi-FI" dirty="0" err="1">
                <a:cs typeface="Calibri"/>
              </a:rPr>
              <a:t>Allemagne</a:t>
            </a:r>
            <a:r>
              <a:rPr lang="fi-FI" dirty="0">
                <a:cs typeface="Calibri"/>
              </a:rPr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>
                <a:cs typeface="Calibri"/>
              </a:rPr>
              <a:t> </a:t>
            </a:r>
            <a:r>
              <a:rPr lang="fi-FI" dirty="0" err="1">
                <a:cs typeface="Calibri"/>
              </a:rPr>
              <a:t>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primaire</a:t>
            </a:r>
            <a:r>
              <a:rPr lang="fi-FI" dirty="0">
                <a:cs typeface="Calibri"/>
              </a:rPr>
              <a:t> 6/7 - 9/10 </a:t>
            </a:r>
            <a:r>
              <a:rPr lang="fi-FI" dirty="0" err="1">
                <a:cs typeface="Calibri"/>
              </a:rPr>
              <a:t>ans</a:t>
            </a:r>
            <a:r>
              <a:rPr lang="fi-FI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-&gt; gymnasium 10/11 - 17/18 </a:t>
            </a:r>
            <a:r>
              <a:rPr lang="fi-FI" dirty="0" err="1">
                <a:cs typeface="Calibri"/>
              </a:rPr>
              <a:t>ans</a:t>
            </a:r>
            <a:r>
              <a:rPr lang="fi-FI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-&gt; </a:t>
            </a:r>
            <a:r>
              <a:rPr lang="fi-FI" dirty="0" err="1">
                <a:cs typeface="Calibri"/>
              </a:rPr>
              <a:t>realschule</a:t>
            </a:r>
            <a:r>
              <a:rPr lang="fi-FI" dirty="0">
                <a:cs typeface="Calibri"/>
              </a:rPr>
              <a:t> 10/11 - 16/17 </a:t>
            </a:r>
            <a:r>
              <a:rPr lang="fi-FI" dirty="0" err="1">
                <a:cs typeface="Calibri"/>
              </a:rPr>
              <a:t>ans</a:t>
            </a:r>
            <a:r>
              <a:rPr lang="fi-FI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-&gt; </a:t>
            </a:r>
            <a:r>
              <a:rPr lang="fi-FI" dirty="0" err="1">
                <a:cs typeface="Calibri"/>
              </a:rPr>
              <a:t>hauptschule</a:t>
            </a:r>
            <a:r>
              <a:rPr lang="fi-FI" dirty="0">
                <a:cs typeface="Calibri"/>
              </a:rPr>
              <a:t> 10/11 - 15/16 </a:t>
            </a:r>
            <a:r>
              <a:rPr lang="fi-FI" dirty="0" err="1">
                <a:cs typeface="Calibri"/>
              </a:rPr>
              <a:t>ans</a:t>
            </a:r>
            <a:r>
              <a:rPr lang="fi-FI" dirty="0">
                <a:cs typeface="Calibri"/>
              </a:rPr>
              <a:t> </a:t>
            </a:r>
          </a:p>
          <a:p>
            <a:r>
              <a:rPr lang="fi-FI" dirty="0">
                <a:cs typeface="Calibri"/>
              </a:rPr>
              <a:t>En </a:t>
            </a:r>
            <a:r>
              <a:rPr lang="fi-FI" dirty="0" err="1">
                <a:cs typeface="Calibri"/>
              </a:rPr>
              <a:t>Belgique</a:t>
            </a:r>
            <a:r>
              <a:rPr lang="fi-FI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maternelle</a:t>
            </a:r>
            <a:r>
              <a:rPr lang="fi-FI" dirty="0">
                <a:cs typeface="Calibri"/>
              </a:rPr>
              <a:t> 2,5 – 6 </a:t>
            </a:r>
            <a:r>
              <a:rPr lang="fi-FI" dirty="0" err="1">
                <a:cs typeface="Calibri"/>
              </a:rPr>
              <a:t>ans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primaire</a:t>
            </a:r>
            <a:r>
              <a:rPr lang="fi-FI" dirty="0">
                <a:cs typeface="Calibri"/>
              </a:rPr>
              <a:t> 6 – 12 </a:t>
            </a:r>
            <a:r>
              <a:rPr lang="fi-FI" dirty="0" err="1">
                <a:cs typeface="Calibri"/>
              </a:rPr>
              <a:t>ans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secondaire</a:t>
            </a:r>
            <a:r>
              <a:rPr lang="fi-FI" dirty="0">
                <a:cs typeface="Calibri"/>
              </a:rPr>
              <a:t> 12 – 18 </a:t>
            </a:r>
            <a:r>
              <a:rPr lang="fi-FI" dirty="0" err="1">
                <a:cs typeface="Calibri"/>
              </a:rPr>
              <a:t>ans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E3AE45D-D5DB-4120-A254-59F8E1C0A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170" y="3797300"/>
            <a:ext cx="5905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1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1B6001-70C9-47F8-86BD-FE46B7979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2" y="445400"/>
            <a:ext cx="10515600" cy="59616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 dirty="0">
                <a:cs typeface="Calibri"/>
              </a:rPr>
              <a:t>Au Portugal: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 </a:t>
            </a:r>
            <a:r>
              <a:rPr lang="fi-FI" sz="2400" dirty="0" err="1">
                <a:cs typeface="Calibri"/>
              </a:rPr>
              <a:t>les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élèves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vont</a:t>
            </a:r>
            <a:r>
              <a:rPr lang="fi-FI" sz="2400" dirty="0">
                <a:cs typeface="Calibri"/>
              </a:rPr>
              <a:t> à </a:t>
            </a:r>
            <a:r>
              <a:rPr lang="fi-FI" sz="2400" dirty="0" err="1">
                <a:cs typeface="Calibri"/>
              </a:rPr>
              <a:t>l’école</a:t>
            </a:r>
            <a:r>
              <a:rPr lang="fi-FI" sz="2400" dirty="0">
                <a:cs typeface="Calibri"/>
              </a:rPr>
              <a:t> à </a:t>
            </a:r>
            <a:r>
              <a:rPr lang="fi-FI" sz="2400" dirty="0" err="1">
                <a:cs typeface="Calibri"/>
              </a:rPr>
              <a:t>partir</a:t>
            </a:r>
            <a:r>
              <a:rPr lang="fi-FI" sz="2400" dirty="0">
                <a:cs typeface="Calibri"/>
              </a:rPr>
              <a:t> de 6 </a:t>
            </a:r>
            <a:r>
              <a:rPr lang="fi-FI" sz="2400" dirty="0" err="1">
                <a:cs typeface="Calibri"/>
              </a:rPr>
              <a:t>ans</a:t>
            </a:r>
            <a:endParaRPr lang="fi-FI" sz="2400" dirty="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 </a:t>
            </a:r>
            <a:r>
              <a:rPr lang="fi-FI" sz="2400" dirty="0" err="1">
                <a:cs typeface="Calibri"/>
              </a:rPr>
              <a:t>Les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enfants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passent</a:t>
            </a:r>
            <a:r>
              <a:rPr lang="fi-FI" sz="2400" dirty="0">
                <a:cs typeface="Calibri"/>
              </a:rPr>
              <a:t> 2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 en </a:t>
            </a:r>
            <a:r>
              <a:rPr lang="fi-FI" sz="2400" dirty="0" err="1">
                <a:cs typeface="Calibri"/>
              </a:rPr>
              <a:t>maternelle</a:t>
            </a:r>
            <a:r>
              <a:rPr lang="fi-FI" sz="2400" dirty="0">
                <a:cs typeface="Calibri"/>
              </a:rPr>
              <a:t>, 4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 à </a:t>
            </a:r>
            <a:r>
              <a:rPr lang="fi-FI" sz="2400" dirty="0" err="1">
                <a:cs typeface="Calibri"/>
              </a:rPr>
              <a:t>l’école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primaire</a:t>
            </a:r>
            <a:r>
              <a:rPr lang="fi-FI" sz="2400" dirty="0">
                <a:cs typeface="Calibri"/>
              </a:rPr>
              <a:t>, 5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 au </a:t>
            </a:r>
            <a:r>
              <a:rPr lang="fi-FI" sz="2400" dirty="0" err="1">
                <a:cs typeface="Calibri"/>
              </a:rPr>
              <a:t>collège</a:t>
            </a:r>
            <a:r>
              <a:rPr lang="fi-FI" sz="2400" dirty="0">
                <a:cs typeface="Calibri"/>
              </a:rPr>
              <a:t> et 3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 au </a:t>
            </a:r>
            <a:r>
              <a:rPr lang="fi-FI" sz="2400" dirty="0" err="1">
                <a:cs typeface="Calibri"/>
              </a:rPr>
              <a:t>lycée</a:t>
            </a:r>
            <a:endParaRPr lang="fi-FI" sz="2400" dirty="0">
              <a:cs typeface="Calibri"/>
            </a:endParaRPr>
          </a:p>
          <a:p>
            <a:r>
              <a:rPr lang="fi-FI" sz="2400" dirty="0">
                <a:cs typeface="Calibri"/>
              </a:rPr>
              <a:t>En </a:t>
            </a:r>
            <a:r>
              <a:rPr lang="fi-FI" sz="2400" dirty="0" err="1">
                <a:cs typeface="Calibri"/>
              </a:rPr>
              <a:t>Italie</a:t>
            </a:r>
            <a:r>
              <a:rPr lang="fi-FI" sz="24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 </a:t>
            </a:r>
            <a:r>
              <a:rPr lang="fi-FI" sz="2400" dirty="0" err="1">
                <a:cs typeface="Calibri"/>
              </a:rPr>
              <a:t>les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enfants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vont</a:t>
            </a:r>
            <a:r>
              <a:rPr lang="fi-FI" sz="2400" dirty="0">
                <a:cs typeface="Calibri"/>
              </a:rPr>
              <a:t> à </a:t>
            </a:r>
            <a:r>
              <a:rPr lang="fi-FI" sz="2400" dirty="0" err="1">
                <a:cs typeface="Calibri"/>
              </a:rPr>
              <a:t>l’école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maternelle</a:t>
            </a:r>
            <a:r>
              <a:rPr lang="fi-FI" sz="2400" dirty="0">
                <a:cs typeface="Calibri"/>
              </a:rPr>
              <a:t> à 3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 </a:t>
            </a:r>
            <a:r>
              <a:rPr lang="fi-FI" sz="2400" dirty="0" err="1">
                <a:cs typeface="Calibri"/>
              </a:rPr>
              <a:t>l'école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primaire</a:t>
            </a:r>
            <a:r>
              <a:rPr lang="fi-FI" sz="2400" dirty="0">
                <a:cs typeface="Calibri"/>
              </a:rPr>
              <a:t> à 5 </a:t>
            </a:r>
            <a:r>
              <a:rPr lang="fi-FI" sz="2400" dirty="0" err="1">
                <a:cs typeface="Calibri"/>
              </a:rPr>
              <a:t>ans</a:t>
            </a:r>
            <a:endParaRPr lang="fi-FI" sz="2400" dirty="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 </a:t>
            </a:r>
            <a:r>
              <a:rPr lang="fi-FI" sz="2400" dirty="0" err="1">
                <a:cs typeface="Calibri"/>
              </a:rPr>
              <a:t>collège</a:t>
            </a:r>
            <a:r>
              <a:rPr lang="fi-FI" sz="2400" dirty="0">
                <a:cs typeface="Calibri"/>
              </a:rPr>
              <a:t> à 10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où</a:t>
            </a:r>
            <a:r>
              <a:rPr lang="fi-FI" sz="2400" dirty="0">
                <a:cs typeface="Calibri"/>
              </a:rPr>
              <a:t> on </a:t>
            </a:r>
            <a:r>
              <a:rPr lang="fi-FI" sz="2400" dirty="0" err="1">
                <a:cs typeface="Calibri"/>
              </a:rPr>
              <a:t>passe</a:t>
            </a:r>
            <a:r>
              <a:rPr lang="fi-FI" sz="2400" dirty="0">
                <a:cs typeface="Calibri"/>
              </a:rPr>
              <a:t> 3 </a:t>
            </a:r>
            <a:r>
              <a:rPr lang="fi-FI" sz="2400" dirty="0" err="1">
                <a:cs typeface="Calibri"/>
              </a:rPr>
              <a:t>ans</a:t>
            </a:r>
            <a:r>
              <a:rPr lang="fi-FI" sz="2400" dirty="0">
                <a:cs typeface="Calibri"/>
              </a:rPr>
              <a:t>, puis au </a:t>
            </a:r>
            <a:r>
              <a:rPr lang="fi-FI" sz="2400" dirty="0" err="1">
                <a:cs typeface="Calibri"/>
              </a:rPr>
              <a:t>lycée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pour</a:t>
            </a:r>
            <a:r>
              <a:rPr lang="fi-FI" sz="2400" dirty="0">
                <a:cs typeface="Calibri"/>
              </a:rPr>
              <a:t> 5 </a:t>
            </a:r>
            <a:r>
              <a:rPr lang="fi-FI" sz="2400" dirty="0" err="1">
                <a:cs typeface="Calibri"/>
              </a:rPr>
              <a:t>ans</a:t>
            </a: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Finlande</a:t>
            </a:r>
            <a:r>
              <a:rPr lang="fi-FI" sz="24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 </a:t>
            </a:r>
            <a:r>
              <a:rPr lang="fr" sz="2400" dirty="0">
                <a:cs typeface="Calibri"/>
              </a:rPr>
              <a:t>l’école maternelle à 6 ans mais la vraie scolarité commence l’année où l’enfant a sept ans et finit l’année où l'enfant a seize ans</a:t>
            </a:r>
          </a:p>
          <a:p>
            <a:pPr marL="0" indent="0">
              <a:buNone/>
            </a:pPr>
            <a:r>
              <a:rPr lang="fr" sz="2400" dirty="0">
                <a:cs typeface="Calibri"/>
              </a:rPr>
              <a:t>-&gt; La primaire dure six ans et le collège trois ans</a:t>
            </a:r>
          </a:p>
          <a:p>
            <a:pPr marL="0" indent="0">
              <a:buNone/>
            </a:pPr>
            <a:r>
              <a:rPr lang="fr" sz="2400" dirty="0">
                <a:cs typeface="Calibri"/>
              </a:rPr>
              <a:t>-&gt; Après le collège: on </a:t>
            </a:r>
            <a:r>
              <a:rPr lang="fi-FI" sz="2400" dirty="0" err="1">
                <a:cs typeface="Calibri"/>
              </a:rPr>
              <a:t>continue</a:t>
            </a:r>
            <a:r>
              <a:rPr lang="fi-FI" sz="2400" dirty="0">
                <a:cs typeface="Calibri"/>
              </a:rPr>
              <a:t> </a:t>
            </a:r>
            <a:r>
              <a:rPr lang="fr" sz="2400" dirty="0">
                <a:cs typeface="Calibri"/>
              </a:rPr>
              <a:t>au lycée (général, professionnel ou commercial) où on passe généralement 3 ans</a:t>
            </a:r>
          </a:p>
          <a:p>
            <a:pPr marL="0" indent="0">
              <a:buNone/>
            </a:pPr>
            <a:endParaRPr lang="fi-FI" sz="2400" dirty="0">
              <a:cs typeface="Calibri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D31F8C0-65EF-4722-83A3-BF63A791E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440" y="1756664"/>
            <a:ext cx="3169920" cy="21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4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2E470C-3E7C-4A0B-8935-0C360937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>
                <a:cs typeface="Calibri Light"/>
              </a:rPr>
              <a:t>Le</a:t>
            </a:r>
            <a:r>
              <a:rPr lang="fi-FI">
                <a:cs typeface="Calibri Light"/>
              </a:rPr>
              <a:t> </a:t>
            </a:r>
            <a:r>
              <a:rPr lang="fi-FI" err="1">
                <a:cs typeface="Calibri Light"/>
              </a:rPr>
              <a:t>Choix</a:t>
            </a:r>
            <a:r>
              <a:rPr lang="fi-FI">
                <a:cs typeface="Calibri Light"/>
              </a:rPr>
              <a:t> de </a:t>
            </a:r>
            <a:r>
              <a:rPr lang="fi-FI" err="1">
                <a:cs typeface="Calibri Light"/>
              </a:rPr>
              <a:t>l'école</a:t>
            </a:r>
            <a:endParaRPr lang="fi-FI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838071-EDAA-43DE-974F-B452FE2D8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>
                <a:cs typeface="Calibri"/>
              </a:rPr>
              <a:t>Allemagne</a:t>
            </a:r>
            <a:r>
              <a:rPr lang="fi-FI" dirty="0">
                <a:cs typeface="Calibri"/>
              </a:rPr>
              <a:t>: </a:t>
            </a:r>
            <a:r>
              <a:rPr lang="fi-FI" dirty="0" err="1">
                <a:cs typeface="Calibri"/>
              </a:rPr>
              <a:t>Après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primaire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parents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décident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pour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enfants</a:t>
            </a:r>
            <a:r>
              <a:rPr lang="fi-FI" dirty="0">
                <a:cs typeface="Calibri"/>
              </a:rPr>
              <a:t>. </a:t>
            </a:r>
          </a:p>
          <a:p>
            <a:r>
              <a:rPr lang="fi-FI" dirty="0" err="1">
                <a:cs typeface="Calibri"/>
              </a:rPr>
              <a:t>Belgique</a:t>
            </a:r>
            <a:r>
              <a:rPr lang="fi-FI" dirty="0">
                <a:cs typeface="Calibri"/>
              </a:rPr>
              <a:t>: </a:t>
            </a:r>
            <a:r>
              <a:rPr lang="fi-FI" dirty="0" err="1">
                <a:cs typeface="Calibri"/>
              </a:rPr>
              <a:t>Les</a:t>
            </a:r>
            <a:r>
              <a:rPr lang="fi-FI" dirty="0">
                <a:cs typeface="Calibri"/>
              </a:rPr>
              <a:t> </a:t>
            </a:r>
            <a:r>
              <a:rPr lang="fi-FI" dirty="0" err="1">
                <a:cs typeface="Calibri"/>
              </a:rPr>
              <a:t>élèves</a:t>
            </a:r>
            <a:r>
              <a:rPr lang="fi-FI" dirty="0">
                <a:cs typeface="Calibri"/>
              </a:rPr>
              <a:t> et </a:t>
            </a:r>
            <a:r>
              <a:rPr lang="fi-FI" dirty="0" err="1">
                <a:cs typeface="Calibri"/>
              </a:rPr>
              <a:t>leurs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parents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choisissent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.</a:t>
            </a:r>
          </a:p>
          <a:p>
            <a:r>
              <a:rPr lang="fi-FI" dirty="0" err="1">
                <a:cs typeface="Calibri"/>
              </a:rPr>
              <a:t>Italie</a:t>
            </a:r>
            <a:r>
              <a:rPr lang="fi-FI" dirty="0">
                <a:cs typeface="Calibri"/>
              </a:rPr>
              <a:t>: </a:t>
            </a:r>
            <a:r>
              <a:rPr lang="fi-FI" dirty="0" err="1">
                <a:cs typeface="Calibri"/>
              </a:rPr>
              <a:t>Les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parents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choisissent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l'établissements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scolaires</a:t>
            </a:r>
            <a:r>
              <a:rPr lang="fi-FI" dirty="0">
                <a:cs typeface="Calibri"/>
              </a:rPr>
              <a:t>. </a:t>
            </a:r>
          </a:p>
          <a:p>
            <a:r>
              <a:rPr lang="fi-FI" dirty="0">
                <a:cs typeface="Calibri"/>
              </a:rPr>
              <a:t>Portugal: </a:t>
            </a:r>
            <a:r>
              <a:rPr lang="fi-FI" dirty="0" err="1">
                <a:cs typeface="Calibri"/>
              </a:rPr>
              <a:t>Les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élèves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choisissent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l'école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secondaire</a:t>
            </a:r>
            <a:r>
              <a:rPr lang="fi-FI" dirty="0">
                <a:cs typeface="Calibri"/>
              </a:rPr>
              <a:t>.</a:t>
            </a:r>
          </a:p>
          <a:p>
            <a:r>
              <a:rPr lang="fi-FI" dirty="0" err="1">
                <a:cs typeface="Calibri"/>
              </a:rPr>
              <a:t>Finlande</a:t>
            </a:r>
            <a:r>
              <a:rPr lang="fi-FI" dirty="0">
                <a:cs typeface="Calibri"/>
              </a:rPr>
              <a:t>: </a:t>
            </a:r>
            <a:r>
              <a:rPr lang="fi-FI" dirty="0" err="1">
                <a:cs typeface="Calibri"/>
              </a:rPr>
              <a:t>Après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scolarité</a:t>
            </a:r>
            <a:r>
              <a:rPr lang="fi-FI" dirty="0">
                <a:cs typeface="Calibri"/>
              </a:rPr>
              <a:t> </a:t>
            </a:r>
            <a:r>
              <a:rPr lang="fi-FI" dirty="0" err="1">
                <a:cs typeface="Calibri"/>
              </a:rPr>
              <a:t>obligatoire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élèves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peuvent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choisir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lycée</a:t>
            </a:r>
            <a:r>
              <a:rPr lang="fi-FI" dirty="0">
                <a:cs typeface="Calibri"/>
              </a:rPr>
              <a:t> </a:t>
            </a:r>
            <a:r>
              <a:rPr lang="fi-FI" dirty="0" err="1">
                <a:cs typeface="Calibri"/>
              </a:rPr>
              <a:t>général</a:t>
            </a:r>
            <a:r>
              <a:rPr lang="fi-FI" dirty="0">
                <a:cs typeface="Calibri"/>
              </a:rPr>
              <a:t> </a:t>
            </a:r>
            <a:r>
              <a:rPr lang="fi-FI" dirty="0" err="1">
                <a:cs typeface="Calibri"/>
              </a:rPr>
              <a:t>ou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lycée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professionel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où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ils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veulent</a:t>
            </a:r>
            <a:r>
              <a:rPr lang="fi-FI" dirty="0">
                <a:cs typeface="Calibri"/>
              </a:rPr>
              <a:t> </a:t>
            </a:r>
            <a:r>
              <a:rPr lang="fi-FI" dirty="0" err="1">
                <a:cs typeface="Calibri"/>
              </a:rPr>
              <a:t>aller</a:t>
            </a:r>
            <a:r>
              <a:rPr lang="fi-FI" dirty="0">
                <a:cs typeface="Calibri"/>
              </a:rPr>
              <a:t>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B67AB9C-DDD4-4748-BC2C-F279B5F9D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64" y="4735830"/>
            <a:ext cx="2514670" cy="175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75CD31-A3D8-4ED1-B946-0C78C987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cs typeface="Calibri Light"/>
              </a:rPr>
              <a:t>Les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parties</a:t>
            </a:r>
            <a:r>
              <a:rPr lang="fi-FI" dirty="0">
                <a:cs typeface="Calibri Light"/>
              </a:rPr>
              <a:t> de </a:t>
            </a:r>
            <a:r>
              <a:rPr lang="fi-FI" dirty="0" err="1">
                <a:cs typeface="Calibri Light"/>
              </a:rPr>
              <a:t>l’année</a:t>
            </a:r>
            <a:r>
              <a:rPr lang="fi-FI" dirty="0">
                <a:cs typeface="Calibri Light"/>
              </a:rPr>
              <a:t> </a:t>
            </a:r>
            <a:r>
              <a:rPr lang="fi-FI" dirty="0" err="1">
                <a:cs typeface="Calibri Light"/>
              </a:rPr>
              <a:t>scolaire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83F20C-FC1B-49C3-A236-9D08A498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63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 dirty="0" err="1">
                <a:cs typeface="Calibri"/>
              </a:rPr>
              <a:t>Allemagne</a:t>
            </a:r>
            <a:r>
              <a:rPr lang="fi-FI" sz="24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 </a:t>
            </a:r>
            <a:r>
              <a:rPr lang="fi-FI" sz="2400" dirty="0" err="1">
                <a:cs typeface="Calibri"/>
              </a:rPr>
              <a:t>deux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semestres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dans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une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année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scolaire</a:t>
            </a: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Belgique</a:t>
            </a:r>
            <a:r>
              <a:rPr lang="fi-FI" sz="2400" dirty="0">
                <a:cs typeface="Calibri"/>
              </a:rPr>
              <a:t>: 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 </a:t>
            </a:r>
          </a:p>
          <a:p>
            <a:r>
              <a:rPr lang="fi-FI" sz="2400" dirty="0">
                <a:cs typeface="Calibri"/>
              </a:rPr>
              <a:t>Portugal: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 </a:t>
            </a:r>
            <a:r>
              <a:rPr lang="fi-FI" sz="2400" dirty="0" err="1">
                <a:cs typeface="Calibri"/>
              </a:rPr>
              <a:t>trois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trimestres</a:t>
            </a: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Italie</a:t>
            </a:r>
            <a:r>
              <a:rPr lang="fi-FI" sz="24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 </a:t>
            </a:r>
            <a:r>
              <a:rPr lang="fi-FI" sz="2400" dirty="0" err="1">
                <a:cs typeface="Calibri"/>
              </a:rPr>
              <a:t>l’année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>
                <a:cs typeface="Calibri"/>
              </a:rPr>
              <a:t>scolaire</a:t>
            </a:r>
            <a:r>
              <a:rPr lang="fi-FI" sz="2400" dirty="0">
                <a:cs typeface="Calibri"/>
              </a:rPr>
              <a:t> se </a:t>
            </a:r>
            <a:r>
              <a:rPr lang="fi-FI" sz="2400" dirty="0" err="1">
                <a:cs typeface="Calibri"/>
              </a:rPr>
              <a:t>partage</a:t>
            </a:r>
            <a:r>
              <a:rPr lang="fi-FI" sz="2400" dirty="0">
                <a:cs typeface="Calibri"/>
              </a:rPr>
              <a:t> en </a:t>
            </a:r>
            <a:r>
              <a:rPr lang="fi-FI" sz="2400" dirty="0" err="1">
                <a:cs typeface="Calibri"/>
              </a:rPr>
              <a:t>quadrimestres</a:t>
            </a:r>
            <a:endParaRPr lang="fi-FI" sz="2400" dirty="0">
              <a:cs typeface="Calibri"/>
            </a:endParaRPr>
          </a:p>
          <a:p>
            <a:r>
              <a:rPr lang="fi-FI" sz="2400" dirty="0" err="1">
                <a:cs typeface="Calibri"/>
              </a:rPr>
              <a:t>Finlande</a:t>
            </a:r>
            <a:r>
              <a:rPr lang="fi-FI" sz="24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-&gt; </a:t>
            </a:r>
            <a:r>
              <a:rPr lang="fr" sz="2400" dirty="0">
                <a:cs typeface="Calibri"/>
              </a:rPr>
              <a:t>Au primaire et au collège, il y a deux semestres, mais au lycée il peut y avoir 5 où 6 périodes</a:t>
            </a:r>
          </a:p>
          <a:p>
            <a:endParaRPr lang="fi-FI" sz="2400" dirty="0">
              <a:cs typeface="Calibri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D88815-3E98-49A2-A2A6-8982DCC57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220" y="1154835"/>
            <a:ext cx="2801620" cy="301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96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Laajakuva</PresentationFormat>
  <Paragraphs>40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Office-teema</vt:lpstr>
      <vt:lpstr>LA STRUCTURE DU SYSTÈME ÉDUCATIF</vt:lpstr>
      <vt:lpstr>À quel âge les élèves vont-ils à l'école?</vt:lpstr>
      <vt:lpstr>PowerPoint-esitys</vt:lpstr>
      <vt:lpstr>Le Choix de l'école</vt:lpstr>
      <vt:lpstr>Les parties de l’année scolaire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STRUCTURE DU SYSTÈME ÉDUCATIF</dc:title>
  <cp:lastModifiedBy>Komulainen Teija</cp:lastModifiedBy>
  <cp:revision>4</cp:revision>
  <dcterms:modified xsi:type="dcterms:W3CDTF">2018-04-14T17:12:51Z</dcterms:modified>
</cp:coreProperties>
</file>