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3" r:id="rId5"/>
    <p:sldId id="264" r:id="rId6"/>
    <p:sldId id="271" r:id="rId7"/>
    <p:sldId id="265" r:id="rId8"/>
    <p:sldId id="266" r:id="rId9"/>
    <p:sldId id="267" r:id="rId10"/>
    <p:sldId id="270" r:id="rId11"/>
    <p:sldId id="262" r:id="rId12"/>
    <p:sldId id="259" r:id="rId13"/>
    <p:sldId id="260" r:id="rId14"/>
    <p:sldId id="261" r:id="rId15"/>
    <p:sldId id="272" r:id="rId16"/>
    <p:sldId id="273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943C90"/>
    <a:srgbClr val="99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5517" autoAdjust="0"/>
  </p:normalViewPr>
  <p:slideViewPr>
    <p:cSldViewPr>
      <p:cViewPr>
        <p:scale>
          <a:sx n="192" d="100"/>
          <a:sy n="192" d="100"/>
        </p:scale>
        <p:origin x="1158" y="17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E5391-317A-4C99-BBEA-D37A5B01A1F6}" type="datetimeFigureOut">
              <a:rPr lang="de-DE" smtClean="0"/>
              <a:pPr/>
              <a:t>27.01.2017</a:t>
            </a:fld>
            <a:endParaRPr lang="fr-FR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345AA-5C44-4D8D-9BFB-2868D9DABDC9}" type="slidenum">
              <a:rPr lang="fr-FR" smtClean="0"/>
              <a:pPr/>
              <a:t>‹Nr.›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345AA-5C44-4D8D-9BFB-2868D9DABDC9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34A5-59FF-4986-9DC7-9AB95E4AD646}" type="datetimeFigureOut">
              <a:rPr lang="de-DE" smtClean="0"/>
              <a:pPr/>
              <a:t>27.01.2017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64BE-4592-4B85-B852-37E41746861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34A5-59FF-4986-9DC7-9AB95E4AD646}" type="datetimeFigureOut">
              <a:rPr lang="de-DE" smtClean="0"/>
              <a:pPr/>
              <a:t>27.01.2017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64BE-4592-4B85-B852-37E41746861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34A5-59FF-4986-9DC7-9AB95E4AD646}" type="datetimeFigureOut">
              <a:rPr lang="de-DE" smtClean="0"/>
              <a:pPr/>
              <a:t>27.01.2017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64BE-4592-4B85-B852-37E41746861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34A5-59FF-4986-9DC7-9AB95E4AD646}" type="datetimeFigureOut">
              <a:rPr lang="de-DE" smtClean="0"/>
              <a:pPr/>
              <a:t>27.01.2017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64BE-4592-4B85-B852-37E41746861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34A5-59FF-4986-9DC7-9AB95E4AD646}" type="datetimeFigureOut">
              <a:rPr lang="de-DE" smtClean="0"/>
              <a:pPr/>
              <a:t>27.01.2017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64BE-4592-4B85-B852-37E41746861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34A5-59FF-4986-9DC7-9AB95E4AD646}" type="datetimeFigureOut">
              <a:rPr lang="de-DE" smtClean="0"/>
              <a:pPr/>
              <a:t>27.01.2017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64BE-4592-4B85-B852-37E41746861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34A5-59FF-4986-9DC7-9AB95E4AD646}" type="datetimeFigureOut">
              <a:rPr lang="de-DE" smtClean="0"/>
              <a:pPr/>
              <a:t>27.01.2017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64BE-4592-4B85-B852-37E41746861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34A5-59FF-4986-9DC7-9AB95E4AD646}" type="datetimeFigureOut">
              <a:rPr lang="de-DE" smtClean="0"/>
              <a:pPr/>
              <a:t>27.01.2017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64BE-4592-4B85-B852-37E41746861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34A5-59FF-4986-9DC7-9AB95E4AD646}" type="datetimeFigureOut">
              <a:rPr lang="de-DE" smtClean="0"/>
              <a:pPr/>
              <a:t>27.01.2017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64BE-4592-4B85-B852-37E41746861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34A5-59FF-4986-9DC7-9AB95E4AD646}" type="datetimeFigureOut">
              <a:rPr lang="de-DE" smtClean="0"/>
              <a:pPr/>
              <a:t>27.01.2017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64BE-4592-4B85-B852-37E41746861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34A5-59FF-4986-9DC7-9AB95E4AD646}" type="datetimeFigureOut">
              <a:rPr lang="de-DE" smtClean="0"/>
              <a:pPr/>
              <a:t>27.01.2017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64BE-4592-4B85-B852-37E41746861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A34A5-59FF-4986-9DC7-9AB95E4AD646}" type="datetimeFigureOut">
              <a:rPr lang="de-DE" smtClean="0"/>
              <a:pPr/>
              <a:t>27.01.2017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464BE-4592-4B85-B852-37E41746861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e.pons.com/%C3%BCbersetzung/franz%C3%B6sisch-deutsch/classification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644098" y="3071810"/>
            <a:ext cx="1028680" cy="528640"/>
          </a:xfrm>
        </p:spPr>
        <p:txBody>
          <a:bodyPr>
            <a:normAutofit fontScale="90000"/>
          </a:bodyPr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-2571800" y="3929066"/>
            <a:ext cx="914384" cy="142398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85786" y="2214554"/>
            <a:ext cx="7477496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80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 </a:t>
            </a:r>
            <a:r>
              <a:rPr lang="de-DE" sz="8000" b="1" spc="-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vie</a:t>
            </a:r>
            <a:r>
              <a:rPr lang="de-DE" sz="80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à </a:t>
            </a:r>
            <a:r>
              <a:rPr lang="de-DE" sz="8000" b="1" spc="-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l‘école</a:t>
            </a:r>
            <a:endParaRPr lang="de-DE" sz="8000" b="1" spc="-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de-DE" sz="80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 </a:t>
            </a:r>
            <a:r>
              <a:rPr lang="de-DE" sz="8000" b="1" spc="-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Allemagne</a:t>
            </a:r>
            <a:endParaRPr lang="de-DE" sz="8000" b="1" spc="-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72726" y="428604"/>
            <a:ext cx="1114404" cy="11430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nhaltsplatzhalter 3" descr="Uhr 12-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428604"/>
            <a:ext cx="4000528" cy="40356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feld 4"/>
          <p:cNvSpPr txBox="1"/>
          <p:nvPr/>
        </p:nvSpPr>
        <p:spPr>
          <a:xfrm>
            <a:off x="1071538" y="4857760"/>
            <a:ext cx="7143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À midi 45, certains élèves ont terminé et peuvent aller à la maison.</a:t>
            </a:r>
          </a:p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Tout de même, il y a aussi des élèves qui ont cours l’après-midi. </a:t>
            </a:r>
          </a:p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Pour ces élèves, il y a alors une pause de midi.</a:t>
            </a:r>
            <a:endParaRPr lang="fr-FR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Grafik 5" descr="schule a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48896">
            <a:off x="6213043" y="0"/>
            <a:ext cx="2930957" cy="19478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 descr="schule a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24913">
            <a:off x="-24869" y="2677813"/>
            <a:ext cx="2930957" cy="19478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 descr="Mittagessen-Ganztageschu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84936">
            <a:off x="0" y="214290"/>
            <a:ext cx="3071802" cy="18748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rafik 8" descr="Mittagessen-Ganztageschu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84936">
            <a:off x="6143071" y="2687236"/>
            <a:ext cx="3071802" cy="18748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58544" y="2000240"/>
            <a:ext cx="742928" cy="14700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-3071866" y="2571744"/>
            <a:ext cx="2857520" cy="17526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5" name="Grafik 4" descr="medio 3.jpg"/>
          <p:cNvPicPr>
            <a:picLocks noChangeAspect="1"/>
          </p:cNvPicPr>
          <p:nvPr/>
        </p:nvPicPr>
        <p:blipFill>
          <a:blip r:embed="rId2" cstate="print"/>
          <a:srcRect b="13053"/>
          <a:stretch>
            <a:fillRect/>
          </a:stretch>
        </p:blipFill>
        <p:spPr>
          <a:xfrm>
            <a:off x="234527" y="1285860"/>
            <a:ext cx="4623225" cy="2693224"/>
          </a:xfrm>
          <a:prstGeom prst="rect">
            <a:avLst/>
          </a:prstGeom>
        </p:spPr>
      </p:pic>
      <p:pic>
        <p:nvPicPr>
          <p:cNvPr id="7" name="Grafik 6" descr="ph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071942"/>
            <a:ext cx="4500594" cy="243032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28596" y="214290"/>
            <a:ext cx="5197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 pause de midi</a:t>
            </a:r>
            <a:endParaRPr lang="fr-FR" sz="48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000628" y="1214422"/>
            <a:ext cx="39290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Pendant la pause de midi, on peut se reposer. </a:t>
            </a:r>
          </a:p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Nous avons du temps à notre disposition. </a:t>
            </a:r>
          </a:p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 élèves peuvent lire des livres, apprendre, préparer des présentations avec l’ordinateur ou ils peuvent faire des devoirs au CDI. </a:t>
            </a:r>
          </a:p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 outre, on peut passer sa pause dans le hall avec des amis. </a:t>
            </a:r>
          </a:p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Nous rigolons et bavardons beaucoup.</a:t>
            </a:r>
            <a:endParaRPr lang="fr-FR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87040" y="2214554"/>
            <a:ext cx="116058" cy="1470025"/>
          </a:xfrm>
        </p:spPr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-1571668" y="2928934"/>
            <a:ext cx="914384" cy="17526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4" name="Grafik 3" descr="mensa.jpg"/>
          <p:cNvPicPr>
            <a:picLocks noChangeAspect="1"/>
          </p:cNvPicPr>
          <p:nvPr/>
        </p:nvPicPr>
        <p:blipFill>
          <a:blip r:embed="rId2" cstate="print"/>
          <a:srcRect r="1460" b="9179"/>
          <a:stretch>
            <a:fillRect/>
          </a:stretch>
        </p:blipFill>
        <p:spPr>
          <a:xfrm>
            <a:off x="285720" y="1285860"/>
            <a:ext cx="4625611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 descr="nudel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143380"/>
            <a:ext cx="2514588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 descr="sal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4714884"/>
            <a:ext cx="2715034" cy="1806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feld 6"/>
          <p:cNvSpPr txBox="1"/>
          <p:nvPr/>
        </p:nvSpPr>
        <p:spPr>
          <a:xfrm>
            <a:off x="571472" y="214290"/>
            <a:ext cx="37208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 déjeuner</a:t>
            </a:r>
            <a:endParaRPr lang="fr-FR" sz="48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Grafik 7" descr="getränke.jpg"/>
          <p:cNvPicPr>
            <a:picLocks noChangeAspect="1"/>
          </p:cNvPicPr>
          <p:nvPr/>
        </p:nvPicPr>
        <p:blipFill>
          <a:blip r:embed="rId5" cstate="print"/>
          <a:srcRect l="11562" r="11354"/>
          <a:stretch>
            <a:fillRect/>
          </a:stretch>
        </p:blipFill>
        <p:spPr>
          <a:xfrm>
            <a:off x="6286480" y="1"/>
            <a:ext cx="2744824" cy="1714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rafik 8" descr="brötchen.jpg"/>
          <p:cNvPicPr>
            <a:picLocks noChangeAspect="1"/>
          </p:cNvPicPr>
          <p:nvPr/>
        </p:nvPicPr>
        <p:blipFill>
          <a:blip r:embed="rId6" cstate="print"/>
          <a:srcRect l="28694"/>
          <a:stretch>
            <a:fillRect/>
          </a:stretch>
        </p:blipFill>
        <p:spPr>
          <a:xfrm>
            <a:off x="5572132" y="4995242"/>
            <a:ext cx="3357554" cy="1862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feld 9"/>
          <p:cNvSpPr txBox="1"/>
          <p:nvPr/>
        </p:nvSpPr>
        <p:spPr>
          <a:xfrm>
            <a:off x="4929190" y="1714488"/>
            <a:ext cx="42148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Il y a des élèves qui mangent à midi aussi à l’école. </a:t>
            </a:r>
          </a:p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À la cantine, il y a un bar de nouille et un bar de salade, donc un repas sain. </a:t>
            </a:r>
          </a:p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 plus on peut s’acheter des sandwichs, des pâtisseries sucrées, des barres de chocolat ou des boissons à la cafétéria.</a:t>
            </a:r>
            <a:endParaRPr lang="fr-FR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572792" y="2428868"/>
            <a:ext cx="528614" cy="14700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-2571800" y="2643182"/>
            <a:ext cx="1200136" cy="17526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4" name="Grafik 3" descr="basketball.jpg"/>
          <p:cNvPicPr>
            <a:picLocks noChangeAspect="1"/>
          </p:cNvPicPr>
          <p:nvPr/>
        </p:nvPicPr>
        <p:blipFill>
          <a:blip r:embed="rId3" cstate="print"/>
          <a:srcRect l="32836" r="6182" b="14269"/>
          <a:stretch>
            <a:fillRect/>
          </a:stretch>
        </p:blipFill>
        <p:spPr>
          <a:xfrm>
            <a:off x="0" y="1285860"/>
            <a:ext cx="2714612" cy="2018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 descr="ruder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3357563"/>
            <a:ext cx="2714612" cy="1891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feld 5"/>
          <p:cNvSpPr txBox="1"/>
          <p:nvPr/>
        </p:nvSpPr>
        <p:spPr>
          <a:xfrm>
            <a:off x="428596" y="285728"/>
            <a:ext cx="6888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 activités sportives</a:t>
            </a:r>
            <a:endParaRPr lang="fr-FR" sz="48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Grafik 7" descr="badminton.jpg"/>
          <p:cNvPicPr>
            <a:picLocks noChangeAspect="1"/>
          </p:cNvPicPr>
          <p:nvPr/>
        </p:nvPicPr>
        <p:blipFill>
          <a:blip r:embed="rId5" cstate="print"/>
          <a:srcRect l="32728"/>
          <a:stretch>
            <a:fillRect/>
          </a:stretch>
        </p:blipFill>
        <p:spPr>
          <a:xfrm>
            <a:off x="7381881" y="1214422"/>
            <a:ext cx="1762119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rafik 8" descr="Hockeyschlaeger-201020549313.jpg"/>
          <p:cNvPicPr>
            <a:picLocks noChangeAspect="1"/>
          </p:cNvPicPr>
          <p:nvPr/>
        </p:nvPicPr>
        <p:blipFill>
          <a:blip r:embed="rId6" cstate="print"/>
          <a:srcRect l="14373" t="9253"/>
          <a:stretch>
            <a:fillRect/>
          </a:stretch>
        </p:blipFill>
        <p:spPr>
          <a:xfrm>
            <a:off x="6286512" y="2943324"/>
            <a:ext cx="2857488" cy="2016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Grafik 9" descr="leichtatlethik.jpg"/>
          <p:cNvPicPr>
            <a:picLocks noChangeAspect="1"/>
          </p:cNvPicPr>
          <p:nvPr/>
        </p:nvPicPr>
        <p:blipFill>
          <a:blip r:embed="rId7" cstate="print"/>
          <a:srcRect l="4702" r="3604"/>
          <a:stretch>
            <a:fillRect/>
          </a:stretch>
        </p:blipFill>
        <p:spPr>
          <a:xfrm>
            <a:off x="0" y="5353050"/>
            <a:ext cx="2786082" cy="150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Grafik 10" descr="schwimmen.jpg"/>
          <p:cNvPicPr>
            <a:picLocks noChangeAspect="1"/>
          </p:cNvPicPr>
          <p:nvPr/>
        </p:nvPicPr>
        <p:blipFill>
          <a:blip r:embed="rId8" cstate="print"/>
          <a:srcRect l="6593" t="3297" b="10989"/>
          <a:stretch>
            <a:fillRect/>
          </a:stretch>
        </p:blipFill>
        <p:spPr>
          <a:xfrm>
            <a:off x="6224713" y="5072074"/>
            <a:ext cx="2919287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feld 11"/>
          <p:cNvSpPr txBox="1"/>
          <p:nvPr/>
        </p:nvSpPr>
        <p:spPr>
          <a:xfrm>
            <a:off x="2714612" y="1357298"/>
            <a:ext cx="366011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 sport se trouve chez nous au premier étage. </a:t>
            </a:r>
          </a:p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Bouger est important!  </a:t>
            </a:r>
          </a:p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Notre école propose beaucoup d’activités et chacun trouve son sport préféré. </a:t>
            </a:r>
          </a:p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 programme prévoit une discipline spécifique pour chaque classe. </a:t>
            </a:r>
          </a:p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 sport n’est pas toujours apprécié, mais grâce au choix, cela fait pourtant plaisir à certains et nous avons la possibilité de travailler en équipe tous ensemble.</a:t>
            </a:r>
            <a:endParaRPr lang="fr-FR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87106" y="2143116"/>
            <a:ext cx="885804" cy="14700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-2428924" y="3214686"/>
            <a:ext cx="985822" cy="17526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5" name="Grafik 4" descr="Sinf001.JPG"/>
          <p:cNvPicPr>
            <a:picLocks noChangeAspect="1"/>
          </p:cNvPicPr>
          <p:nvPr/>
        </p:nvPicPr>
        <p:blipFill>
          <a:blip r:embed="rId2" cstate="print"/>
          <a:srcRect l="4348" t="31046" r="3260"/>
          <a:stretch>
            <a:fillRect/>
          </a:stretch>
        </p:blipFill>
        <p:spPr>
          <a:xfrm>
            <a:off x="214282" y="3714752"/>
            <a:ext cx="3453388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 descr="Oberstufenchor001_0.JPG"/>
          <p:cNvPicPr>
            <a:picLocks noChangeAspect="1"/>
          </p:cNvPicPr>
          <p:nvPr/>
        </p:nvPicPr>
        <p:blipFill>
          <a:blip r:embed="rId3" cstate="print"/>
          <a:srcRect l="2915" t="43811" r="2987" b="4033"/>
          <a:stretch>
            <a:fillRect/>
          </a:stretch>
        </p:blipFill>
        <p:spPr>
          <a:xfrm>
            <a:off x="0" y="2285992"/>
            <a:ext cx="3857620" cy="1530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 descr="5Chor001.JPG"/>
          <p:cNvPicPr>
            <a:picLocks noChangeAspect="1"/>
          </p:cNvPicPr>
          <p:nvPr/>
        </p:nvPicPr>
        <p:blipFill>
          <a:blip r:embed="rId4" cstate="print"/>
          <a:srcRect l="9782" t="31482" b="5555"/>
          <a:stretch>
            <a:fillRect/>
          </a:stretch>
        </p:blipFill>
        <p:spPr>
          <a:xfrm>
            <a:off x="0" y="5307027"/>
            <a:ext cx="3786182" cy="1550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 descr="gei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1142984"/>
            <a:ext cx="1619274" cy="971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rafik 8" descr="klarinett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91390">
            <a:off x="6367840" y="134996"/>
            <a:ext cx="1448447" cy="960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Grafik 9" descr="note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911234">
            <a:off x="2021580" y="1159003"/>
            <a:ext cx="1331149" cy="885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Grafik 10" descr="trompete.jpg"/>
          <p:cNvPicPr>
            <a:picLocks noChangeAspect="1"/>
          </p:cNvPicPr>
          <p:nvPr/>
        </p:nvPicPr>
        <p:blipFill>
          <a:blip r:embed="rId8" cstate="print"/>
          <a:srcRect l="12128" r="2966"/>
          <a:stretch>
            <a:fillRect/>
          </a:stretch>
        </p:blipFill>
        <p:spPr>
          <a:xfrm rot="20755127">
            <a:off x="1303858" y="156308"/>
            <a:ext cx="1397024" cy="907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feld 11"/>
          <p:cNvSpPr txBox="1"/>
          <p:nvPr/>
        </p:nvSpPr>
        <p:spPr>
          <a:xfrm>
            <a:off x="2786050" y="214290"/>
            <a:ext cx="3390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 musique</a:t>
            </a:r>
            <a:endParaRPr lang="fr-FR" sz="48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3" name="Grafik 12" descr="note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677103">
            <a:off x="5451623" y="1161068"/>
            <a:ext cx="1333491" cy="887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feld 14"/>
          <p:cNvSpPr txBox="1"/>
          <p:nvPr/>
        </p:nvSpPr>
        <p:spPr>
          <a:xfrm>
            <a:off x="3929058" y="2571744"/>
            <a:ext cx="50006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 musique ne perd jamais! </a:t>
            </a:r>
          </a:p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 jeunes s’entraînent l’après-midi pour l’orchestre ou le chœur. Chaque année ont lieu des concerts.</a:t>
            </a:r>
          </a:p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 musique est un « ami » précieux, car on peut oublier tout et profiter de la vie. </a:t>
            </a:r>
          </a:p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 musique nous rend heureux - pour cette raison la plupart entre nous jouent d’un instrument ou chantent.</a:t>
            </a:r>
            <a:endParaRPr lang="fr-FR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929850" y="1857364"/>
            <a:ext cx="2528846" cy="14700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-2643238" y="3000372"/>
            <a:ext cx="1843078" cy="17526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4" name="Grafik 3" descr="20170108_181914.jpg"/>
          <p:cNvPicPr>
            <a:picLocks noChangeAspect="1"/>
          </p:cNvPicPr>
          <p:nvPr/>
        </p:nvPicPr>
        <p:blipFill>
          <a:blip r:embed="rId2" cstate="print"/>
          <a:srcRect l="893" t="4762" r="12500"/>
          <a:stretch>
            <a:fillRect/>
          </a:stretch>
        </p:blipFill>
        <p:spPr>
          <a:xfrm>
            <a:off x="857224" y="1176861"/>
            <a:ext cx="7500990" cy="463978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857356" y="142852"/>
            <a:ext cx="5439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L’emploi du temps</a:t>
            </a:r>
            <a:endParaRPr lang="fr-FR" sz="48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428860" y="5929330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C’est un emploi du temps usuel!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0" y="1643050"/>
            <a:ext cx="3028944" cy="14700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-2428924" y="2214554"/>
            <a:ext cx="2057392" cy="1752600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44164" y="428604"/>
            <a:ext cx="542900" cy="11430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4" name="Inhaltsplatzhalter 3" descr="Weck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071546"/>
            <a:ext cx="3429024" cy="2295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Grafik 4" descr="fahrzeug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370" y="3571876"/>
            <a:ext cx="430489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feld 5"/>
          <p:cNvSpPr txBox="1"/>
          <p:nvPr/>
        </p:nvSpPr>
        <p:spPr>
          <a:xfrm>
            <a:off x="214282" y="0"/>
            <a:ext cx="8678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 jour scolaire en Allemagne</a:t>
            </a:r>
            <a:endParaRPr lang="fr-FR" sz="48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857620" y="1142984"/>
            <a:ext cx="50006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Chaque matin, le réveil sonne à 6 heures du matin et je dois me lever.</a:t>
            </a:r>
          </a:p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C‘est vraiment trop bête!</a:t>
            </a:r>
          </a:p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Nous, les élèves, nous disons toujours: „Dommage que le week-end soit fini!“ </a:t>
            </a:r>
            <a:endParaRPr lang="fr-FR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572000" y="3643314"/>
            <a:ext cx="42148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Après le petit-déjeuner, on prend l‘autobus. </a:t>
            </a:r>
          </a:p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Celui-ci est toujours plein à craquer!</a:t>
            </a:r>
          </a:p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Pendant ce trajet, nous écoutons de la musique ou nous lisons des livres.</a:t>
            </a:r>
            <a:endParaRPr lang="fr-FR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715800" y="3500438"/>
            <a:ext cx="2414550" cy="182721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-2057392" y="1428736"/>
            <a:ext cx="2057392" cy="1471626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4" name="Grafik 3" descr="Limburg._Parkstraße_18-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4286279" cy="4045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 descr="schu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357694"/>
            <a:ext cx="4071966" cy="22904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4500562" y="928670"/>
            <a:ext cx="44291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Maintenant</a:t>
            </a:r>
            <a:r>
              <a:rPr lang="de-DE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de-DE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nous</a:t>
            </a:r>
            <a:r>
              <a:rPr lang="de-DE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de-DE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sommes</a:t>
            </a:r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arrivés à Limbourg et continuons à pied. </a:t>
            </a:r>
          </a:p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la gare, nous rencontrons nos amis et puis nous allons à l’école </a:t>
            </a:r>
          </a:p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ensemble. </a:t>
            </a:r>
          </a:p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Après une grande montagne, nous avons atteint l’école.</a:t>
            </a:r>
            <a:endParaRPr lang="de-DE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 rot="20586684">
            <a:off x="4319510" y="4963738"/>
            <a:ext cx="4951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Maintenant, la journée peut commencer</a:t>
            </a:r>
            <a:r>
              <a:rPr lang="de-DE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de-DE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144164" y="2285992"/>
            <a:ext cx="1028680" cy="14700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-1571668" y="2928934"/>
            <a:ext cx="842946" cy="17526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4" name="Grafik 3" descr="deutshc.jpg"/>
          <p:cNvPicPr>
            <a:picLocks noChangeAspect="1"/>
          </p:cNvPicPr>
          <p:nvPr/>
        </p:nvPicPr>
        <p:blipFill>
          <a:blip r:embed="rId2" cstate="print"/>
          <a:srcRect l="27388"/>
          <a:stretch>
            <a:fillRect/>
          </a:stretch>
        </p:blipFill>
        <p:spPr>
          <a:xfrm rot="10800000">
            <a:off x="214282" y="3786190"/>
            <a:ext cx="3357586" cy="2601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 descr="Duden_Neuaufl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785926"/>
            <a:ext cx="2678893" cy="1785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Grafik 5" descr="deutsch k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3588205"/>
            <a:ext cx="4719291" cy="32697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 descr="Uhr 07-40.jpg"/>
          <p:cNvPicPr>
            <a:picLocks noChangeAspect="1"/>
          </p:cNvPicPr>
          <p:nvPr/>
        </p:nvPicPr>
        <p:blipFill>
          <a:blip r:embed="rId5" cstate="print"/>
          <a:srcRect r="85"/>
          <a:stretch>
            <a:fillRect/>
          </a:stretch>
        </p:blipFill>
        <p:spPr>
          <a:xfrm>
            <a:off x="0" y="1"/>
            <a:ext cx="1571603" cy="1586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feld 7"/>
          <p:cNvSpPr txBox="1"/>
          <p:nvPr/>
        </p:nvSpPr>
        <p:spPr>
          <a:xfrm>
            <a:off x="1571604" y="500042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L’école commence!</a:t>
            </a:r>
            <a:endParaRPr lang="fr-FR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143240" y="1428736"/>
            <a:ext cx="57864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Aujourd’hui, on écrit une interro d’allemand. Chaque élève reçoit un dictionnaire. </a:t>
            </a:r>
          </a:p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Des boissons sont permises. </a:t>
            </a:r>
          </a:p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Maintenant c’est parti et tous sont concentrés à la lettre jusqu’à la fin.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643438" y="214290"/>
            <a:ext cx="3190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L’allemand</a:t>
            </a:r>
            <a:endParaRPr lang="fr-FR" sz="48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501222" y="2214554"/>
            <a:ext cx="1171556" cy="14700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-1714544" y="2643182"/>
            <a:ext cx="1343012" cy="17526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4" name="Grafik 3" descr="mathe.jpg"/>
          <p:cNvPicPr>
            <a:picLocks noChangeAspect="1"/>
          </p:cNvPicPr>
          <p:nvPr/>
        </p:nvPicPr>
        <p:blipFill>
          <a:blip r:embed="rId2" cstate="print"/>
          <a:srcRect l="8654"/>
          <a:stretch>
            <a:fillRect/>
          </a:stretch>
        </p:blipFill>
        <p:spPr>
          <a:xfrm rot="5400000">
            <a:off x="2827264" y="4102166"/>
            <a:ext cx="3132280" cy="1928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Grafik 4" descr="mathe1.jpg"/>
          <p:cNvPicPr>
            <a:picLocks noChangeAspect="1"/>
          </p:cNvPicPr>
          <p:nvPr/>
        </p:nvPicPr>
        <p:blipFill>
          <a:blip r:embed="rId3" cstate="print"/>
          <a:srcRect r="4720"/>
          <a:stretch>
            <a:fillRect/>
          </a:stretch>
        </p:blipFill>
        <p:spPr>
          <a:xfrm rot="5400000">
            <a:off x="6499374" y="4144832"/>
            <a:ext cx="3146175" cy="1857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Grafik 5" descr="Screenshot_2017-01-08-17-53-20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0"/>
            <a:ext cx="4071966" cy="3294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Grafik 7" descr="tasch math.jpg"/>
          <p:cNvPicPr>
            <a:picLocks noChangeAspect="1"/>
          </p:cNvPicPr>
          <p:nvPr/>
        </p:nvPicPr>
        <p:blipFill>
          <a:blip r:embed="rId5" cstate="print"/>
          <a:srcRect l="62500" r="5468"/>
          <a:stretch>
            <a:fillRect/>
          </a:stretch>
        </p:blipFill>
        <p:spPr>
          <a:xfrm>
            <a:off x="5357818" y="3500438"/>
            <a:ext cx="1749251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feld 8"/>
          <p:cNvSpPr txBox="1"/>
          <p:nvPr/>
        </p:nvSpPr>
        <p:spPr>
          <a:xfrm>
            <a:off x="0" y="2428868"/>
            <a:ext cx="32861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Pendant les cours de maths, nous devons nous pencher sur des sujets compliqués, mais parfois aussi sur des sujets simples. </a:t>
            </a:r>
          </a:p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 calculette m’ aide beaucoup. </a:t>
            </a:r>
          </a:p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Pendant ce temps, il faut écouter attentivement et bien réfléchir. </a:t>
            </a:r>
            <a:endParaRPr lang="fr-FR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" name="Grafik 9" descr="Uhr 09-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643042" cy="16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feld 10"/>
          <p:cNvSpPr txBox="1"/>
          <p:nvPr/>
        </p:nvSpPr>
        <p:spPr>
          <a:xfrm rot="21032851">
            <a:off x="1312905" y="717175"/>
            <a:ext cx="3267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 Maths</a:t>
            </a:r>
            <a:endParaRPr lang="fr-FR" sz="48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58478" y="2071678"/>
            <a:ext cx="457176" cy="14700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-2071734" y="2928934"/>
            <a:ext cx="1700202" cy="17526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4" name="Grafik 3" descr="versammlung au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285992"/>
            <a:ext cx="5500726" cy="3949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 descr="Screenshot_2017-01-08-18-30-06.png"/>
          <p:cNvPicPr>
            <a:picLocks noChangeAspect="1"/>
          </p:cNvPicPr>
          <p:nvPr/>
        </p:nvPicPr>
        <p:blipFill>
          <a:blip r:embed="rId3" cstate="print"/>
          <a:srcRect t="15625" b="45833"/>
          <a:stretch>
            <a:fillRect/>
          </a:stretch>
        </p:blipFill>
        <p:spPr>
          <a:xfrm>
            <a:off x="5494930" y="0"/>
            <a:ext cx="3649070" cy="2500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 descr="uhrz 1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643042" cy="16610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feld 7"/>
          <p:cNvSpPr txBox="1"/>
          <p:nvPr/>
        </p:nvSpPr>
        <p:spPr>
          <a:xfrm>
            <a:off x="5857884" y="3000372"/>
            <a:ext cx="30718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Parfois, des assemblées ont lieu dans l’amphithéâtre d’un établissement scolaire.</a:t>
            </a:r>
          </a:p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 élèves apprennent la date par un communiqué ou la date se trouve sur le plan à l’entrée.</a:t>
            </a:r>
            <a:endParaRPr lang="fr-FR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857356" y="357166"/>
            <a:ext cx="31598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L’activité </a:t>
            </a:r>
          </a:p>
          <a:p>
            <a:pPr algn="ctr"/>
            <a:r>
              <a:rPr lang="fr-FR" sz="4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scolaire</a:t>
            </a:r>
            <a:endParaRPr lang="fr-FR" sz="48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15668" y="2143116"/>
            <a:ext cx="600052" cy="14700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-2143172" y="3071810"/>
            <a:ext cx="1343012" cy="17526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4" name="Grafik 3" descr="chemie.jpg"/>
          <p:cNvPicPr>
            <a:picLocks noChangeAspect="1"/>
          </p:cNvPicPr>
          <p:nvPr/>
        </p:nvPicPr>
        <p:blipFill>
          <a:blip r:embed="rId2" cstate="print"/>
          <a:srcRect l="10938" r="5468"/>
          <a:stretch>
            <a:fillRect/>
          </a:stretch>
        </p:blipFill>
        <p:spPr>
          <a:xfrm rot="5400000">
            <a:off x="-167188" y="4345262"/>
            <a:ext cx="2769183" cy="1863368"/>
          </a:xfrm>
          <a:prstGeom prst="rect">
            <a:avLst/>
          </a:prstGeom>
        </p:spPr>
      </p:pic>
      <p:pic>
        <p:nvPicPr>
          <p:cNvPr id="5" name="Grafik 4" descr="chemie ex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4143380"/>
            <a:ext cx="3538673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Grafik 5" descr="periodensyste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51210" y="142853"/>
            <a:ext cx="2926131" cy="2071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Grafik 6" descr="Uhr 11-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2"/>
            <a:ext cx="1571603" cy="1585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feld 7"/>
          <p:cNvSpPr txBox="1"/>
          <p:nvPr/>
        </p:nvSpPr>
        <p:spPr>
          <a:xfrm>
            <a:off x="1285852" y="1214422"/>
            <a:ext cx="46434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 chimie, cela claque aussi chez nous. </a:t>
            </a:r>
          </a:p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Nos professeurs veulent toujours déterminer exactement les qualités d’une matière chimique avec nous. </a:t>
            </a:r>
          </a:p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On ne s’ennuie pas parce qu’il y a beaucoup d’odeur et d’explosions.</a:t>
            </a:r>
          </a:p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000760" y="2143116"/>
            <a:ext cx="31432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Naturellement, la classification périodique des éléments ne peut manquer à aucune heure.</a:t>
            </a:r>
          </a:p>
          <a:p>
            <a:endParaRPr lang="fr-FR" dirty="0"/>
          </a:p>
        </p:txBody>
      </p:sp>
      <p:sp>
        <p:nvSpPr>
          <p:cNvPr id="10" name="Textfeld 9"/>
          <p:cNvSpPr txBox="1"/>
          <p:nvPr/>
        </p:nvSpPr>
        <p:spPr>
          <a:xfrm>
            <a:off x="2571736" y="4500570"/>
            <a:ext cx="23574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 faisant des expériences, nous sommes tous tenus à la protection et précision.</a:t>
            </a:r>
            <a:endParaRPr lang="de-DE" sz="2000" b="1" i="1" dirty="0" smtClean="0">
              <a:hlinkClick r:id="rId6"/>
            </a:endParaRPr>
          </a:p>
          <a:p>
            <a:endParaRPr lang="fr-FR" dirty="0"/>
          </a:p>
        </p:txBody>
      </p:sp>
      <p:sp>
        <p:nvSpPr>
          <p:cNvPr id="11" name="Textfeld 10"/>
          <p:cNvSpPr txBox="1"/>
          <p:nvPr/>
        </p:nvSpPr>
        <p:spPr>
          <a:xfrm>
            <a:off x="2285984" y="214290"/>
            <a:ext cx="2973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 chimie</a:t>
            </a:r>
            <a:endParaRPr lang="fr-FR" sz="48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929850" y="2071678"/>
            <a:ext cx="2314532" cy="14700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-1857420" y="3286124"/>
            <a:ext cx="1000132" cy="17526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4" name="Grafik 3" descr="b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42908" y="4786323"/>
            <a:ext cx="2286016" cy="1285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Grafik 4" descr="bi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87097" y="2413241"/>
            <a:ext cx="2214578" cy="1245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Grafik 6" descr="rueckenmark_faerbu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2871">
            <a:off x="6138070" y="3930814"/>
            <a:ext cx="3042438" cy="2281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 descr="Austattung.jpg"/>
          <p:cNvPicPr>
            <a:picLocks noChangeAspect="1"/>
          </p:cNvPicPr>
          <p:nvPr/>
        </p:nvPicPr>
        <p:blipFill>
          <a:blip r:embed="rId5" cstate="print"/>
          <a:srcRect l="48370"/>
          <a:stretch>
            <a:fillRect/>
          </a:stretch>
        </p:blipFill>
        <p:spPr>
          <a:xfrm>
            <a:off x="6427780" y="0"/>
            <a:ext cx="2716220" cy="3286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feld 8"/>
          <p:cNvSpPr txBox="1"/>
          <p:nvPr/>
        </p:nvSpPr>
        <p:spPr>
          <a:xfrm>
            <a:off x="2000232" y="1714488"/>
            <a:ext cx="42148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 SVT, par exemple, les éléments des cellules sont projetés sur le tableau numérique. </a:t>
            </a:r>
          </a:p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 biologie n’est pas aussi simple qu’on le pense. </a:t>
            </a:r>
          </a:p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Nous travaillons beaucoup avec des microscopes. </a:t>
            </a:r>
          </a:p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Il faut s’occuper minutieusement des sujets pour comprendre tout. </a:t>
            </a:r>
          </a:p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 outre, les profs nous montrent parfois aussi des courts métrages qui nous aident à mieux comprendre.</a:t>
            </a:r>
            <a:endParaRPr lang="fr-FR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" name="Grafik 9" descr="Uhr 11-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0"/>
            <a:ext cx="1785917" cy="18015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feld 10"/>
          <p:cNvSpPr txBox="1"/>
          <p:nvPr/>
        </p:nvSpPr>
        <p:spPr>
          <a:xfrm>
            <a:off x="3275856" y="404664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SVT</a:t>
            </a:r>
            <a:endParaRPr lang="fr-FR" sz="48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929850" y="2285992"/>
            <a:ext cx="1100118" cy="14700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-3000428" y="2928934"/>
            <a:ext cx="2057392" cy="17526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4" name="Grafik 3" descr="spanischhh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1"/>
            <a:ext cx="2928926" cy="2928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 descr="spanis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3157313"/>
            <a:ext cx="2357454" cy="3591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Grafik 5" descr="Uhr 12-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1"/>
            <a:ext cx="1841212" cy="18573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feld 6"/>
          <p:cNvSpPr txBox="1"/>
          <p:nvPr/>
        </p:nvSpPr>
        <p:spPr>
          <a:xfrm>
            <a:off x="2571736" y="214290"/>
            <a:ext cx="2680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Espagnol</a:t>
            </a:r>
            <a:endParaRPr lang="fr-FR" sz="48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071670" y="1285860"/>
            <a:ext cx="42148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Dès la seconde, on peut apprendre l’espagnol. Nous avons le choix entre la géographie, la philosophie ou l’informatique. </a:t>
            </a:r>
          </a:p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 outre, on propose un échange avec l’Espagne et la langue est super!  On peut déduire beaucoup de mots du latin ou du français et pour cette raison, ce n’est pas si compliqué!</a:t>
            </a:r>
          </a:p>
          <a:p>
            <a:pPr algn="ctr"/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Nous apprenons énormément sur la grammaire, la culture, sur le quotidien - comme par exemple le shopping.</a:t>
            </a:r>
            <a:endParaRPr lang="fr-FR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14282" y="4429132"/>
            <a:ext cx="1928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 gusta l’espanol!</a:t>
            </a:r>
            <a:endParaRPr lang="es-E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" name="Grafik 9" descr="karte-1-4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2285992"/>
            <a:ext cx="1875460" cy="1571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736</Words>
  <Application>Microsoft Office PowerPoint</Application>
  <PresentationFormat>Bildschirmpräsentation (4:3)</PresentationFormat>
  <Paragraphs>73</Paragraphs>
  <Slides>16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Jenny Maage</dc:creator>
  <cp:lastModifiedBy>Boris Linn</cp:lastModifiedBy>
  <cp:revision>83</cp:revision>
  <dcterms:created xsi:type="dcterms:W3CDTF">2017-01-08T16:02:55Z</dcterms:created>
  <dcterms:modified xsi:type="dcterms:W3CDTF">2017-01-27T16:32:57Z</dcterms:modified>
</cp:coreProperties>
</file>