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86" r:id="rId11"/>
    <p:sldId id="266" r:id="rId12"/>
    <p:sldId id="265" r:id="rId13"/>
    <p:sldId id="268" r:id="rId14"/>
    <p:sldId id="269" r:id="rId15"/>
    <p:sldId id="270"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7" r:id="rId2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tente Windows" initials="UW" lastIdx="1" clrIdx="0"/>
  <p:cmAuthor id="1" name="Seven"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23E"/>
    <a:srgbClr val="A8FAB2"/>
    <a:srgbClr val="FFFFFF"/>
    <a:srgbClr val="5FF62A"/>
    <a:srgbClr val="3BF1E0"/>
    <a:srgbClr val="0FDBC8"/>
    <a:srgbClr val="38C891"/>
    <a:srgbClr val="F8F523"/>
    <a:srgbClr val="8B200B"/>
    <a:srgbClr val="F47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58" autoAdjust="0"/>
  </p:normalViewPr>
  <p:slideViewPr>
    <p:cSldViewPr>
      <p:cViewPr varScale="1">
        <p:scale>
          <a:sx n="70" d="100"/>
          <a:sy n="70" d="100"/>
        </p:scale>
        <p:origin x="1386" y="66"/>
      </p:cViewPr>
      <p:guideLst>
        <p:guide orient="horz" pos="2160"/>
        <p:guide pos="2880"/>
      </p:guideLst>
    </p:cSldViewPr>
  </p:slideViewPr>
  <p:outlineViewPr>
    <p:cViewPr>
      <p:scale>
        <a:sx n="33" d="100"/>
        <a:sy n="33" d="100"/>
      </p:scale>
      <p:origin x="0" y="171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8B34A-848E-413A-BED1-BF7A86B38AEF}" type="datetimeFigureOut">
              <a:rPr lang="it-IT" smtClean="0"/>
              <a:pPr/>
              <a:t>24/01/2017</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32064-5C27-4FBA-8B7D-C762A4C4468C}" type="slidenum">
              <a:rPr lang="it-IT" smtClean="0"/>
              <a:pPr/>
              <a:t>‹N›</a:t>
            </a:fld>
            <a:endParaRPr lang="it-IT"/>
          </a:p>
        </p:txBody>
      </p:sp>
    </p:spTree>
    <p:extLst>
      <p:ext uri="{BB962C8B-B14F-4D97-AF65-F5344CB8AC3E}">
        <p14:creationId xmlns:p14="http://schemas.microsoft.com/office/powerpoint/2010/main" val="2309719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E32064-5C27-4FBA-8B7D-C762A4C4468C}" type="slidenum">
              <a:rPr lang="it-IT" smtClean="0"/>
              <a:pPr/>
              <a:t>24</a:t>
            </a:fld>
            <a:endParaRPr lang="it-IT"/>
          </a:p>
        </p:txBody>
      </p:sp>
    </p:spTree>
    <p:extLst>
      <p:ext uri="{BB962C8B-B14F-4D97-AF65-F5344CB8AC3E}">
        <p14:creationId xmlns:p14="http://schemas.microsoft.com/office/powerpoint/2010/main" val="3545449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fr-F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fr-FR"/>
          </a:p>
        </p:txBody>
      </p:sp>
      <p:sp>
        <p:nvSpPr>
          <p:cNvPr id="4" name="Segnaposto data 3"/>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data 3"/>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fr-F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data 3"/>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data 3"/>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fr-F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5" name="Segnaposto data 4"/>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fr-F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7" name="Segnaposto data 6"/>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data 2"/>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fr-F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fr-F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D476901-5DC0-4EB9-9023-7AC7703CEEF3}" type="datetimeFigureOut">
              <a:rPr lang="fr-FR" smtClean="0"/>
              <a:pPr/>
              <a:t>24/01/2017</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A4EABFB9-790B-4C49-ADF9-177ADFC9C1F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fr-F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76901-5DC0-4EB9-9023-7AC7703CEEF3}" type="datetimeFigureOut">
              <a:rPr lang="fr-FR" smtClean="0"/>
              <a:pPr/>
              <a:t>24/01/2017</a:t>
            </a:fld>
            <a:endParaRPr lang="fr-F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ABFB9-790B-4C49-ADF9-177ADFC9C1F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Satellite_sicilia.jpg"/>
          <p:cNvPicPr>
            <a:picLocks noChangeAspect="1"/>
          </p:cNvPicPr>
          <p:nvPr/>
        </p:nvPicPr>
        <p:blipFill>
          <a:blip r:embed="rId2" cstate="print"/>
          <a:stretch>
            <a:fillRect/>
          </a:stretch>
        </p:blipFill>
        <p:spPr>
          <a:xfrm>
            <a:off x="0" y="0"/>
            <a:ext cx="9144000" cy="6858000"/>
          </a:xfrm>
          <a:prstGeom prst="rect">
            <a:avLst/>
          </a:prstGeom>
        </p:spPr>
      </p:pic>
      <p:pic>
        <p:nvPicPr>
          <p:cNvPr id="11266" name="Picture 2" descr="Risultati immagini per sicilia gif animate"/>
          <p:cNvPicPr>
            <a:picLocks noChangeAspect="1" noChangeArrowheads="1" noCrop="1"/>
          </p:cNvPicPr>
          <p:nvPr/>
        </p:nvPicPr>
        <p:blipFill>
          <a:blip r:embed="rId3" cstate="print"/>
          <a:srcRect/>
          <a:stretch>
            <a:fillRect/>
          </a:stretch>
        </p:blipFill>
        <p:spPr bwMode="auto">
          <a:xfrm rot="755611">
            <a:off x="5692560" y="4317484"/>
            <a:ext cx="3090134" cy="2032983"/>
          </a:xfrm>
          <a:prstGeom prst="rect">
            <a:avLst/>
          </a:prstGeom>
          <a:noFill/>
        </p:spPr>
      </p:pic>
      <p:sp>
        <p:nvSpPr>
          <p:cNvPr id="6" name="Rettangolo 5"/>
          <p:cNvSpPr/>
          <p:nvPr/>
        </p:nvSpPr>
        <p:spPr>
          <a:xfrm>
            <a:off x="-180528" y="1279257"/>
            <a:ext cx="6299263" cy="1446550"/>
          </a:xfrm>
          <a:prstGeom prst="rect">
            <a:avLst/>
          </a:prstGeom>
          <a:noFill/>
        </p:spPr>
        <p:txBody>
          <a:bodyPr wrap="square" lIns="91440" tIns="45720" rIns="91440" bIns="45720">
            <a:spAutoFit/>
          </a:bodyPr>
          <a:lstStyle/>
          <a:p>
            <a:pPr algn="ctr"/>
            <a:r>
              <a:rPr lang="fr-FR" sz="8800" b="1" dirty="0" smtClean="0">
                <a:ln w="25400" cmpd="sng">
                  <a:gradFill>
                    <a:gsLst>
                      <a:gs pos="0">
                        <a:srgbClr val="FFFF00"/>
                      </a:gs>
                      <a:gs pos="43000">
                        <a:srgbClr val="F8F523">
                          <a:lumMod val="0"/>
                          <a:lumOff val="100000"/>
                        </a:srgbClr>
                      </a:gs>
                      <a:gs pos="83000">
                        <a:srgbClr val="F8F523"/>
                      </a:gs>
                      <a:gs pos="100000">
                        <a:srgbClr val="F8F523"/>
                      </a:gs>
                    </a:gsLst>
                    <a:lin ang="5400000" scaled="1"/>
                  </a:gra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LA SICILE</a:t>
            </a:r>
            <a:endParaRPr lang="fr-FR" sz="8800" b="1" dirty="0">
              <a:ln w="25400" cmpd="sng">
                <a:gradFill>
                  <a:gsLst>
                    <a:gs pos="0">
                      <a:srgbClr val="FFFF00"/>
                    </a:gs>
                    <a:gs pos="43000">
                      <a:srgbClr val="F8F523">
                        <a:lumMod val="0"/>
                        <a:lumOff val="100000"/>
                      </a:srgbClr>
                    </a:gs>
                    <a:gs pos="83000">
                      <a:srgbClr val="F8F523"/>
                    </a:gs>
                    <a:gs pos="100000">
                      <a:srgbClr val="F8F523"/>
                    </a:gs>
                  </a:gsLst>
                  <a:lin ang="5400000" scaled="1"/>
                </a:gra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3399FF">
                <a:alpha val="38000"/>
              </a:srgbClr>
            </a:gs>
            <a:gs pos="16000">
              <a:srgbClr val="00CCCC"/>
            </a:gs>
            <a:gs pos="47000">
              <a:srgbClr val="9999FF"/>
            </a:gs>
            <a:gs pos="60001">
              <a:srgbClr val="2E6792">
                <a:alpha val="58000"/>
              </a:srgbClr>
            </a:gs>
            <a:gs pos="71001">
              <a:srgbClr val="3333CC">
                <a:alpha val="58000"/>
              </a:srgbClr>
            </a:gs>
            <a:gs pos="81000">
              <a:srgbClr val="1170FF">
                <a:alpha val="66000"/>
              </a:srgbClr>
            </a:gs>
            <a:gs pos="100000">
              <a:srgbClr val="006699">
                <a:alpha val="66000"/>
              </a:srgbClr>
            </a:gs>
          </a:gsLst>
          <a:lin ang="5400000" scaled="1"/>
        </a:gradFill>
        <a:effectLst/>
      </p:bgPr>
    </p:bg>
    <p:spTree>
      <p:nvGrpSpPr>
        <p:cNvPr id="1" name=""/>
        <p:cNvGrpSpPr/>
        <p:nvPr/>
      </p:nvGrpSpPr>
      <p:grpSpPr>
        <a:xfrm>
          <a:off x="0" y="0"/>
          <a:ext cx="0" cy="0"/>
          <a:chOff x="0" y="0"/>
          <a:chExt cx="0" cy="0"/>
        </a:xfrm>
      </p:grpSpPr>
      <p:pic>
        <p:nvPicPr>
          <p:cNvPr id="4" name="Picture 2" descr="Risultati immagini per teatro politeama palermo"/>
          <p:cNvPicPr>
            <a:picLocks noChangeAspect="1" noChangeArrowheads="1"/>
          </p:cNvPicPr>
          <p:nvPr/>
        </p:nvPicPr>
        <p:blipFill>
          <a:blip r:embed="rId2" cstate="print"/>
          <a:srcRect/>
          <a:stretch>
            <a:fillRect/>
          </a:stretch>
        </p:blipFill>
        <p:spPr bwMode="auto">
          <a:xfrm>
            <a:off x="-108520" y="-87263"/>
            <a:ext cx="5001315" cy="3337239"/>
          </a:xfrm>
          <a:prstGeom prst="rect">
            <a:avLst/>
          </a:prstGeom>
          <a:ln>
            <a:noFill/>
          </a:ln>
          <a:effectLst>
            <a:softEdge rad="112500"/>
          </a:effectLst>
        </p:spPr>
      </p:pic>
      <p:pic>
        <p:nvPicPr>
          <p:cNvPr id="5" name="Immagine 4" descr="15879198_1504484302913055_595738062_n.png"/>
          <p:cNvPicPr>
            <a:picLocks noChangeAspect="1"/>
          </p:cNvPicPr>
          <p:nvPr/>
        </p:nvPicPr>
        <p:blipFill>
          <a:blip r:embed="rId3" cstate="print"/>
          <a:stretch>
            <a:fillRect/>
          </a:stretch>
        </p:blipFill>
        <p:spPr>
          <a:xfrm>
            <a:off x="5054263" y="3501007"/>
            <a:ext cx="4089737" cy="3356993"/>
          </a:xfrm>
          <a:prstGeom prst="rect">
            <a:avLst/>
          </a:prstGeom>
          <a:ln>
            <a:noFill/>
          </a:ln>
          <a:effectLst>
            <a:softEdge rad="112500"/>
          </a:effectLst>
        </p:spPr>
      </p:pic>
      <p:sp>
        <p:nvSpPr>
          <p:cNvPr id="6" name="CasellaDiTesto 5"/>
          <p:cNvSpPr txBox="1"/>
          <p:nvPr/>
        </p:nvSpPr>
        <p:spPr>
          <a:xfrm>
            <a:off x="4892795" y="457971"/>
            <a:ext cx="4139952" cy="1631216"/>
          </a:xfrm>
          <a:prstGeom prst="rect">
            <a:avLst/>
          </a:prstGeom>
          <a:noFill/>
        </p:spPr>
        <p:txBody>
          <a:bodyPr wrap="square" rtlCol="0">
            <a:spAutoFit/>
          </a:bodyPr>
          <a:lstStyle/>
          <a:p>
            <a:pPr algn="just"/>
            <a:r>
              <a:rPr lang="fr-FR" sz="2000" dirty="0" smtClean="0">
                <a:latin typeface="Times New Roman" pitchFamily="18" charset="0"/>
                <a:cs typeface="Times New Roman" pitchFamily="18" charset="0"/>
              </a:rPr>
              <a:t>Le </a:t>
            </a:r>
            <a:r>
              <a:rPr lang="fr-FR" sz="2000" b="1" dirty="0" smtClean="0">
                <a:latin typeface="Times New Roman" pitchFamily="18" charset="0"/>
                <a:cs typeface="Times New Roman" pitchFamily="18" charset="0"/>
              </a:rPr>
              <a:t>Théâtre </a:t>
            </a:r>
            <a:r>
              <a:rPr lang="fr-FR" sz="2000" b="1" dirty="0" err="1" smtClean="0">
                <a:latin typeface="Times New Roman" pitchFamily="18" charset="0"/>
                <a:cs typeface="Times New Roman" pitchFamily="18" charset="0"/>
              </a:rPr>
              <a:t>Politeama</a:t>
            </a:r>
            <a:r>
              <a:rPr lang="fr-FR" sz="2000" b="1" dirty="0" smtClean="0">
                <a:latin typeface="Times New Roman" pitchFamily="18" charset="0"/>
                <a:cs typeface="Times New Roman" pitchFamily="18" charset="0"/>
              </a:rPr>
              <a:t>, </a:t>
            </a:r>
            <a:r>
              <a:rPr lang="fr-FR" sz="2000" dirty="0" smtClean="0">
                <a:latin typeface="Times New Roman" pitchFamily="18" charset="0"/>
                <a:cs typeface="Times New Roman" pitchFamily="18" charset="0"/>
              </a:rPr>
              <a:t>complété en 1891, à l’occasion de l’Exposition nationale qui se tenait à Palerme. </a:t>
            </a:r>
          </a:p>
          <a:p>
            <a:pPr algn="just"/>
            <a:r>
              <a:rPr lang="it-IT" sz="2000" dirty="0" smtClean="0">
                <a:latin typeface="Times New Roman" panose="02020603050405020304" pitchFamily="18" charset="0"/>
                <a:cs typeface="Times New Roman" panose="02020603050405020304" pitchFamily="18" charset="0"/>
              </a:rPr>
              <a:t>Le </a:t>
            </a:r>
            <a:r>
              <a:rPr lang="it-IT" sz="2000" dirty="0" err="1">
                <a:latin typeface="Times New Roman" panose="02020603050405020304" pitchFamily="18" charset="0"/>
                <a:cs typeface="Times New Roman" panose="02020603050405020304" pitchFamily="18" charset="0"/>
              </a:rPr>
              <a:t>théâtre</a:t>
            </a:r>
            <a:r>
              <a:rPr lang="it-IT" sz="2000" dirty="0">
                <a:latin typeface="Times New Roman" panose="02020603050405020304" pitchFamily="18" charset="0"/>
                <a:cs typeface="Times New Roman" panose="02020603050405020304" pitchFamily="18" charset="0"/>
              </a:rPr>
              <a:t> </a:t>
            </a:r>
            <a:r>
              <a:rPr lang="it-IT" sz="2000" dirty="0" smtClean="0">
                <a:latin typeface="Times New Roman" panose="02020603050405020304" pitchFamily="18" charset="0"/>
                <a:cs typeface="Times New Roman" panose="02020603050405020304" pitchFamily="18" charset="0"/>
              </a:rPr>
              <a:t>est </a:t>
            </a:r>
            <a:r>
              <a:rPr lang="it-IT" sz="2000" dirty="0" err="1" smtClean="0">
                <a:latin typeface="Times New Roman" panose="02020603050405020304" pitchFamily="18" charset="0"/>
                <a:cs typeface="Times New Roman" panose="02020603050405020304" pitchFamily="18" charset="0"/>
              </a:rPr>
              <a:t>aujourd’hui</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le </a:t>
            </a:r>
            <a:r>
              <a:rPr lang="it-IT" sz="2000" dirty="0" err="1">
                <a:latin typeface="Times New Roman" panose="02020603050405020304" pitchFamily="18" charset="0"/>
                <a:cs typeface="Times New Roman" panose="02020603050405020304" pitchFamily="18" charset="0"/>
              </a:rPr>
              <a:t>siège</a:t>
            </a:r>
            <a:r>
              <a:rPr lang="it-IT" sz="2000" dirty="0">
                <a:latin typeface="Times New Roman" panose="02020603050405020304" pitchFamily="18" charset="0"/>
                <a:cs typeface="Times New Roman" panose="02020603050405020304" pitchFamily="18" charset="0"/>
              </a:rPr>
              <a:t> de l'Orchestra Sinfonica Siciliana</a:t>
            </a:r>
            <a:endParaRPr lang="fr-FR" sz="2000" dirty="0">
              <a:latin typeface="Times New Roman" pitchFamily="18" charset="0"/>
              <a:cs typeface="Times New Roman" pitchFamily="18" charset="0"/>
            </a:endParaRPr>
          </a:p>
        </p:txBody>
      </p:sp>
      <p:sp>
        <p:nvSpPr>
          <p:cNvPr id="7" name="CasellaDiTesto 6"/>
          <p:cNvSpPr txBox="1"/>
          <p:nvPr/>
        </p:nvSpPr>
        <p:spPr>
          <a:xfrm>
            <a:off x="0" y="3861048"/>
            <a:ext cx="5112060" cy="2554545"/>
          </a:xfrm>
          <a:prstGeom prst="rect">
            <a:avLst/>
          </a:prstGeom>
          <a:noFill/>
        </p:spPr>
        <p:txBody>
          <a:bodyPr wrap="square" rtlCol="0">
            <a:spAutoFit/>
          </a:bodyPr>
          <a:lstStyle/>
          <a:p>
            <a:pPr algn="just"/>
            <a:r>
              <a:rPr lang="fr-FR" sz="2000" b="1" dirty="0" smtClean="0">
                <a:latin typeface="Times New Roman" panose="02020603050405020304" pitchFamily="18" charset="0"/>
                <a:cs typeface="Times New Roman" pitchFamily="18" charset="0"/>
              </a:rPr>
              <a:t>La Fontaine Pretoria, </a:t>
            </a:r>
          </a:p>
          <a:p>
            <a:r>
              <a:rPr lang="fr-FR" sz="2000" dirty="0" smtClean="0">
                <a:latin typeface="Times New Roman" pitchFamily="18" charset="0"/>
                <a:cs typeface="Times New Roman" pitchFamily="18" charset="0"/>
              </a:rPr>
              <a:t>Située Piazza Pretoria appelée aussi « place de la honte» </a:t>
            </a:r>
            <a:r>
              <a:rPr lang="fr-FR" sz="2000" dirty="0">
                <a:latin typeface="Times New Roman" panose="02020603050405020304" pitchFamily="18" charset="0"/>
                <a:cs typeface="Times New Roman" panose="02020603050405020304" pitchFamily="18" charset="0"/>
              </a:rPr>
              <a:t>en raison des </a:t>
            </a:r>
            <a:r>
              <a:rPr lang="fr-FR" sz="2000" dirty="0" smtClean="0">
                <a:latin typeface="Times New Roman" panose="02020603050405020304" pitchFamily="18" charset="0"/>
                <a:cs typeface="Times New Roman" panose="02020603050405020304" pitchFamily="18" charset="0"/>
              </a:rPr>
              <a:t>statues </a:t>
            </a:r>
            <a:r>
              <a:rPr lang="fr-FR" sz="2000" dirty="0">
                <a:latin typeface="Times New Roman" panose="02020603050405020304" pitchFamily="18" charset="0"/>
                <a:cs typeface="Times New Roman" panose="02020603050405020304" pitchFamily="18" charset="0"/>
              </a:rPr>
              <a:t>un peu trop dénudées aux yeux des pieux Palermitains du XVIe siècle. Les côtés de la place sont fermés par deux églises baroques, Santa Caterina et </a:t>
            </a:r>
            <a:r>
              <a:rPr lang="fr-FR" sz="2000" dirty="0" smtClean="0">
                <a:latin typeface="Times New Roman" panose="02020603050405020304" pitchFamily="18" charset="0"/>
                <a:cs typeface="Times New Roman" panose="02020603050405020304" pitchFamily="18" charset="0"/>
              </a:rPr>
              <a:t>San Giuseppe dei </a:t>
            </a:r>
            <a:r>
              <a:rPr lang="fr-FR" sz="2000" dirty="0" err="1" smtClean="0">
                <a:latin typeface="Times New Roman" panose="02020603050405020304" pitchFamily="18" charset="0"/>
                <a:cs typeface="Times New Roman" panose="02020603050405020304" pitchFamily="18" charset="0"/>
              </a:rPr>
              <a:t>Teatini</a:t>
            </a:r>
            <a:r>
              <a:rPr lang="fr-FR" sz="2000" dirty="0">
                <a:latin typeface="Times New Roman" panose="02020603050405020304" pitchFamily="18" charset="0"/>
                <a:cs typeface="Times New Roman" panose="02020603050405020304" pitchFamily="18" charset="0"/>
              </a:rPr>
              <a:t/>
            </a:r>
            <a:br>
              <a:rPr lang="fr-FR" sz="2000" dirty="0">
                <a:latin typeface="Times New Roman" panose="02020603050405020304" pitchFamily="18" charset="0"/>
                <a:cs typeface="Times New Roman" panose="02020603050405020304" pitchFamily="18" charset="0"/>
              </a:rPr>
            </a:b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7693848"/>
      </p:ext>
    </p:extLst>
  </p:cSld>
  <p:clrMapOvr>
    <a:masterClrMapping/>
  </p:clrMapOvr>
  <p:transition advTm="1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alpha val="44000"/>
              </a:srgbClr>
            </a:gs>
            <a:gs pos="16000">
              <a:srgbClr val="00CCCC">
                <a:alpha val="60000"/>
              </a:srgbClr>
            </a:gs>
            <a:gs pos="47000">
              <a:srgbClr val="9999FF"/>
            </a:gs>
            <a:gs pos="60001">
              <a:srgbClr val="2E6792">
                <a:alpha val="66000"/>
              </a:srgbClr>
            </a:gs>
            <a:gs pos="71001">
              <a:srgbClr val="3333CC">
                <a:alpha val="70000"/>
              </a:srgbClr>
            </a:gs>
            <a:gs pos="81000">
              <a:srgbClr val="1170FF">
                <a:alpha val="70000"/>
              </a:srgbClr>
            </a:gs>
            <a:gs pos="100000">
              <a:srgbClr val="006699">
                <a:alpha val="82000"/>
              </a:srgbClr>
            </a:gs>
          </a:gsLst>
          <a:lin ang="2700000" scaled="1"/>
          <a:tileRect/>
        </a:gradFill>
        <a:effectLst/>
      </p:bgPr>
    </p:bg>
    <p:spTree>
      <p:nvGrpSpPr>
        <p:cNvPr id="1" name=""/>
        <p:cNvGrpSpPr/>
        <p:nvPr/>
      </p:nvGrpSpPr>
      <p:grpSpPr>
        <a:xfrm>
          <a:off x="0" y="0"/>
          <a:ext cx="0" cy="0"/>
          <a:chOff x="0" y="0"/>
          <a:chExt cx="0" cy="0"/>
        </a:xfrm>
      </p:grpSpPr>
      <p:pic>
        <p:nvPicPr>
          <p:cNvPr id="9" name="Immagine 8" descr="15841129_1212108335505294_685159311_n.jpg"/>
          <p:cNvPicPr>
            <a:picLocks noChangeAspect="1"/>
          </p:cNvPicPr>
          <p:nvPr/>
        </p:nvPicPr>
        <p:blipFill>
          <a:blip r:embed="rId2" cstate="print"/>
          <a:stretch>
            <a:fillRect/>
          </a:stretch>
        </p:blipFill>
        <p:spPr>
          <a:xfrm>
            <a:off x="3995936" y="17453"/>
            <a:ext cx="5076056" cy="3528392"/>
          </a:xfrm>
          <a:prstGeom prst="rect">
            <a:avLst/>
          </a:prstGeom>
          <a:ln>
            <a:noFill/>
          </a:ln>
          <a:effectLst>
            <a:softEdge rad="112500"/>
          </a:effectLst>
        </p:spPr>
      </p:pic>
      <p:sp>
        <p:nvSpPr>
          <p:cNvPr id="10" name="CasellaDiTesto 9"/>
          <p:cNvSpPr txBox="1"/>
          <p:nvPr/>
        </p:nvSpPr>
        <p:spPr>
          <a:xfrm>
            <a:off x="0" y="476672"/>
            <a:ext cx="4067944" cy="2246769"/>
          </a:xfrm>
          <a:prstGeom prst="rect">
            <a:avLst/>
          </a:prstGeom>
          <a:noFill/>
        </p:spPr>
        <p:txBody>
          <a:bodyPr wrap="square" rtlCol="0">
            <a:spAutoFit/>
          </a:bodyPr>
          <a:lstStyle/>
          <a:p>
            <a:r>
              <a:rPr lang="fr-FR" sz="2000" dirty="0" smtClean="0">
                <a:latin typeface="Times New Roman" pitchFamily="18" charset="0"/>
                <a:cs typeface="Times New Roman" pitchFamily="18" charset="0"/>
              </a:rPr>
              <a:t>La </a:t>
            </a:r>
            <a:r>
              <a:rPr lang="fr-FR" sz="2000" b="1" dirty="0" smtClean="0">
                <a:latin typeface="Times New Roman" pitchFamily="18" charset="0"/>
                <a:cs typeface="Times New Roman" pitchFamily="18" charset="0"/>
              </a:rPr>
              <a:t>Chapelle Palatine, </a:t>
            </a:r>
            <a:r>
              <a:rPr lang="fr-FR" sz="2000" dirty="0" smtClean="0">
                <a:latin typeface="Times New Roman" pitchFamily="18" charset="0"/>
                <a:cs typeface="Times New Roman" pitchFamily="18" charset="0"/>
              </a:rPr>
              <a:t>XIIème siècle</a:t>
            </a:r>
            <a:endParaRPr lang="fr-FR" sz="2000" b="1" dirty="0" smtClean="0">
              <a:latin typeface="Times New Roman" pitchFamily="18" charset="0"/>
              <a:cs typeface="Times New Roman" pitchFamily="18" charset="0"/>
            </a:endParaRPr>
          </a:p>
          <a:p>
            <a:r>
              <a:rPr lang="fr-FR" sz="2000" dirty="0" smtClean="0">
                <a:latin typeface="Times New Roman" pitchFamily="18" charset="0"/>
                <a:cs typeface="Times New Roman" pitchFamily="18" charset="0"/>
              </a:rPr>
              <a:t>« …la plus belle qui soit au monde, le plus surprenant bijou religieux rêvé par la pensée humaine et exécuté par des mains d’artiste… »</a:t>
            </a:r>
          </a:p>
          <a:p>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Guy de Maupassant</a:t>
            </a:r>
          </a:p>
          <a:p>
            <a:r>
              <a:rPr lang="fr-FR" sz="2000" i="1" dirty="0">
                <a:latin typeface="Times New Roman" pitchFamily="18" charset="0"/>
                <a:cs typeface="Times New Roman" pitchFamily="18" charset="0"/>
              </a:rPr>
              <a:t>	</a:t>
            </a:r>
            <a:r>
              <a:rPr lang="fr-FR" sz="1600" i="1" dirty="0" smtClean="0">
                <a:latin typeface="Times New Roman" pitchFamily="18" charset="0"/>
                <a:cs typeface="Times New Roman" pitchFamily="18" charset="0"/>
              </a:rPr>
              <a:t>(écrivain français 1850-1893) </a:t>
            </a:r>
            <a:endParaRPr lang="fr-FR" sz="1600" i="1" dirty="0">
              <a:latin typeface="Times New Roman" pitchFamily="18" charset="0"/>
              <a:cs typeface="Times New Roman" pitchFamily="18" charset="0"/>
            </a:endParaRPr>
          </a:p>
        </p:txBody>
      </p:sp>
      <p:sp>
        <p:nvSpPr>
          <p:cNvPr id="13" name="CasellaDiTesto 12"/>
          <p:cNvSpPr txBox="1"/>
          <p:nvPr/>
        </p:nvSpPr>
        <p:spPr>
          <a:xfrm>
            <a:off x="5652120" y="4581128"/>
            <a:ext cx="3419872" cy="1938992"/>
          </a:xfrm>
          <a:prstGeom prst="rect">
            <a:avLst/>
          </a:prstGeom>
          <a:noFill/>
        </p:spPr>
        <p:txBody>
          <a:bodyPr wrap="square" rtlCol="0">
            <a:spAutoFit/>
          </a:bodyPr>
          <a:lstStyle/>
          <a:p>
            <a:r>
              <a:rPr lang="fr-FR" sz="2000" dirty="0" smtClean="0">
                <a:latin typeface="Times New Roman" pitchFamily="18" charset="0"/>
                <a:cs typeface="Times New Roman" pitchFamily="18" charset="0"/>
              </a:rPr>
              <a:t>La </a:t>
            </a:r>
            <a:r>
              <a:rPr lang="fr-FR" sz="2000" b="1" dirty="0" smtClean="0">
                <a:latin typeface="Times New Roman" pitchFamily="18" charset="0"/>
                <a:cs typeface="Times New Roman" pitchFamily="18" charset="0"/>
              </a:rPr>
              <a:t>Cathédrale de Monreale, </a:t>
            </a:r>
            <a:r>
              <a:rPr lang="fr-FR" sz="2000" dirty="0" smtClean="0">
                <a:latin typeface="Times New Roman" pitchFamily="18" charset="0"/>
                <a:cs typeface="Times New Roman" pitchFamily="18" charset="0"/>
              </a:rPr>
              <a:t>XIIème siècle. Elle </a:t>
            </a:r>
            <a:r>
              <a:rPr lang="fr-FR" sz="2000" dirty="0">
                <a:latin typeface="Times New Roman" pitchFamily="18" charset="0"/>
                <a:cs typeface="Times New Roman" pitchFamily="18" charset="0"/>
              </a:rPr>
              <a:t>est </a:t>
            </a:r>
            <a:r>
              <a:rPr lang="fr-FR" sz="2000" dirty="0" smtClean="0">
                <a:latin typeface="Times New Roman" pitchFamily="18" charset="0"/>
                <a:cs typeface="Times New Roman" pitchFamily="18" charset="0"/>
              </a:rPr>
              <a:t>célèbre pour son</a:t>
            </a:r>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cloître</a:t>
            </a:r>
            <a:r>
              <a:rPr lang="fr-FR" sz="2000" dirty="0">
                <a:latin typeface="Times New Roman" pitchFamily="18" charset="0"/>
                <a:cs typeface="Times New Roman" pitchFamily="18" charset="0"/>
              </a:rPr>
              <a:t> et </a:t>
            </a:r>
            <a:r>
              <a:rPr lang="fr-FR" sz="2000" dirty="0" smtClean="0">
                <a:latin typeface="Times New Roman" pitchFamily="18" charset="0"/>
                <a:cs typeface="Times New Roman" pitchFamily="18" charset="0"/>
              </a:rPr>
              <a:t>ses</a:t>
            </a:r>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mosaïques</a:t>
            </a:r>
            <a:r>
              <a:rPr lang="fr-FR" sz="2000">
                <a:latin typeface="Times New Roman" pitchFamily="18" charset="0"/>
                <a:cs typeface="Times New Roman" pitchFamily="18" charset="0"/>
              </a:rPr>
              <a:t> </a:t>
            </a:r>
            <a:r>
              <a:rPr lang="fr-FR" sz="2000" smtClean="0">
                <a:latin typeface="Times New Roman" pitchFamily="18" charset="0"/>
                <a:cs typeface="Times New Roman" pitchFamily="18" charset="0"/>
              </a:rPr>
              <a:t>byzantines.</a:t>
            </a:r>
            <a:endParaRPr lang="fr-FR" sz="2000" dirty="0" smtClean="0">
              <a:latin typeface="Times New Roman" pitchFamily="18" charset="0"/>
              <a:cs typeface="Times New Roman" pitchFamily="18" charset="0"/>
            </a:endParaRPr>
          </a:p>
          <a:p>
            <a:pPr algn="ctr"/>
            <a:endParaRPr lang="fr-FR" sz="2000" dirty="0" smtClean="0">
              <a:latin typeface="Times New Roman" pitchFamily="18" charset="0"/>
              <a:cs typeface="Times New Roman" pitchFamily="18" charset="0"/>
            </a:endParaRPr>
          </a:p>
          <a:p>
            <a:pPr algn="ctr"/>
            <a:endParaRPr lang="fr-FR" sz="2000" b="1" dirty="0">
              <a:latin typeface="Times New Roman" pitchFamily="18" charset="0"/>
              <a:cs typeface="Times New Roman" pitchFamily="18" charset="0"/>
            </a:endParaRPr>
          </a:p>
        </p:txBody>
      </p:sp>
      <p:pic>
        <p:nvPicPr>
          <p:cNvPr id="18434" name="Picture 2" descr="Immagine correlata"/>
          <p:cNvPicPr>
            <a:picLocks noChangeAspect="1" noChangeArrowheads="1"/>
          </p:cNvPicPr>
          <p:nvPr/>
        </p:nvPicPr>
        <p:blipFill>
          <a:blip r:embed="rId3" cstate="print"/>
          <a:srcRect/>
          <a:stretch>
            <a:fillRect/>
          </a:stretch>
        </p:blipFill>
        <p:spPr bwMode="auto">
          <a:xfrm>
            <a:off x="22845" y="3505199"/>
            <a:ext cx="5629275" cy="3352801"/>
          </a:xfrm>
          <a:prstGeom prst="rect">
            <a:avLst/>
          </a:prstGeom>
          <a:ln>
            <a:noFill/>
          </a:ln>
          <a:effectLst>
            <a:softEdge rad="112500"/>
          </a:effectLst>
        </p:spPr>
      </p:pic>
    </p:spTree>
  </p:cSld>
  <p:clrMapOvr>
    <a:masterClrMapping/>
  </p:clrMapOvr>
  <p:transition advClick="0" advTm="13000">
    <p:comb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alpha val="48000"/>
              </a:srgbClr>
            </a:gs>
            <a:gs pos="16000">
              <a:srgbClr val="00CCCC">
                <a:alpha val="68000"/>
              </a:srgbClr>
            </a:gs>
            <a:gs pos="47000">
              <a:srgbClr val="9999FF"/>
            </a:gs>
            <a:gs pos="60001">
              <a:srgbClr val="2E6792">
                <a:alpha val="62000"/>
              </a:srgbClr>
            </a:gs>
            <a:gs pos="71001">
              <a:srgbClr val="3333CC">
                <a:alpha val="72000"/>
              </a:srgbClr>
            </a:gs>
            <a:gs pos="81000">
              <a:srgbClr val="1170FF">
                <a:alpha val="68000"/>
              </a:srgbClr>
            </a:gs>
            <a:gs pos="100000">
              <a:srgbClr val="006699">
                <a:alpha val="64000"/>
              </a:srgbClr>
            </a:gs>
          </a:gsLst>
          <a:lin ang="8100000" scaled="1"/>
          <a:tileRect/>
        </a:gradFill>
        <a:effectLst/>
      </p:bgPr>
    </p:bg>
    <p:spTree>
      <p:nvGrpSpPr>
        <p:cNvPr id="1" name=""/>
        <p:cNvGrpSpPr/>
        <p:nvPr/>
      </p:nvGrpSpPr>
      <p:grpSpPr>
        <a:xfrm>
          <a:off x="0" y="0"/>
          <a:ext cx="0" cy="0"/>
          <a:chOff x="0" y="0"/>
          <a:chExt cx="0" cy="0"/>
        </a:xfrm>
      </p:grpSpPr>
      <p:sp>
        <p:nvSpPr>
          <p:cNvPr id="5" name="CasellaDiTesto 4"/>
          <p:cNvSpPr txBox="1"/>
          <p:nvPr/>
        </p:nvSpPr>
        <p:spPr>
          <a:xfrm>
            <a:off x="179512" y="2636912"/>
            <a:ext cx="3096344" cy="369332"/>
          </a:xfrm>
          <a:prstGeom prst="rect">
            <a:avLst/>
          </a:prstGeom>
          <a:noFill/>
        </p:spPr>
        <p:txBody>
          <a:bodyPr wrap="square" rtlCol="0">
            <a:spAutoFit/>
          </a:bodyPr>
          <a:lstStyle/>
          <a:p>
            <a:r>
              <a:rPr lang="fr-FR" dirty="0" smtClean="0"/>
              <a:t> </a:t>
            </a:r>
            <a:endParaRPr lang="fr-FR" dirty="0"/>
          </a:p>
        </p:txBody>
      </p:sp>
      <p:sp>
        <p:nvSpPr>
          <p:cNvPr id="7" name="CasellaDiTesto 6"/>
          <p:cNvSpPr txBox="1"/>
          <p:nvPr/>
        </p:nvSpPr>
        <p:spPr>
          <a:xfrm>
            <a:off x="2483768" y="2564904"/>
            <a:ext cx="2808312" cy="369332"/>
          </a:xfrm>
          <a:prstGeom prst="rect">
            <a:avLst/>
          </a:prstGeom>
          <a:noFill/>
        </p:spPr>
        <p:txBody>
          <a:bodyPr wrap="square" rtlCol="0">
            <a:spAutoFit/>
          </a:bodyPr>
          <a:lstStyle/>
          <a:p>
            <a:r>
              <a:rPr lang="fr-FR" dirty="0" smtClean="0"/>
              <a:t> </a:t>
            </a:r>
            <a:endParaRPr lang="fr-FR" dirty="0"/>
          </a:p>
        </p:txBody>
      </p:sp>
      <p:pic>
        <p:nvPicPr>
          <p:cNvPr id="19" name="Immagine 18" descr="15841469_1212129158836545_1989053353_n.jpg"/>
          <p:cNvPicPr>
            <a:picLocks noChangeAspect="1"/>
          </p:cNvPicPr>
          <p:nvPr/>
        </p:nvPicPr>
        <p:blipFill>
          <a:blip r:embed="rId2" cstate="print"/>
          <a:stretch>
            <a:fillRect/>
          </a:stretch>
        </p:blipFill>
        <p:spPr>
          <a:xfrm>
            <a:off x="3419872" y="2564904"/>
            <a:ext cx="1522318" cy="1512168"/>
          </a:xfrm>
          <a:prstGeom prst="rect">
            <a:avLst/>
          </a:prstGeom>
          <a:ln>
            <a:noFill/>
          </a:ln>
          <a:effectLst>
            <a:softEdge rad="112500"/>
          </a:effectLst>
        </p:spPr>
      </p:pic>
      <p:pic>
        <p:nvPicPr>
          <p:cNvPr id="20" name="Immagine 19" descr="15841483_1272392596175049_1404022367_n.jpg"/>
          <p:cNvPicPr>
            <a:picLocks noChangeAspect="1"/>
          </p:cNvPicPr>
          <p:nvPr/>
        </p:nvPicPr>
        <p:blipFill>
          <a:blip r:embed="rId3" cstate="print"/>
          <a:stretch>
            <a:fillRect/>
          </a:stretch>
        </p:blipFill>
        <p:spPr>
          <a:xfrm>
            <a:off x="2627784" y="5301208"/>
            <a:ext cx="2001526" cy="1421951"/>
          </a:xfrm>
          <a:prstGeom prst="rect">
            <a:avLst/>
          </a:prstGeom>
          <a:ln>
            <a:noFill/>
          </a:ln>
          <a:effectLst>
            <a:softEdge rad="112500"/>
          </a:effectLst>
        </p:spPr>
      </p:pic>
      <p:pic>
        <p:nvPicPr>
          <p:cNvPr id="21" name="Immagine 20" descr="15870484_1212127222170072_2023269789_n.jpg"/>
          <p:cNvPicPr>
            <a:picLocks noChangeAspect="1"/>
          </p:cNvPicPr>
          <p:nvPr/>
        </p:nvPicPr>
        <p:blipFill>
          <a:blip r:embed="rId4" cstate="print"/>
          <a:stretch>
            <a:fillRect/>
          </a:stretch>
        </p:blipFill>
        <p:spPr>
          <a:xfrm>
            <a:off x="0" y="2204864"/>
            <a:ext cx="1543200" cy="2448272"/>
          </a:xfrm>
          <a:prstGeom prst="rect">
            <a:avLst/>
          </a:prstGeom>
          <a:ln>
            <a:noFill/>
          </a:ln>
          <a:effectLst>
            <a:softEdge rad="112500"/>
          </a:effectLst>
        </p:spPr>
      </p:pic>
      <p:pic>
        <p:nvPicPr>
          <p:cNvPr id="23" name="Immagine 22" descr="15879518_1212127225503405_1233606882_n.jpg"/>
          <p:cNvPicPr>
            <a:picLocks noChangeAspect="1"/>
          </p:cNvPicPr>
          <p:nvPr/>
        </p:nvPicPr>
        <p:blipFill>
          <a:blip r:embed="rId5" cstate="print"/>
          <a:stretch>
            <a:fillRect/>
          </a:stretch>
        </p:blipFill>
        <p:spPr>
          <a:xfrm>
            <a:off x="1979712" y="4005064"/>
            <a:ext cx="1835696" cy="1172249"/>
          </a:xfrm>
          <a:prstGeom prst="rect">
            <a:avLst/>
          </a:prstGeom>
          <a:ln>
            <a:noFill/>
          </a:ln>
          <a:effectLst>
            <a:softEdge rad="112500"/>
          </a:effectLst>
        </p:spPr>
      </p:pic>
      <p:pic>
        <p:nvPicPr>
          <p:cNvPr id="24" name="Immagine 23" descr="15841305_1793217931003254_1831334651_n.jpg"/>
          <p:cNvPicPr>
            <a:picLocks noChangeAspect="1"/>
          </p:cNvPicPr>
          <p:nvPr/>
        </p:nvPicPr>
        <p:blipFill>
          <a:blip r:embed="rId6" cstate="print"/>
          <a:stretch>
            <a:fillRect/>
          </a:stretch>
        </p:blipFill>
        <p:spPr>
          <a:xfrm>
            <a:off x="5292080" y="2780928"/>
            <a:ext cx="1999597" cy="1237785"/>
          </a:xfrm>
          <a:prstGeom prst="rect">
            <a:avLst/>
          </a:prstGeom>
          <a:ln>
            <a:noFill/>
          </a:ln>
          <a:effectLst>
            <a:softEdge rad="112500"/>
          </a:effectLst>
        </p:spPr>
      </p:pic>
      <p:pic>
        <p:nvPicPr>
          <p:cNvPr id="25" name="Immagine 24" descr="15870539_1793217934336587_419308728_n.jpg"/>
          <p:cNvPicPr>
            <a:picLocks noChangeAspect="1"/>
          </p:cNvPicPr>
          <p:nvPr/>
        </p:nvPicPr>
        <p:blipFill>
          <a:blip r:embed="rId7" cstate="print"/>
          <a:stretch>
            <a:fillRect/>
          </a:stretch>
        </p:blipFill>
        <p:spPr>
          <a:xfrm>
            <a:off x="107504" y="4869160"/>
            <a:ext cx="1800200" cy="1790199"/>
          </a:xfrm>
          <a:prstGeom prst="rect">
            <a:avLst/>
          </a:prstGeom>
          <a:ln>
            <a:noFill/>
          </a:ln>
          <a:effectLst>
            <a:softEdge rad="112500"/>
          </a:effectLst>
        </p:spPr>
      </p:pic>
      <p:pic>
        <p:nvPicPr>
          <p:cNvPr id="26" name="Immagine 25" descr="15841822_1504520839576068_597717272_n.png"/>
          <p:cNvPicPr>
            <a:picLocks noChangeAspect="1"/>
          </p:cNvPicPr>
          <p:nvPr/>
        </p:nvPicPr>
        <p:blipFill>
          <a:blip r:embed="rId8" cstate="print"/>
          <a:stretch>
            <a:fillRect/>
          </a:stretch>
        </p:blipFill>
        <p:spPr>
          <a:xfrm>
            <a:off x="1763688" y="2204864"/>
            <a:ext cx="1584176" cy="1559973"/>
          </a:xfrm>
          <a:prstGeom prst="rect">
            <a:avLst/>
          </a:prstGeom>
          <a:ln>
            <a:noFill/>
          </a:ln>
          <a:effectLst>
            <a:softEdge rad="112500"/>
          </a:effectLst>
        </p:spPr>
      </p:pic>
      <p:sp>
        <p:nvSpPr>
          <p:cNvPr id="14" name="Segnaposto contenuto 2"/>
          <p:cNvSpPr>
            <a:spLocks noGrp="1"/>
          </p:cNvSpPr>
          <p:nvPr>
            <p:ph idx="1"/>
          </p:nvPr>
        </p:nvSpPr>
        <p:spPr>
          <a:xfrm>
            <a:off x="0" y="1052736"/>
            <a:ext cx="4355976" cy="1080120"/>
          </a:xfrm>
        </p:spPr>
        <p:txBody>
          <a:bodyPr>
            <a:normAutofit/>
          </a:bodyPr>
          <a:lstStyle/>
          <a:p>
            <a:pPr marL="0" indent="0">
              <a:buNone/>
            </a:pPr>
            <a:r>
              <a:rPr lang="fr-FR" sz="2000" dirty="0" smtClean="0">
                <a:latin typeface="Times New Roman" pitchFamily="18" charset="0"/>
                <a:cs typeface="Times New Roman" pitchFamily="18" charset="0"/>
              </a:rPr>
              <a:t>A Palerme, et en Sicile en général, on a la possibilité de goûter les spécialités de la cuisine populaire et économique.</a:t>
            </a:r>
          </a:p>
        </p:txBody>
      </p:sp>
      <p:sp>
        <p:nvSpPr>
          <p:cNvPr id="15" name="Titolo 1"/>
          <p:cNvSpPr>
            <a:spLocks noGrp="1"/>
          </p:cNvSpPr>
          <p:nvPr>
            <p:ph type="title"/>
          </p:nvPr>
        </p:nvSpPr>
        <p:spPr>
          <a:xfrm>
            <a:off x="0" y="0"/>
            <a:ext cx="8229600" cy="1143000"/>
          </a:xfrm>
        </p:spPr>
        <p:txBody>
          <a:bodyPr>
            <a:normAutofit/>
          </a:bodyPr>
          <a:lstStyle/>
          <a:p>
            <a:r>
              <a:rPr lang="it-IT" sz="6000" b="1" dirty="0" smtClean="0">
                <a:ln w="12700">
                  <a:solidFill>
                    <a:schemeClr val="tx2">
                      <a:satMod val="155000"/>
                    </a:schemeClr>
                  </a:solidFill>
                  <a:prstDash val="solid"/>
                </a:ln>
                <a:gradFill flip="none" rotWithShape="1">
                  <a:gsLst>
                    <a:gs pos="52000">
                      <a:srgbClr val="000082"/>
                    </a:gs>
                    <a:gs pos="30000">
                      <a:srgbClr val="66008F"/>
                    </a:gs>
                    <a:gs pos="64999">
                      <a:srgbClr val="BA0066"/>
                    </a:gs>
                    <a:gs pos="89999">
                      <a:srgbClr val="FF0000"/>
                    </a:gs>
                    <a:gs pos="100000">
                      <a:srgbClr val="FF8200"/>
                    </a:gs>
                  </a:gsLst>
                  <a:lin ang="2700000" scaled="1"/>
                  <a:tileRect/>
                </a:gradFill>
                <a:effectLst>
                  <a:outerShdw blurRad="41275" dist="20320" dir="1800000" algn="tl" rotWithShape="0">
                    <a:srgbClr val="000000">
                      <a:alpha val="40000"/>
                    </a:srgbClr>
                  </a:outerShdw>
                </a:effectLst>
                <a:latin typeface="Times New Roman" pitchFamily="18" charset="0"/>
                <a:cs typeface="Times New Roman" pitchFamily="18" charset="0"/>
              </a:rPr>
              <a:t>LE STREET FOOD</a:t>
            </a:r>
            <a:endParaRPr lang="it-IT" sz="6000" b="1" dirty="0">
              <a:ln w="12700">
                <a:solidFill>
                  <a:schemeClr val="tx2">
                    <a:satMod val="155000"/>
                  </a:schemeClr>
                </a:solidFill>
                <a:prstDash val="solid"/>
              </a:ln>
              <a:gradFill flip="none" rotWithShape="1">
                <a:gsLst>
                  <a:gs pos="52000">
                    <a:srgbClr val="000082"/>
                  </a:gs>
                  <a:gs pos="30000">
                    <a:srgbClr val="66008F"/>
                  </a:gs>
                  <a:gs pos="64999">
                    <a:srgbClr val="BA0066"/>
                  </a:gs>
                  <a:gs pos="89999">
                    <a:srgbClr val="FF0000"/>
                  </a:gs>
                  <a:gs pos="100000">
                    <a:srgbClr val="FF8200"/>
                  </a:gs>
                </a:gsLst>
                <a:lin ang="2700000" scaled="1"/>
                <a:tileRect/>
              </a:gra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6" name="CasellaDiTesto 15"/>
          <p:cNvSpPr txBox="1"/>
          <p:nvPr/>
        </p:nvSpPr>
        <p:spPr>
          <a:xfrm>
            <a:off x="4967536" y="3995678"/>
            <a:ext cx="4176464" cy="2862322"/>
          </a:xfrm>
          <a:prstGeom prst="rect">
            <a:avLst/>
          </a:prstGeom>
          <a:noFill/>
        </p:spPr>
        <p:txBody>
          <a:bodyPr wrap="square" rtlCol="0">
            <a:spAutoFit/>
          </a:bodyPr>
          <a:lstStyle/>
          <a:p>
            <a:r>
              <a:rPr lang="fr-FR" sz="2000" dirty="0" smtClean="0">
                <a:latin typeface="Times New Roman" pitchFamily="18" charset="0"/>
                <a:cs typeface="Times New Roman" pitchFamily="18" charset="0"/>
              </a:rPr>
              <a:t>Le </a:t>
            </a:r>
            <a:r>
              <a:rPr lang="fr-FR" sz="2000" dirty="0" err="1" smtClean="0">
                <a:latin typeface="Times New Roman" pitchFamily="18" charset="0"/>
                <a:cs typeface="Times New Roman" pitchFamily="18" charset="0"/>
              </a:rPr>
              <a:t>street</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food</a:t>
            </a:r>
            <a:r>
              <a:rPr lang="fr-FR" sz="2000" dirty="0" smtClean="0">
                <a:latin typeface="Times New Roman" pitchFamily="18" charset="0"/>
                <a:cs typeface="Times New Roman" pitchFamily="18" charset="0"/>
              </a:rPr>
              <a:t> occupe une place particulière  dans la gastronomie sicilienne et on le trouve dans les marchés, dans les rues, dans les boutiques spécialisées: </a:t>
            </a:r>
            <a:r>
              <a:rPr lang="fr-FR" sz="2000" i="1" dirty="0" smtClean="0">
                <a:latin typeface="Times New Roman" pitchFamily="18" charset="0"/>
                <a:cs typeface="Times New Roman" pitchFamily="18" charset="0"/>
              </a:rPr>
              <a:t>panini con le </a:t>
            </a:r>
            <a:r>
              <a:rPr lang="fr-FR" sz="2000" i="1" dirty="0" err="1" smtClean="0">
                <a:latin typeface="Times New Roman" pitchFamily="18" charset="0"/>
                <a:cs typeface="Times New Roman" pitchFamily="18" charset="0"/>
              </a:rPr>
              <a:t>panelle</a:t>
            </a:r>
            <a:r>
              <a:rPr lang="fr-FR" sz="2000" i="1" dirty="0" smtClean="0">
                <a:latin typeface="Times New Roman" pitchFamily="18" charset="0"/>
                <a:cs typeface="Times New Roman" pitchFamily="18" charset="0"/>
              </a:rPr>
              <a:t>, con la </a:t>
            </a:r>
            <a:r>
              <a:rPr lang="fr-FR" sz="2000" i="1" dirty="0" err="1" smtClean="0">
                <a:latin typeface="Times New Roman" pitchFamily="18" charset="0"/>
                <a:cs typeface="Times New Roman" pitchFamily="18" charset="0"/>
              </a:rPr>
              <a:t>milza</a:t>
            </a:r>
            <a:r>
              <a:rPr lang="fr-FR" sz="2000" i="1" dirty="0" smtClean="0">
                <a:latin typeface="Times New Roman" pitchFamily="18" charset="0"/>
                <a:cs typeface="Times New Roman" pitchFamily="18" charset="0"/>
              </a:rPr>
              <a:t>, </a:t>
            </a:r>
            <a:r>
              <a:rPr lang="fr-FR" sz="2000" i="1" dirty="0" err="1" smtClean="0">
                <a:latin typeface="Times New Roman" pitchFamily="18" charset="0"/>
                <a:cs typeface="Times New Roman" pitchFamily="18" charset="0"/>
              </a:rPr>
              <a:t>stigghioli</a:t>
            </a:r>
            <a:r>
              <a:rPr lang="fr-FR" sz="2000" i="1" dirty="0" smtClean="0">
                <a:latin typeface="Times New Roman" pitchFamily="18" charset="0"/>
                <a:cs typeface="Times New Roman" pitchFamily="18" charset="0"/>
              </a:rPr>
              <a:t>, </a:t>
            </a:r>
            <a:r>
              <a:rPr lang="fr-FR" sz="2000" i="1" dirty="0" err="1" smtClean="0">
                <a:latin typeface="Times New Roman" pitchFamily="18" charset="0"/>
                <a:cs typeface="Times New Roman" pitchFamily="18" charset="0"/>
              </a:rPr>
              <a:t>sfincione</a:t>
            </a:r>
            <a:r>
              <a:rPr lang="fr-FR" sz="2000" i="1" dirty="0" smtClean="0">
                <a:latin typeface="Times New Roman" pitchFamily="18" charset="0"/>
                <a:cs typeface="Times New Roman" pitchFamily="18" charset="0"/>
              </a:rPr>
              <a:t>, </a:t>
            </a:r>
            <a:r>
              <a:rPr lang="fr-FR" sz="2000" i="1" dirty="0" err="1" smtClean="0">
                <a:latin typeface="Times New Roman" pitchFamily="18" charset="0"/>
                <a:cs typeface="Times New Roman" pitchFamily="18" charset="0"/>
              </a:rPr>
              <a:t>arancini</a:t>
            </a:r>
            <a:r>
              <a:rPr lang="fr-FR" sz="2000" i="1" dirty="0" smtClean="0">
                <a:latin typeface="Times New Roman" pitchFamily="18" charset="0"/>
                <a:cs typeface="Times New Roman" pitchFamily="18" charset="0"/>
              </a:rPr>
              <a:t>…et beaucoup d’autres spécialités </a:t>
            </a:r>
            <a:r>
              <a:rPr lang="fr-FR" sz="2000" dirty="0" smtClean="0">
                <a:latin typeface="Times New Roman" pitchFamily="18" charset="0"/>
                <a:cs typeface="Times New Roman" pitchFamily="18" charset="0"/>
              </a:rPr>
              <a:t>très appréciées de tous, locaux comme touristes.</a:t>
            </a:r>
            <a:endParaRPr lang="fr-FR" sz="2000" i="1" dirty="0">
              <a:latin typeface="Times New Roman" pitchFamily="18" charset="0"/>
              <a:cs typeface="Times New Roman" pitchFamily="18" charset="0"/>
            </a:endParaRPr>
          </a:p>
        </p:txBody>
      </p:sp>
      <p:pic>
        <p:nvPicPr>
          <p:cNvPr id="17" name="Immagine 16" descr="15879579_1504484122913073_120923522_n.png"/>
          <p:cNvPicPr>
            <a:picLocks noChangeAspect="1"/>
          </p:cNvPicPr>
          <p:nvPr/>
        </p:nvPicPr>
        <p:blipFill>
          <a:blip r:embed="rId9" cstate="print"/>
          <a:stretch>
            <a:fillRect/>
          </a:stretch>
        </p:blipFill>
        <p:spPr>
          <a:xfrm>
            <a:off x="4932040" y="1124744"/>
            <a:ext cx="2309186" cy="1728192"/>
          </a:xfrm>
          <a:prstGeom prst="rect">
            <a:avLst/>
          </a:prstGeom>
          <a:ln>
            <a:noFill/>
          </a:ln>
          <a:effectLst>
            <a:softEdge rad="112500"/>
          </a:effectLst>
        </p:spPr>
      </p:pic>
      <p:pic>
        <p:nvPicPr>
          <p:cNvPr id="18" name="Immagine 17" descr="15877669_1387943791225061_204435574_o.png"/>
          <p:cNvPicPr>
            <a:picLocks noChangeAspect="1"/>
          </p:cNvPicPr>
          <p:nvPr/>
        </p:nvPicPr>
        <p:blipFill>
          <a:blip r:embed="rId10" cstate="print"/>
          <a:stretch>
            <a:fillRect/>
          </a:stretch>
        </p:blipFill>
        <p:spPr>
          <a:xfrm>
            <a:off x="7380312" y="188639"/>
            <a:ext cx="1763687" cy="2755833"/>
          </a:xfrm>
          <a:prstGeom prst="rect">
            <a:avLst/>
          </a:prstGeom>
          <a:ln>
            <a:noFill/>
          </a:ln>
          <a:effectLst>
            <a:softEdge rad="112500"/>
          </a:effectLst>
        </p:spPr>
      </p:pic>
    </p:spTree>
  </p:cSld>
  <p:clrMapOvr>
    <a:masterClrMapping/>
  </p:clrMapOvr>
  <p:transition advClick="0" advTm="11000">
    <p:strips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6" name="Rettangolo 5"/>
          <p:cNvSpPr/>
          <p:nvPr/>
        </p:nvSpPr>
        <p:spPr>
          <a:xfrm>
            <a:off x="2123728" y="188640"/>
            <a:ext cx="6660232"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9600" b="1" spc="50" dirty="0" smtClean="0">
                <a:ln w="11430"/>
                <a:solidFill>
                  <a:srgbClr val="002060"/>
                </a:solidFill>
                <a:effectLst>
                  <a:outerShdw blurRad="76200" dist="50800" dir="5400000" algn="tl" rotWithShape="0">
                    <a:srgbClr val="000000">
                      <a:alpha val="65000"/>
                    </a:srgbClr>
                  </a:outerShdw>
                </a:effectLst>
                <a:latin typeface="+mj-lt"/>
                <a:cs typeface="Times New Roman" pitchFamily="18" charset="0"/>
              </a:rPr>
              <a:t>BAGHERIA</a:t>
            </a:r>
            <a:endParaRPr lang="it-IT" sz="9600" b="1" cap="none" spc="50" dirty="0">
              <a:ln w="11430"/>
              <a:solidFill>
                <a:srgbClr val="002060"/>
              </a:solidFill>
              <a:effectLst>
                <a:outerShdw blurRad="76200" dist="50800" dir="5400000" algn="tl" rotWithShape="0">
                  <a:srgbClr val="000000">
                    <a:alpha val="65000"/>
                  </a:srgbClr>
                </a:outerShdw>
              </a:effectLst>
              <a:latin typeface="+mj-lt"/>
              <a:cs typeface="Times New Roman" pitchFamily="18" charset="0"/>
            </a:endParaRPr>
          </a:p>
        </p:txBody>
      </p:sp>
      <p:pic>
        <p:nvPicPr>
          <p:cNvPr id="2" name="Immagine 1"/>
          <p:cNvPicPr>
            <a:picLocks noChangeAspect="1"/>
          </p:cNvPicPr>
          <p:nvPr/>
        </p:nvPicPr>
        <p:blipFill>
          <a:blip r:embed="rId3" cstate="print"/>
          <a:stretch>
            <a:fillRect/>
          </a:stretch>
        </p:blipFill>
        <p:spPr>
          <a:xfrm>
            <a:off x="1475656" y="260648"/>
            <a:ext cx="1131759" cy="1526385"/>
          </a:xfrm>
          <a:prstGeom prst="rect">
            <a:avLst/>
          </a:prstGeom>
          <a:effectLst/>
        </p:spPr>
      </p:pic>
    </p:spTree>
  </p:cSld>
  <p:clrMapOvr>
    <a:masterClrMapping/>
  </p:clrMapOvr>
  <p:transition advClick="0" advTm="3000">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81000">
              <a:srgbClr val="87EDE4"/>
            </a:gs>
            <a:gs pos="53000">
              <a:schemeClr val="accent5">
                <a:lumMod val="0"/>
                <a:lumOff val="100000"/>
              </a:schemeClr>
            </a:gs>
            <a:gs pos="100000">
              <a:schemeClr val="accent5">
                <a:lumMod val="20000"/>
                <a:lumOff val="8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CasellaDiTesto 3"/>
          <p:cNvSpPr txBox="1"/>
          <p:nvPr/>
        </p:nvSpPr>
        <p:spPr>
          <a:xfrm>
            <a:off x="642910" y="2915128"/>
            <a:ext cx="8358246" cy="707886"/>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Bagheria </a:t>
            </a:r>
            <a:r>
              <a:rPr lang="fr-FR" sz="2000" dirty="0" smtClean="0">
                <a:latin typeface="Times New Roman" pitchFamily="18" charset="0"/>
                <a:cs typeface="Times New Roman" pitchFamily="18" charset="0"/>
              </a:rPr>
              <a:t>est une petite ville qui se trouve sur la côte nord-ouest de la Sicile, à quelques kilomètres de Palerme. </a:t>
            </a:r>
            <a:endParaRPr lang="fr-FR" sz="2000" dirty="0">
              <a:latin typeface="Times New Roman" pitchFamily="18" charset="0"/>
              <a:cs typeface="Times New Roman" pitchFamily="18" charset="0"/>
            </a:endParaRPr>
          </a:p>
        </p:txBody>
      </p:sp>
      <p:pic>
        <p:nvPicPr>
          <p:cNvPr id="6" name="Immagine 5" descr="15879157_1793914647600249_1118134366_n.jpg"/>
          <p:cNvPicPr>
            <a:picLocks noChangeAspect="1"/>
          </p:cNvPicPr>
          <p:nvPr/>
        </p:nvPicPr>
        <p:blipFill>
          <a:blip r:embed="rId2" cstate="print"/>
          <a:stretch>
            <a:fillRect/>
          </a:stretch>
        </p:blipFill>
        <p:spPr>
          <a:xfrm>
            <a:off x="365299" y="3664658"/>
            <a:ext cx="2991276" cy="3153304"/>
          </a:xfrm>
          <a:prstGeom prst="rect">
            <a:avLst/>
          </a:prstGeom>
          <a:ln>
            <a:noFill/>
          </a:ln>
          <a:effectLst>
            <a:softEdge rad="112500"/>
          </a:effectLst>
        </p:spPr>
      </p:pic>
      <p:pic>
        <p:nvPicPr>
          <p:cNvPr id="7" name="Immagine 6" descr="15879067_1793914667600247_1709949529_n.jpg"/>
          <p:cNvPicPr>
            <a:picLocks noChangeAspect="1"/>
          </p:cNvPicPr>
          <p:nvPr/>
        </p:nvPicPr>
        <p:blipFill>
          <a:blip r:embed="rId3" cstate="print"/>
          <a:stretch>
            <a:fillRect/>
          </a:stretch>
        </p:blipFill>
        <p:spPr>
          <a:xfrm>
            <a:off x="5652120" y="3449300"/>
            <a:ext cx="3349036" cy="3344385"/>
          </a:xfrm>
          <a:prstGeom prst="rect">
            <a:avLst/>
          </a:prstGeom>
          <a:ln>
            <a:noFill/>
          </a:ln>
          <a:effectLst>
            <a:softEdge rad="112500"/>
          </a:effectLst>
        </p:spPr>
      </p:pic>
      <p:pic>
        <p:nvPicPr>
          <p:cNvPr id="8" name="Immagine 7" descr="15870469_1793914680933579_1618143568_n.jpg"/>
          <p:cNvPicPr>
            <a:picLocks noChangeAspect="1"/>
          </p:cNvPicPr>
          <p:nvPr/>
        </p:nvPicPr>
        <p:blipFill>
          <a:blip r:embed="rId4" cstate="print"/>
          <a:stretch>
            <a:fillRect/>
          </a:stretch>
        </p:blipFill>
        <p:spPr>
          <a:xfrm>
            <a:off x="357158" y="142852"/>
            <a:ext cx="3998818" cy="2786082"/>
          </a:xfrm>
          <a:prstGeom prst="rect">
            <a:avLst/>
          </a:prstGeom>
          <a:ln>
            <a:noFill/>
          </a:ln>
          <a:effectLst>
            <a:softEdge rad="112500"/>
          </a:effectLst>
        </p:spPr>
      </p:pic>
      <p:sp>
        <p:nvSpPr>
          <p:cNvPr id="10" name="CasellaDiTesto 9"/>
          <p:cNvSpPr txBox="1"/>
          <p:nvPr/>
        </p:nvSpPr>
        <p:spPr>
          <a:xfrm>
            <a:off x="3258556" y="4151805"/>
            <a:ext cx="2500330" cy="1631216"/>
          </a:xfrm>
          <a:prstGeom prst="rect">
            <a:avLst/>
          </a:prstGeom>
          <a:noFill/>
        </p:spPr>
        <p:txBody>
          <a:bodyPr wrap="square" rtlCol="0">
            <a:spAutoFit/>
          </a:bodyPr>
          <a:lstStyle/>
          <a:p>
            <a:pPr algn="ctr"/>
            <a:r>
              <a:rPr lang="fr-FR" sz="2000" dirty="0" smtClean="0">
                <a:latin typeface="Times New Roman" pitchFamily="18" charset="0"/>
                <a:cs typeface="Times New Roman" pitchFamily="18" charset="0"/>
              </a:rPr>
              <a:t>C’est une ville riche d’histoire qui occupe une position privilégiée entre la montagne et la mer.</a:t>
            </a:r>
            <a:endParaRPr lang="fr-FR" sz="2000" dirty="0">
              <a:latin typeface="Times New Roman" pitchFamily="18" charset="0"/>
              <a:cs typeface="Times New Roman" pitchFamily="18" charset="0"/>
            </a:endParaRPr>
          </a:p>
        </p:txBody>
      </p:sp>
      <p:pic>
        <p:nvPicPr>
          <p:cNvPr id="11" name="Immagine 10" descr="15879067_1793914667600247_1709949529_n.jpg"/>
          <p:cNvPicPr>
            <a:picLocks noChangeAspect="1"/>
          </p:cNvPicPr>
          <p:nvPr/>
        </p:nvPicPr>
        <p:blipFill>
          <a:blip r:embed="rId3" cstate="print"/>
          <a:stretch>
            <a:fillRect/>
          </a:stretch>
        </p:blipFill>
        <p:spPr>
          <a:xfrm>
            <a:off x="5652120" y="3513615"/>
            <a:ext cx="3349036" cy="3344385"/>
          </a:xfrm>
          <a:prstGeom prst="rect">
            <a:avLst/>
          </a:prstGeom>
          <a:ln>
            <a:noFill/>
          </a:ln>
          <a:effectLst>
            <a:softEdge rad="112500"/>
          </a:effectLst>
        </p:spPr>
      </p:pic>
      <p:pic>
        <p:nvPicPr>
          <p:cNvPr id="12" name="Immagine 11" descr="15870469_1793914680933579_1618143568_n.jpg"/>
          <p:cNvPicPr>
            <a:picLocks noChangeAspect="1"/>
          </p:cNvPicPr>
          <p:nvPr/>
        </p:nvPicPr>
        <p:blipFill>
          <a:blip r:embed="rId4" cstate="print"/>
          <a:stretch>
            <a:fillRect/>
          </a:stretch>
        </p:blipFill>
        <p:spPr>
          <a:xfrm>
            <a:off x="357158" y="207167"/>
            <a:ext cx="3854802" cy="2685742"/>
          </a:xfrm>
          <a:prstGeom prst="rect">
            <a:avLst/>
          </a:prstGeom>
          <a:ln>
            <a:noFill/>
          </a:ln>
          <a:effectLst>
            <a:softEdge rad="112500"/>
          </a:effectLst>
        </p:spPr>
      </p:pic>
      <p:pic>
        <p:nvPicPr>
          <p:cNvPr id="14340" name="Picture 4" descr="Risultati immagini per bagheria mare"/>
          <p:cNvPicPr>
            <a:picLocks noChangeAspect="1" noChangeArrowheads="1"/>
          </p:cNvPicPr>
          <p:nvPr/>
        </p:nvPicPr>
        <p:blipFill>
          <a:blip r:embed="rId5" cstate="print"/>
          <a:srcRect/>
          <a:stretch>
            <a:fillRect/>
          </a:stretch>
        </p:blipFill>
        <p:spPr bwMode="auto">
          <a:xfrm>
            <a:off x="4788024" y="188640"/>
            <a:ext cx="3960440" cy="2691680"/>
          </a:xfrm>
          <a:prstGeom prst="rect">
            <a:avLst/>
          </a:prstGeom>
          <a:ln>
            <a:noFill/>
          </a:ln>
          <a:effectLst>
            <a:softEdge rad="112500"/>
          </a:effectLst>
        </p:spPr>
      </p:pic>
    </p:spTree>
  </p:cSld>
  <p:clrMapOvr>
    <a:masterClrMapping/>
  </p:clrMapOvr>
  <p:transition advClick="0" advTm="7000">
    <p:spli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68000">
              <a:schemeClr val="bg1"/>
            </a:gs>
            <a:gs pos="90000">
              <a:srgbClr val="3BF1E0">
                <a:alpha val="72000"/>
              </a:srgbClr>
            </a:gs>
            <a:gs pos="100000">
              <a:schemeClr val="bg1">
                <a:lumMod val="95000"/>
              </a:schemeClr>
            </a:gs>
          </a:gsLst>
          <a:path path="rect">
            <a:fillToRect l="100000" b="100000"/>
          </a:path>
          <a:tileRect t="-100000" r="-10000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6929454" cy="1143000"/>
          </a:xfrm>
        </p:spPr>
        <p:txBody>
          <a:bodyPr/>
          <a:lstStyle/>
          <a:p>
            <a:r>
              <a:rPr lang="it-IT" dirty="0" smtClean="0">
                <a:latin typeface="Times New Roman" pitchFamily="18" charset="0"/>
                <a:cs typeface="Times New Roman" pitchFamily="18" charset="0"/>
              </a:rPr>
              <a:t>LE CLIMAT À BAGHERIA</a:t>
            </a:r>
            <a:endParaRPr lang="it-IT" dirty="0">
              <a:latin typeface="Times New Roman" pitchFamily="18" charset="0"/>
              <a:cs typeface="Times New Roman" pitchFamily="18" charset="0"/>
            </a:endParaRPr>
          </a:p>
        </p:txBody>
      </p:sp>
      <p:sp>
        <p:nvSpPr>
          <p:cNvPr id="3" name="Segnaposto contenuto 2"/>
          <p:cNvSpPr>
            <a:spLocks noGrp="1"/>
          </p:cNvSpPr>
          <p:nvPr>
            <p:ph idx="1"/>
          </p:nvPr>
        </p:nvSpPr>
        <p:spPr>
          <a:xfrm>
            <a:off x="3714744" y="1785926"/>
            <a:ext cx="4857784" cy="1714512"/>
          </a:xfrm>
        </p:spPr>
        <p:txBody>
          <a:bodyPr>
            <a:noAutofit/>
          </a:bodyPr>
          <a:lstStyle/>
          <a:p>
            <a:pPr>
              <a:buNone/>
            </a:pPr>
            <a:r>
              <a:rPr lang="fr-FR" sz="2000" dirty="0" smtClean="0"/>
              <a:t>	</a:t>
            </a:r>
            <a:r>
              <a:rPr lang="fr-FR" sz="2000" dirty="0" smtClean="0">
                <a:latin typeface="Times New Roman" pitchFamily="18" charset="0"/>
                <a:cs typeface="Times New Roman" pitchFamily="18" charset="0"/>
              </a:rPr>
              <a:t>Les hivers sont assez ensoleillés avec toutefois des jours un peu frisquets mais les températures ne descendent presque jamais en dessous de 10° degrés. </a:t>
            </a:r>
            <a:endParaRPr lang="fr-FR" sz="2000" dirty="0">
              <a:latin typeface="Times New Roman" pitchFamily="18" charset="0"/>
              <a:cs typeface="Times New Roman" pitchFamily="18" charset="0"/>
            </a:endParaRPr>
          </a:p>
        </p:txBody>
      </p:sp>
      <p:sp>
        <p:nvSpPr>
          <p:cNvPr id="4" name="CasellaDiTesto 3"/>
          <p:cNvSpPr txBox="1"/>
          <p:nvPr/>
        </p:nvSpPr>
        <p:spPr>
          <a:xfrm>
            <a:off x="179512" y="857414"/>
            <a:ext cx="6643734" cy="769441"/>
          </a:xfrm>
          <a:prstGeom prst="rect">
            <a:avLst/>
          </a:prstGeom>
          <a:noFill/>
        </p:spPr>
        <p:txBody>
          <a:bodyPr wrap="square" rtlCol="0">
            <a:spAutoFit/>
          </a:bodyPr>
          <a:lstStyle/>
          <a:p>
            <a:r>
              <a:rPr lang="fr-FR" sz="2000" dirty="0" smtClean="0">
                <a:latin typeface="Times New Roman" pitchFamily="18" charset="0"/>
                <a:cs typeface="Times New Roman" pitchFamily="18" charset="0"/>
              </a:rPr>
              <a:t>Elle bénéficie d’un </a:t>
            </a:r>
            <a:r>
              <a:rPr lang="fr-FR" sz="2400" b="1" dirty="0" smtClean="0">
                <a:latin typeface="Times New Roman" pitchFamily="18" charset="0"/>
                <a:cs typeface="Times New Roman" pitchFamily="18" charset="0"/>
              </a:rPr>
              <a:t>climat méditerranéen </a:t>
            </a:r>
            <a:r>
              <a:rPr lang="fr-FR" sz="2000" dirty="0" smtClean="0">
                <a:latin typeface="Times New Roman" pitchFamily="18" charset="0"/>
                <a:cs typeface="Times New Roman" pitchFamily="18" charset="0"/>
              </a:rPr>
              <a:t>tempéré par l’influence marine. </a:t>
            </a:r>
            <a:endParaRPr lang="it-IT" sz="2000" dirty="0">
              <a:latin typeface="Times New Roman" pitchFamily="18" charset="0"/>
              <a:cs typeface="Times New Roman" pitchFamily="18" charset="0"/>
            </a:endParaRPr>
          </a:p>
        </p:txBody>
      </p:sp>
      <p:sp>
        <p:nvSpPr>
          <p:cNvPr id="5" name="Rettangolo 4"/>
          <p:cNvSpPr/>
          <p:nvPr/>
        </p:nvSpPr>
        <p:spPr>
          <a:xfrm>
            <a:off x="0" y="5445224"/>
            <a:ext cx="4932040" cy="1015663"/>
          </a:xfrm>
          <a:prstGeom prst="rect">
            <a:avLst/>
          </a:prstGeom>
        </p:spPr>
        <p:txBody>
          <a:bodyPr wrap="square">
            <a:spAutoFit/>
          </a:bodyPr>
          <a:lstStyle/>
          <a:p>
            <a:r>
              <a:rPr lang="fr-FR" sz="2000" dirty="0" smtClean="0">
                <a:latin typeface="Times New Roman" pitchFamily="18" charset="0"/>
                <a:cs typeface="Times New Roman" pitchFamily="18" charset="0"/>
              </a:rPr>
              <a:t>En  été il fait très chaud, mais les températures ne dépassent presque jamais 40° degrés. </a:t>
            </a:r>
          </a:p>
          <a:p>
            <a:r>
              <a:rPr lang="fr-FR" sz="2000" dirty="0" smtClean="0">
                <a:latin typeface="Times New Roman" pitchFamily="18" charset="0"/>
                <a:cs typeface="Times New Roman" pitchFamily="18" charset="0"/>
              </a:rPr>
              <a:t>En automne et au printemps il fait doux</a:t>
            </a:r>
            <a:endParaRPr lang="it-IT" sz="2000" dirty="0">
              <a:latin typeface="Times New Roman" pitchFamily="18" charset="0"/>
              <a:cs typeface="Times New Roman" pitchFamily="18" charset="0"/>
            </a:endParaRPr>
          </a:p>
        </p:txBody>
      </p:sp>
      <p:pic>
        <p:nvPicPr>
          <p:cNvPr id="6" name="Immagine 5" descr="15870846_1793937064264674_2131381208_n.jpg"/>
          <p:cNvPicPr>
            <a:picLocks noChangeAspect="1"/>
          </p:cNvPicPr>
          <p:nvPr/>
        </p:nvPicPr>
        <p:blipFill>
          <a:blip r:embed="rId2" cstate="print"/>
          <a:stretch>
            <a:fillRect/>
          </a:stretch>
        </p:blipFill>
        <p:spPr>
          <a:xfrm>
            <a:off x="6643734" y="0"/>
            <a:ext cx="2399764" cy="1619840"/>
          </a:xfrm>
          <a:prstGeom prst="rect">
            <a:avLst/>
          </a:prstGeom>
          <a:ln>
            <a:noFill/>
          </a:ln>
          <a:effectLst>
            <a:softEdge rad="112500"/>
          </a:effectLst>
        </p:spPr>
      </p:pic>
      <p:pic>
        <p:nvPicPr>
          <p:cNvPr id="7" name="Immagine 6" descr="15909608_1793937050931342_1010566167_n.jpg"/>
          <p:cNvPicPr>
            <a:picLocks noChangeAspect="1"/>
          </p:cNvPicPr>
          <p:nvPr/>
        </p:nvPicPr>
        <p:blipFill>
          <a:blip r:embed="rId3" cstate="print"/>
          <a:stretch>
            <a:fillRect/>
          </a:stretch>
        </p:blipFill>
        <p:spPr>
          <a:xfrm>
            <a:off x="283429" y="1594696"/>
            <a:ext cx="3744416" cy="3728814"/>
          </a:xfrm>
          <a:prstGeom prst="rect">
            <a:avLst/>
          </a:prstGeom>
          <a:ln>
            <a:noFill/>
          </a:ln>
          <a:effectLst>
            <a:softEdge rad="112500"/>
          </a:effectLst>
        </p:spPr>
      </p:pic>
      <p:pic>
        <p:nvPicPr>
          <p:cNvPr id="15362" name="Picture 2" descr="Risultati immagini per bagheria"/>
          <p:cNvPicPr>
            <a:picLocks noChangeAspect="1" noChangeArrowheads="1"/>
          </p:cNvPicPr>
          <p:nvPr/>
        </p:nvPicPr>
        <p:blipFill>
          <a:blip r:embed="rId4" cstate="print"/>
          <a:srcRect/>
          <a:stretch>
            <a:fillRect/>
          </a:stretch>
        </p:blipFill>
        <p:spPr bwMode="auto">
          <a:xfrm>
            <a:off x="4788024" y="3429000"/>
            <a:ext cx="4181038" cy="3135778"/>
          </a:xfrm>
          <a:prstGeom prst="rect">
            <a:avLst/>
          </a:prstGeom>
          <a:ln>
            <a:noFill/>
          </a:ln>
          <a:effectLst>
            <a:softEdge rad="112500"/>
          </a:effectLst>
        </p:spPr>
      </p:pic>
    </p:spTree>
  </p:cSld>
  <p:clrMapOvr>
    <a:masterClrMapping/>
  </p:clrMapOvr>
  <p:transition advClick="0" advTm="3000">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A8FAB2"/>
            </a:gs>
            <a:gs pos="53000">
              <a:schemeClr val="accent5">
                <a:lumMod val="40000"/>
                <a:lumOff val="60000"/>
              </a:schemeClr>
            </a:gs>
            <a:gs pos="17000">
              <a:schemeClr val="bg1"/>
            </a:gs>
            <a:gs pos="100000">
              <a:srgbClr val="FFFFFF"/>
            </a:gs>
          </a:gsLst>
          <a:lin ang="13500000" scaled="1"/>
          <a:tileRect/>
        </a:gradFill>
        <a:effectLst/>
      </p:bgPr>
    </p:bg>
    <p:spTree>
      <p:nvGrpSpPr>
        <p:cNvPr id="1" name=""/>
        <p:cNvGrpSpPr/>
        <p:nvPr/>
      </p:nvGrpSpPr>
      <p:grpSpPr>
        <a:xfrm>
          <a:off x="0" y="0"/>
          <a:ext cx="0" cy="0"/>
          <a:chOff x="0" y="0"/>
          <a:chExt cx="0" cy="0"/>
        </a:xfrm>
      </p:grpSpPr>
      <p:sp>
        <p:nvSpPr>
          <p:cNvPr id="19" name="CasellaDiTesto 18"/>
          <p:cNvSpPr txBox="1"/>
          <p:nvPr/>
        </p:nvSpPr>
        <p:spPr>
          <a:xfrm>
            <a:off x="179512" y="1628800"/>
            <a:ext cx="2376264" cy="707886"/>
          </a:xfrm>
          <a:prstGeom prst="rect">
            <a:avLst/>
          </a:prstGeom>
          <a:noFill/>
        </p:spPr>
        <p:txBody>
          <a:bodyPr wrap="square" rtlCol="0">
            <a:spAutoFit/>
          </a:bodyPr>
          <a:lstStyle/>
          <a:p>
            <a:r>
              <a:rPr lang="it-IT" sz="2000" b="1" dirty="0" smtClean="0">
                <a:latin typeface="Times New Roman" panose="02020603050405020304" pitchFamily="18" charset="0"/>
                <a:cs typeface="Times New Roman" panose="02020603050405020304" pitchFamily="18" charset="0"/>
              </a:rPr>
              <a:t>TOURISME CULTUREL</a:t>
            </a:r>
            <a:endParaRPr lang="it-IT" sz="2000" b="1" dirty="0">
              <a:latin typeface="Times New Roman" panose="02020603050405020304" pitchFamily="18" charset="0"/>
              <a:cs typeface="Times New Roman" panose="02020603050405020304" pitchFamily="18" charset="0"/>
            </a:endParaRPr>
          </a:p>
        </p:txBody>
      </p:sp>
      <p:sp>
        <p:nvSpPr>
          <p:cNvPr id="22" name="CasellaDiTesto 21"/>
          <p:cNvSpPr txBox="1"/>
          <p:nvPr/>
        </p:nvSpPr>
        <p:spPr>
          <a:xfrm>
            <a:off x="3131840" y="1628800"/>
            <a:ext cx="2736304" cy="646331"/>
          </a:xfrm>
          <a:prstGeom prst="rect">
            <a:avLst/>
          </a:prstGeom>
          <a:noFill/>
        </p:spPr>
        <p:txBody>
          <a:bodyPr wrap="square" rtlCol="0">
            <a:spAutoFit/>
          </a:bodyPr>
          <a:lstStyle/>
          <a:p>
            <a:pPr algn="ctr"/>
            <a:r>
              <a:rPr lang="it-IT" b="1" dirty="0" smtClean="0">
                <a:latin typeface="Times New Roman" panose="02020603050405020304" pitchFamily="18" charset="0"/>
                <a:cs typeface="Times New Roman" panose="02020603050405020304" pitchFamily="18" charset="0"/>
              </a:rPr>
              <a:t>TOURISME GASTRONOMIQUE</a:t>
            </a:r>
            <a:endParaRPr lang="it-IT"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6407696" y="1700808"/>
            <a:ext cx="2736304" cy="646331"/>
          </a:xfrm>
          <a:prstGeom prst="rect">
            <a:avLst/>
          </a:prstGeom>
          <a:noFill/>
        </p:spPr>
        <p:txBody>
          <a:bodyPr wrap="square" rtlCol="0">
            <a:spAutoFit/>
          </a:bodyPr>
          <a:lstStyle/>
          <a:p>
            <a:pPr algn="ctr"/>
            <a:r>
              <a:rPr lang="it-IT" b="1" dirty="0">
                <a:latin typeface="Times New Roman" panose="02020603050405020304" pitchFamily="18" charset="0"/>
                <a:cs typeface="Times New Roman" panose="02020603050405020304" pitchFamily="18" charset="0"/>
              </a:rPr>
              <a:t>TOURISME </a:t>
            </a:r>
            <a:r>
              <a:rPr lang="it-IT" b="1" dirty="0" smtClean="0">
                <a:latin typeface="Times New Roman" panose="02020603050405020304" pitchFamily="18" charset="0"/>
                <a:cs typeface="Times New Roman" panose="02020603050405020304" pitchFamily="18" charset="0"/>
              </a:rPr>
              <a:t>BALNÉAIRE</a:t>
            </a:r>
            <a:endParaRPr lang="it-IT" b="1" dirty="0">
              <a:latin typeface="Times New Roman" panose="02020603050405020304" pitchFamily="18" charset="0"/>
              <a:cs typeface="Times New Roman" panose="02020603050405020304" pitchFamily="18" charset="0"/>
            </a:endParaRPr>
          </a:p>
        </p:txBody>
      </p:sp>
      <p:sp>
        <p:nvSpPr>
          <p:cNvPr id="23" name="Segnaposto contenuto 2"/>
          <p:cNvSpPr>
            <a:spLocks noGrp="1"/>
          </p:cNvSpPr>
          <p:nvPr>
            <p:ph idx="1"/>
          </p:nvPr>
        </p:nvSpPr>
        <p:spPr>
          <a:xfrm>
            <a:off x="0" y="0"/>
            <a:ext cx="8964488" cy="1484784"/>
          </a:xfrm>
        </p:spPr>
        <p:txBody>
          <a:bodyPr>
            <a:normAutofit fontScale="92500" lnSpcReduction="20000"/>
          </a:bodyPr>
          <a:lstStyle/>
          <a:p>
            <a:pPr>
              <a:buNone/>
            </a:pPr>
            <a:r>
              <a:rPr lang="fr-FR" dirty="0" smtClean="0"/>
              <a:t>    </a:t>
            </a:r>
            <a:r>
              <a:rPr lang="fr-FR" sz="2600" b="1" dirty="0" smtClean="0">
                <a:solidFill>
                  <a:srgbClr val="002060"/>
                </a:solidFill>
                <a:latin typeface="Times New Roman" pitchFamily="18" charset="0"/>
                <a:cs typeface="Times New Roman" pitchFamily="18" charset="0"/>
              </a:rPr>
              <a:t>Bagheria est la destination parfaite pour un voyage en Sicile</a:t>
            </a:r>
            <a:r>
              <a:rPr lang="fr-FR" sz="2600" dirty="0" smtClean="0">
                <a:solidFill>
                  <a:srgbClr val="002060"/>
                </a:solidFill>
                <a:latin typeface="Times New Roman" pitchFamily="18" charset="0"/>
                <a:cs typeface="Times New Roman" pitchFamily="18" charset="0"/>
              </a:rPr>
              <a:t>! </a:t>
            </a:r>
          </a:p>
          <a:p>
            <a:pPr indent="-161925">
              <a:buNone/>
            </a:pPr>
            <a:r>
              <a:rPr lang="fr-FR" sz="2200" dirty="0" smtClean="0">
                <a:latin typeface="Times New Roman" pitchFamily="18" charset="0"/>
                <a:cs typeface="Times New Roman" pitchFamily="18" charset="0"/>
              </a:rPr>
              <a:t>En effet, la ville </a:t>
            </a:r>
            <a:r>
              <a:rPr lang="fr-FR" altLang="it-IT" sz="2200" dirty="0" smtClean="0">
                <a:latin typeface="Times New Roman" pitchFamily="18" charset="0"/>
                <a:cs typeface="Times New Roman" pitchFamily="18" charset="0"/>
              </a:rPr>
              <a:t>et ses environs offrent beaucoup de choses intéressantes à voir et 		 </a:t>
            </a:r>
            <a:r>
              <a:rPr lang="fr-FR" sz="2200" dirty="0" smtClean="0">
                <a:latin typeface="Times New Roman" pitchFamily="18" charset="0"/>
                <a:cs typeface="Times New Roman" pitchFamily="18" charset="0"/>
              </a:rPr>
              <a:t>proposent aussi des activités différentes. </a:t>
            </a:r>
          </a:p>
          <a:p>
            <a:pPr marL="806450" algn="ctr">
              <a:buNone/>
            </a:pPr>
            <a:r>
              <a:rPr lang="fr-FR" sz="2600" dirty="0" smtClean="0">
                <a:latin typeface="Times New Roman" pitchFamily="18" charset="0"/>
                <a:cs typeface="Times New Roman" pitchFamily="18" charset="0"/>
              </a:rPr>
              <a:t>	</a:t>
            </a:r>
            <a:r>
              <a:rPr lang="fr-FR" sz="2200" dirty="0" smtClean="0">
                <a:latin typeface="Times New Roman" pitchFamily="18" charset="0"/>
                <a:cs typeface="Times New Roman" pitchFamily="18" charset="0"/>
              </a:rPr>
              <a:t>On peut y pratiquer plusieurs types de tourisme</a:t>
            </a:r>
            <a:endParaRPr lang="fr-FR" sz="2400" dirty="0" smtClean="0">
              <a:latin typeface="Times New Roman" pitchFamily="18" charset="0"/>
              <a:cs typeface="Times New Roman" pitchFamily="18" charset="0"/>
            </a:endParaRPr>
          </a:p>
          <a:p>
            <a:pPr>
              <a:buNone/>
            </a:pPr>
            <a:endParaRPr lang="fr-FR" dirty="0"/>
          </a:p>
        </p:txBody>
      </p:sp>
      <p:sp>
        <p:nvSpPr>
          <p:cNvPr id="11" name="CasellaDiTesto 10"/>
          <p:cNvSpPr txBox="1"/>
          <p:nvPr/>
        </p:nvSpPr>
        <p:spPr>
          <a:xfrm>
            <a:off x="1189805" y="4130955"/>
            <a:ext cx="2592288" cy="646331"/>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TOURISME FOLKLORIQUE</a:t>
            </a:r>
            <a:endParaRPr lang="fr-FR" dirty="0"/>
          </a:p>
        </p:txBody>
      </p:sp>
      <p:sp>
        <p:nvSpPr>
          <p:cNvPr id="12" name="CasellaDiTesto 11"/>
          <p:cNvSpPr txBox="1"/>
          <p:nvPr/>
        </p:nvSpPr>
        <p:spPr>
          <a:xfrm>
            <a:off x="5602425" y="4304029"/>
            <a:ext cx="2849254" cy="381771"/>
          </a:xfrm>
          <a:prstGeom prst="rect">
            <a:avLst/>
          </a:prstGeom>
          <a:noFill/>
        </p:spPr>
        <p:txBody>
          <a:bodyPr wrap="square" rtlCol="0">
            <a:spAutoFit/>
          </a:bodyPr>
          <a:lstStyle/>
          <a:p>
            <a:r>
              <a:rPr lang="fr-FR" b="1" dirty="0" smtClean="0">
                <a:latin typeface="Times New Roman" pitchFamily="18" charset="0"/>
                <a:cs typeface="Times New Roman" pitchFamily="18" charset="0"/>
              </a:rPr>
              <a:t>TOURISME </a:t>
            </a:r>
            <a:r>
              <a:rPr lang="fr-FR" sz="1881" b="1" dirty="0" smtClean="0">
                <a:latin typeface="Times New Roman" pitchFamily="18" charset="0"/>
                <a:cs typeface="Times New Roman" pitchFamily="18" charset="0"/>
              </a:rPr>
              <a:t>NATUREL</a:t>
            </a:r>
            <a:r>
              <a:rPr lang="fr-FR" b="1" dirty="0" smtClean="0">
                <a:latin typeface="Times New Roman" pitchFamily="18" charset="0"/>
                <a:cs typeface="Times New Roman" pitchFamily="18" charset="0"/>
              </a:rPr>
              <a:t> </a:t>
            </a:r>
            <a:endParaRPr lang="fr-FR" b="1" dirty="0">
              <a:latin typeface="Times New Roman" pitchFamily="18" charset="0"/>
              <a:cs typeface="Times New Roman" pitchFamily="18" charset="0"/>
            </a:endParaRPr>
          </a:p>
        </p:txBody>
      </p:sp>
      <p:pic>
        <p:nvPicPr>
          <p:cNvPr id="4100" name="Picture 4" descr="Risultati immagini per monte catalfano bagheria"/>
          <p:cNvPicPr>
            <a:picLocks noChangeAspect="1" noChangeArrowheads="1"/>
          </p:cNvPicPr>
          <p:nvPr/>
        </p:nvPicPr>
        <p:blipFill>
          <a:blip r:embed="rId2" cstate="print"/>
          <a:srcRect/>
          <a:stretch>
            <a:fillRect/>
          </a:stretch>
        </p:blipFill>
        <p:spPr bwMode="auto">
          <a:xfrm>
            <a:off x="5370868" y="4777286"/>
            <a:ext cx="3312368" cy="1844824"/>
          </a:xfrm>
          <a:prstGeom prst="rect">
            <a:avLst/>
          </a:prstGeom>
          <a:ln>
            <a:noFill/>
          </a:ln>
          <a:effectLst>
            <a:softEdge rad="112500"/>
          </a:effectLst>
        </p:spPr>
      </p:pic>
      <p:pic>
        <p:nvPicPr>
          <p:cNvPr id="4104" name="Picture 8" descr="Risultati immagini per bagheria folklore"/>
          <p:cNvPicPr>
            <a:picLocks noChangeAspect="1" noChangeArrowheads="1"/>
          </p:cNvPicPr>
          <p:nvPr/>
        </p:nvPicPr>
        <p:blipFill>
          <a:blip r:embed="rId3" cstate="print"/>
          <a:srcRect/>
          <a:stretch>
            <a:fillRect/>
          </a:stretch>
        </p:blipFill>
        <p:spPr bwMode="auto">
          <a:xfrm>
            <a:off x="412910" y="4781654"/>
            <a:ext cx="3744416" cy="1949572"/>
          </a:xfrm>
          <a:prstGeom prst="rect">
            <a:avLst/>
          </a:prstGeom>
          <a:ln>
            <a:noFill/>
          </a:ln>
          <a:effectLst>
            <a:softEdge rad="112500"/>
          </a:effectLst>
        </p:spPr>
      </p:pic>
      <p:pic>
        <p:nvPicPr>
          <p:cNvPr id="4106" name="Picture 10" descr="Risultati immagini per bagheria gastronomia"/>
          <p:cNvPicPr>
            <a:picLocks noChangeAspect="1" noChangeArrowheads="1"/>
          </p:cNvPicPr>
          <p:nvPr/>
        </p:nvPicPr>
        <p:blipFill>
          <a:blip r:embed="rId4" cstate="print"/>
          <a:srcRect/>
          <a:stretch>
            <a:fillRect/>
          </a:stretch>
        </p:blipFill>
        <p:spPr bwMode="auto">
          <a:xfrm>
            <a:off x="3131840" y="2492896"/>
            <a:ext cx="2983394" cy="1296144"/>
          </a:xfrm>
          <a:prstGeom prst="rect">
            <a:avLst/>
          </a:prstGeom>
          <a:ln>
            <a:noFill/>
          </a:ln>
          <a:effectLst>
            <a:softEdge rad="112500"/>
          </a:effectLst>
        </p:spPr>
      </p:pic>
      <p:sp>
        <p:nvSpPr>
          <p:cNvPr id="2" name="AutoShape 2" descr="Risultati immagini per solunto baghe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 name="Immagine 2"/>
          <p:cNvPicPr>
            <a:picLocks noChangeAspect="1"/>
          </p:cNvPicPr>
          <p:nvPr/>
        </p:nvPicPr>
        <p:blipFill>
          <a:blip r:embed="rId5" cstate="print"/>
          <a:stretch>
            <a:fillRect/>
          </a:stretch>
        </p:blipFill>
        <p:spPr>
          <a:xfrm>
            <a:off x="65191" y="2300295"/>
            <a:ext cx="2420758" cy="1661480"/>
          </a:xfrm>
          <a:prstGeom prst="rect">
            <a:avLst/>
          </a:prstGeom>
          <a:ln>
            <a:noFill/>
          </a:ln>
          <a:effectLst>
            <a:softEdge rad="112500"/>
          </a:effectLst>
        </p:spPr>
      </p:pic>
      <p:pic>
        <p:nvPicPr>
          <p:cNvPr id="5" name="Immagine 4"/>
          <p:cNvPicPr>
            <a:picLocks noChangeAspect="1"/>
          </p:cNvPicPr>
          <p:nvPr/>
        </p:nvPicPr>
        <p:blipFill>
          <a:blip r:embed="rId6" cstate="print"/>
          <a:stretch>
            <a:fillRect/>
          </a:stretch>
        </p:blipFill>
        <p:spPr>
          <a:xfrm>
            <a:off x="6407696" y="2336686"/>
            <a:ext cx="2621983" cy="1749578"/>
          </a:xfrm>
          <a:prstGeom prst="rect">
            <a:avLst/>
          </a:prstGeom>
          <a:ln>
            <a:noFill/>
          </a:ln>
          <a:effectLst>
            <a:softEdge rad="112500"/>
          </a:effectLst>
        </p:spPr>
      </p:pic>
    </p:spTree>
    <p:extLst>
      <p:ext uri="{BB962C8B-B14F-4D97-AF65-F5344CB8AC3E}">
        <p14:creationId xmlns:p14="http://schemas.microsoft.com/office/powerpoint/2010/main" val="2501621662"/>
      </p:ext>
    </p:extLst>
  </p:cSld>
  <p:clrMapOvr>
    <a:masterClrMapping/>
  </p:clrMapOvr>
  <p:transition advClick="0" advTm="7000">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47000">
              <a:srgbClr val="E6E6E6"/>
            </a:gs>
            <a:gs pos="80000">
              <a:schemeClr val="accent6">
                <a:lumMod val="60000"/>
                <a:lumOff val="40000"/>
              </a:schemeClr>
            </a:gs>
            <a:gs pos="100000">
              <a:srgbClr val="E6E6E6"/>
            </a:gs>
          </a:gsLst>
          <a:lin ang="2700000" scaled="1"/>
          <a:tileRect/>
        </a:gradFill>
        <a:effectLst/>
      </p:bgPr>
    </p:bg>
    <p:spTree>
      <p:nvGrpSpPr>
        <p:cNvPr id="1" name=""/>
        <p:cNvGrpSpPr/>
        <p:nvPr/>
      </p:nvGrpSpPr>
      <p:grpSpPr>
        <a:xfrm>
          <a:off x="0" y="0"/>
          <a:ext cx="0" cy="0"/>
          <a:chOff x="0" y="0"/>
          <a:chExt cx="0" cy="0"/>
        </a:xfrm>
      </p:grpSpPr>
      <p:sp>
        <p:nvSpPr>
          <p:cNvPr id="6" name="CasellaDiTesto 5"/>
          <p:cNvSpPr txBox="1"/>
          <p:nvPr/>
        </p:nvSpPr>
        <p:spPr>
          <a:xfrm>
            <a:off x="755576" y="188640"/>
            <a:ext cx="7056784" cy="646331"/>
          </a:xfrm>
          <a:prstGeom prst="rect">
            <a:avLst/>
          </a:prstGeom>
          <a:noFill/>
        </p:spPr>
        <p:txBody>
          <a:bodyPr wrap="square" rtlCol="0">
            <a:spAutoFit/>
          </a:bodyPr>
          <a:lstStyle/>
          <a:p>
            <a:r>
              <a:rPr lang="fr-FR" sz="3600" dirty="0" smtClean="0">
                <a:latin typeface="Script MT Bold" pitchFamily="66" charset="0"/>
              </a:rPr>
              <a:t>Si vous aimez l’architecture et l’art…</a:t>
            </a:r>
            <a:endParaRPr lang="fr-FR" sz="3600" dirty="0">
              <a:latin typeface="Script MT Bold" pitchFamily="66" charset="0"/>
            </a:endParaRPr>
          </a:p>
        </p:txBody>
      </p:sp>
      <p:pic>
        <p:nvPicPr>
          <p:cNvPr id="7" name="Immagine 6" descr="villa-butera-11.jpg"/>
          <p:cNvPicPr>
            <a:picLocks noChangeAspect="1"/>
          </p:cNvPicPr>
          <p:nvPr/>
        </p:nvPicPr>
        <p:blipFill>
          <a:blip r:embed="rId2" cstate="print"/>
          <a:stretch>
            <a:fillRect/>
          </a:stretch>
        </p:blipFill>
        <p:spPr>
          <a:xfrm>
            <a:off x="0" y="1932760"/>
            <a:ext cx="2808058" cy="1818432"/>
          </a:xfrm>
          <a:prstGeom prst="rect">
            <a:avLst/>
          </a:prstGeom>
          <a:ln>
            <a:noFill/>
          </a:ln>
          <a:effectLst>
            <a:softEdge rad="112500"/>
          </a:effectLst>
        </p:spPr>
      </p:pic>
      <p:pic>
        <p:nvPicPr>
          <p:cNvPr id="9" name="Immagine 8" descr="villa-cattolica-624x300.jpg"/>
          <p:cNvPicPr>
            <a:picLocks noChangeAspect="1"/>
          </p:cNvPicPr>
          <p:nvPr/>
        </p:nvPicPr>
        <p:blipFill>
          <a:blip r:embed="rId3" cstate="print"/>
          <a:stretch>
            <a:fillRect/>
          </a:stretch>
        </p:blipFill>
        <p:spPr>
          <a:xfrm>
            <a:off x="5722870" y="1922881"/>
            <a:ext cx="3421130" cy="1887899"/>
          </a:xfrm>
          <a:prstGeom prst="rect">
            <a:avLst/>
          </a:prstGeom>
          <a:ln>
            <a:noFill/>
          </a:ln>
          <a:effectLst>
            <a:softEdge rad="112500"/>
          </a:effectLst>
        </p:spPr>
      </p:pic>
      <p:pic>
        <p:nvPicPr>
          <p:cNvPr id="10" name="Immagine 9" descr="20170105_125718.png"/>
          <p:cNvPicPr>
            <a:picLocks noChangeAspect="1"/>
          </p:cNvPicPr>
          <p:nvPr/>
        </p:nvPicPr>
        <p:blipFill>
          <a:blip r:embed="rId4" cstate="print"/>
          <a:stretch>
            <a:fillRect/>
          </a:stretch>
        </p:blipFill>
        <p:spPr>
          <a:xfrm>
            <a:off x="107504" y="4435371"/>
            <a:ext cx="4536505" cy="2362763"/>
          </a:xfrm>
          <a:prstGeom prst="rect">
            <a:avLst/>
          </a:prstGeom>
          <a:ln>
            <a:noFill/>
          </a:ln>
          <a:effectLst>
            <a:softEdge rad="112500"/>
          </a:effectLst>
        </p:spPr>
      </p:pic>
      <p:pic>
        <p:nvPicPr>
          <p:cNvPr id="11" name="Immagine 10" descr="20170105_125646.png"/>
          <p:cNvPicPr>
            <a:picLocks noChangeAspect="1"/>
          </p:cNvPicPr>
          <p:nvPr/>
        </p:nvPicPr>
        <p:blipFill>
          <a:blip r:embed="rId5" cstate="print"/>
          <a:stretch>
            <a:fillRect/>
          </a:stretch>
        </p:blipFill>
        <p:spPr>
          <a:xfrm>
            <a:off x="5076056" y="3876351"/>
            <a:ext cx="3672408" cy="2977647"/>
          </a:xfrm>
          <a:prstGeom prst="rect">
            <a:avLst/>
          </a:prstGeom>
          <a:ln>
            <a:noFill/>
          </a:ln>
          <a:effectLst>
            <a:softEdge rad="112500"/>
          </a:effectLst>
        </p:spPr>
      </p:pic>
      <p:pic>
        <p:nvPicPr>
          <p:cNvPr id="12" name="Immagine 11" descr="20170105_124135.png"/>
          <p:cNvPicPr>
            <a:picLocks noChangeAspect="1"/>
          </p:cNvPicPr>
          <p:nvPr/>
        </p:nvPicPr>
        <p:blipFill>
          <a:blip r:embed="rId6" cstate="print"/>
          <a:stretch>
            <a:fillRect/>
          </a:stretch>
        </p:blipFill>
        <p:spPr>
          <a:xfrm>
            <a:off x="2789300" y="1881230"/>
            <a:ext cx="2952328" cy="1971199"/>
          </a:xfrm>
          <a:prstGeom prst="rect">
            <a:avLst/>
          </a:prstGeom>
          <a:ln>
            <a:noFill/>
          </a:ln>
          <a:effectLst>
            <a:softEdge rad="112500"/>
          </a:effectLst>
        </p:spPr>
      </p:pic>
      <p:sp>
        <p:nvSpPr>
          <p:cNvPr id="13" name="CasellaDiTesto 12"/>
          <p:cNvSpPr txBox="1"/>
          <p:nvPr/>
        </p:nvSpPr>
        <p:spPr>
          <a:xfrm>
            <a:off x="683568" y="836712"/>
            <a:ext cx="8208912" cy="830997"/>
          </a:xfrm>
          <a:prstGeom prst="rect">
            <a:avLst/>
          </a:prstGeom>
          <a:noFill/>
        </p:spPr>
        <p:txBody>
          <a:bodyPr wrap="square" rtlCol="0">
            <a:spAutoFit/>
          </a:bodyPr>
          <a:lstStyle/>
          <a:p>
            <a:r>
              <a:rPr lang="fr-FR" sz="2400" dirty="0" smtClean="0">
                <a:latin typeface="Times New Roman" pitchFamily="18" charset="0"/>
                <a:cs typeface="Times New Roman" pitchFamily="18" charset="0"/>
              </a:rPr>
              <a:t>La ville est surtout connue pour ses imposantes villas, mais il y a aussi d'autres monuments d'intérêt à découvrir.</a:t>
            </a:r>
            <a:endParaRPr lang="fr-FR" sz="2400" dirty="0">
              <a:latin typeface="Times New Roman" pitchFamily="18" charset="0"/>
              <a:cs typeface="Times New Roman" pitchFamily="18" charset="0"/>
            </a:endParaRPr>
          </a:p>
        </p:txBody>
      </p:sp>
      <p:sp>
        <p:nvSpPr>
          <p:cNvPr id="16" name="CasellaDiTesto 15"/>
          <p:cNvSpPr txBox="1"/>
          <p:nvPr/>
        </p:nvSpPr>
        <p:spPr>
          <a:xfrm>
            <a:off x="139957" y="3769478"/>
            <a:ext cx="4536504" cy="646331"/>
          </a:xfrm>
          <a:prstGeom prst="rect">
            <a:avLst/>
          </a:prstGeom>
          <a:noFill/>
        </p:spPr>
        <p:txBody>
          <a:bodyPr wrap="square" rtlCol="0">
            <a:spAutoFit/>
          </a:bodyPr>
          <a:lstStyle/>
          <a:p>
            <a:r>
              <a:rPr lang="fr-FR" sz="3600" b="1" i="1" dirty="0" smtClean="0">
                <a:solidFill>
                  <a:srgbClr val="C00000"/>
                </a:solidFill>
                <a:latin typeface="Script MT Bold" pitchFamily="66" charset="0"/>
              </a:rPr>
              <a:t>Les</a:t>
            </a:r>
            <a:r>
              <a:rPr lang="it-IT" sz="3600" b="1" i="1" dirty="0" smtClean="0">
                <a:solidFill>
                  <a:srgbClr val="C00000"/>
                </a:solidFill>
                <a:latin typeface="Script MT Bold" pitchFamily="66" charset="0"/>
              </a:rPr>
              <a:t> </a:t>
            </a:r>
            <a:r>
              <a:rPr lang="fr-FR" sz="3600" b="1" i="1" dirty="0" smtClean="0">
                <a:solidFill>
                  <a:srgbClr val="C00000"/>
                </a:solidFill>
                <a:latin typeface="Script MT Bold" pitchFamily="66" charset="0"/>
              </a:rPr>
              <a:t>incontournables</a:t>
            </a:r>
            <a:r>
              <a:rPr lang="it-IT" sz="3600" b="1" i="1" dirty="0" smtClean="0">
                <a:solidFill>
                  <a:srgbClr val="C00000"/>
                </a:solidFill>
                <a:latin typeface="Script MT Bold" pitchFamily="66" charset="0"/>
              </a:rPr>
              <a:t>…</a:t>
            </a:r>
            <a:endParaRPr lang="fr-FR" sz="3600" dirty="0">
              <a:solidFill>
                <a:srgbClr val="C00000"/>
              </a:solidFill>
              <a:latin typeface="Script MT Bold" pitchFamily="66" charset="0"/>
            </a:endParaRPr>
          </a:p>
        </p:txBody>
      </p:sp>
    </p:spTree>
  </p:cSld>
  <p:clrMapOvr>
    <a:masterClrMapping/>
  </p:clrMapOvr>
  <p:transition advClick="0" advTm="5000">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stretch>
            <a:fillRect l="-30000" r="-30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251520" y="1052736"/>
            <a:ext cx="7848872" cy="1323439"/>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La villa </a:t>
            </a:r>
            <a:r>
              <a:rPr lang="fr-FR" sz="2000" b="1" dirty="0" err="1" smtClean="0">
                <a:latin typeface="Times New Roman" pitchFamily="18" charset="0"/>
                <a:cs typeface="Times New Roman" pitchFamily="18" charset="0"/>
              </a:rPr>
              <a:t>Palagonìa</a:t>
            </a:r>
            <a:r>
              <a:rPr lang="fr-FR" sz="2000" b="1" dirty="0" smtClean="0">
                <a:latin typeface="Times New Roman" pitchFamily="18" charset="0"/>
                <a:cs typeface="Times New Roman" pitchFamily="18" charset="0"/>
              </a:rPr>
              <a:t> est la plus célèbre des villas baroques de Bagheria. Construite en 1715, elle est remarquable pour sa façade concave mais surtout pour les étranges créatures qui couronnent le mur d'enceinte et qui lui conférant une allure un peu mystérieuse ! </a:t>
            </a:r>
            <a:endParaRPr lang="fr-FR" sz="2000" b="1" dirty="0">
              <a:latin typeface="Times New Roman" pitchFamily="18" charset="0"/>
              <a:cs typeface="Times New Roman" pitchFamily="18" charset="0"/>
            </a:endParaRPr>
          </a:p>
        </p:txBody>
      </p:sp>
      <p:pic>
        <p:nvPicPr>
          <p:cNvPr id="5" name="Immagine 4" descr="Villa-Palagonia-19.JPG"/>
          <p:cNvPicPr>
            <a:picLocks noChangeAspect="1"/>
          </p:cNvPicPr>
          <p:nvPr/>
        </p:nvPicPr>
        <p:blipFill>
          <a:blip r:embed="rId3" cstate="print"/>
          <a:stretch>
            <a:fillRect/>
          </a:stretch>
        </p:blipFill>
        <p:spPr>
          <a:xfrm>
            <a:off x="4788024" y="2331360"/>
            <a:ext cx="4218629" cy="2789739"/>
          </a:xfrm>
          <a:prstGeom prst="rect">
            <a:avLst/>
          </a:prstGeom>
          <a:ln>
            <a:noFill/>
          </a:ln>
          <a:effectLst>
            <a:softEdge rad="112500"/>
          </a:effectLst>
        </p:spPr>
      </p:pic>
      <p:sp>
        <p:nvSpPr>
          <p:cNvPr id="7" name="Rettangolo 6"/>
          <p:cNvSpPr/>
          <p:nvPr/>
        </p:nvSpPr>
        <p:spPr>
          <a:xfrm>
            <a:off x="661367" y="0"/>
            <a:ext cx="7418827" cy="923330"/>
          </a:xfrm>
          <a:prstGeom prst="rect">
            <a:avLst/>
          </a:prstGeom>
          <a:noFill/>
        </p:spPr>
        <p:txBody>
          <a:bodyPr wrap="none" lIns="91440" tIns="45720" rIns="91440" bIns="45720">
            <a:spAutoFit/>
          </a:bodyPr>
          <a:lstStyle/>
          <a:p>
            <a:pPr algn="ctr"/>
            <a:r>
              <a:rPr lang="fr-FR" sz="5400" dirty="0" smtClean="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rPr>
              <a:t>LA VILLA PALAGONIA</a:t>
            </a:r>
            <a:endParaRPr lang="fr-FR" sz="5400" dirty="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endParaRPr>
          </a:p>
        </p:txBody>
      </p:sp>
      <p:sp>
        <p:nvSpPr>
          <p:cNvPr id="8" name="CasellaDiTesto 7"/>
          <p:cNvSpPr txBox="1"/>
          <p:nvPr/>
        </p:nvSpPr>
        <p:spPr>
          <a:xfrm>
            <a:off x="4661755" y="5121099"/>
            <a:ext cx="4590765" cy="1631216"/>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A l'intérieur, il y a des fresques en trompe l'</a:t>
            </a:r>
            <a:r>
              <a:rPr lang="fr-FR" sz="2000" b="1" dirty="0" err="1" smtClean="0">
                <a:latin typeface="Times New Roman" pitchFamily="18" charset="0"/>
                <a:cs typeface="Times New Roman" pitchFamily="18" charset="0"/>
              </a:rPr>
              <a:t>oeil</a:t>
            </a:r>
            <a:r>
              <a:rPr lang="fr-FR" sz="2000" b="1" dirty="0" smtClean="0">
                <a:latin typeface="Times New Roman" pitchFamily="18" charset="0"/>
                <a:cs typeface="Times New Roman" pitchFamily="18" charset="0"/>
              </a:rPr>
              <a:t>, la salle des Glaces, des papiers-peints imitant le faux marbre…</a:t>
            </a:r>
          </a:p>
          <a:p>
            <a:r>
              <a:rPr lang="fr-FR" sz="2000" b="1" dirty="0" smtClean="0">
                <a:latin typeface="Times New Roman" pitchFamily="18" charset="0"/>
                <a:cs typeface="Times New Roman" pitchFamily="18" charset="0"/>
              </a:rPr>
              <a:t>Tout cela a été conçu pour impressionner le visiteur.</a:t>
            </a:r>
            <a:endParaRPr lang="fr-FR" sz="2000" b="1" dirty="0">
              <a:latin typeface="Times New Roman" pitchFamily="18" charset="0"/>
              <a:cs typeface="Times New Roman" pitchFamily="18" charset="0"/>
            </a:endParaRPr>
          </a:p>
        </p:txBody>
      </p:sp>
      <p:pic>
        <p:nvPicPr>
          <p:cNvPr id="9" name="Immagine 8" descr="Immagine1.jpg"/>
          <p:cNvPicPr>
            <a:picLocks noChangeAspect="1"/>
          </p:cNvPicPr>
          <p:nvPr/>
        </p:nvPicPr>
        <p:blipFill>
          <a:blip r:embed="rId4" cstate="print"/>
          <a:stretch>
            <a:fillRect/>
          </a:stretch>
        </p:blipFill>
        <p:spPr>
          <a:xfrm>
            <a:off x="21062" y="3140968"/>
            <a:ext cx="4399180" cy="3672319"/>
          </a:xfrm>
          <a:prstGeom prst="rect">
            <a:avLst/>
          </a:prstGeom>
          <a:ln>
            <a:noFill/>
          </a:ln>
          <a:effectLst>
            <a:softEdge rad="112500"/>
          </a:effectLst>
        </p:spPr>
      </p:pic>
    </p:spTree>
  </p:cSld>
  <p:clrMapOvr>
    <a:masterClrMapping/>
  </p:clrMapOvr>
  <p:transition advClick="0" advTm="9000">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stretch>
            <a:fillRect t="-22000" b="-22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8520" y="980728"/>
            <a:ext cx="9505056" cy="1872209"/>
          </a:xfrm>
        </p:spPr>
        <p:txBody>
          <a:bodyPr>
            <a:normAutofit lnSpcReduction="10000"/>
          </a:bodyPr>
          <a:lstStyle/>
          <a:p>
            <a:pPr lvl="1">
              <a:buNone/>
            </a:pPr>
            <a:r>
              <a:rPr lang="fr-FR" dirty="0" smtClean="0">
                <a:latin typeface="Times New Roman" pitchFamily="18" charset="0"/>
                <a:cs typeface="Times New Roman" pitchFamily="18" charset="0"/>
              </a:rPr>
              <a:t>	</a:t>
            </a:r>
            <a:r>
              <a:rPr lang="fr-FR" sz="2200" b="1" dirty="0" smtClean="0">
                <a:latin typeface="Times New Roman" pitchFamily="18" charset="0"/>
                <a:cs typeface="Times New Roman" pitchFamily="18" charset="0"/>
              </a:rPr>
              <a:t>Cette construction massive de forme quadrangulaire érigée en 1736</a:t>
            </a:r>
            <a:r>
              <a:rPr lang="fr-FR" altLang="it-IT" sz="2200" b="1" dirty="0" smtClean="0">
                <a:latin typeface="Times New Roman" pitchFamily="18" charset="0"/>
                <a:cs typeface="Times New Roman" pitchFamily="18" charset="0"/>
              </a:rPr>
              <a:t> est de style baroque et présente un imposant escalier à deux volées.</a:t>
            </a:r>
          </a:p>
          <a:p>
            <a:pPr lvl="1">
              <a:buNone/>
            </a:pPr>
            <a:endParaRPr lang="fr-FR" altLang="it-IT" b="1" dirty="0" smtClean="0">
              <a:latin typeface="Times New Roman" pitchFamily="18" charset="0"/>
              <a:cs typeface="Times New Roman" pitchFamily="18" charset="0"/>
            </a:endParaRPr>
          </a:p>
          <a:p>
            <a:pPr lvl="1">
              <a:buNone/>
            </a:pPr>
            <a:r>
              <a:rPr lang="fr-FR" altLang="it-IT" b="1" dirty="0" smtClean="0">
                <a:latin typeface="Times New Roman" pitchFamily="18" charset="0"/>
                <a:cs typeface="Times New Roman" pitchFamily="18" charset="0"/>
              </a:rPr>
              <a:t>	</a:t>
            </a:r>
            <a:endParaRPr lang="fr-FR" b="1" dirty="0">
              <a:latin typeface="Times New Roman" pitchFamily="18" charset="0"/>
              <a:cs typeface="Times New Roman" pitchFamily="18" charset="0"/>
            </a:endParaRPr>
          </a:p>
        </p:txBody>
      </p:sp>
      <p:sp>
        <p:nvSpPr>
          <p:cNvPr id="5" name="CasellaDiTesto 4"/>
          <p:cNvSpPr txBox="1"/>
          <p:nvPr/>
        </p:nvSpPr>
        <p:spPr>
          <a:xfrm>
            <a:off x="0" y="3933056"/>
            <a:ext cx="6192688" cy="2554545"/>
          </a:xfrm>
          <a:prstGeom prst="rect">
            <a:avLst/>
          </a:prstGeom>
          <a:noFill/>
        </p:spPr>
        <p:txBody>
          <a:bodyPr wrap="square" rtlCol="0">
            <a:spAutoFit/>
          </a:bodyPr>
          <a:lstStyle/>
          <a:p>
            <a:pPr marL="0" lvl="1">
              <a:buNone/>
            </a:pPr>
            <a:endParaRPr lang="fr-FR" altLang="it-IT" sz="2000" b="1" dirty="0" smtClean="0">
              <a:latin typeface="Times New Roman" pitchFamily="18" charset="0"/>
              <a:cs typeface="Times New Roman" pitchFamily="18" charset="0"/>
            </a:endParaRPr>
          </a:p>
          <a:p>
            <a:pPr marL="0" lvl="1" algn="just">
              <a:buNone/>
            </a:pPr>
            <a:r>
              <a:rPr lang="fr-FR" altLang="it-IT" sz="2000" b="1" dirty="0" smtClean="0">
                <a:latin typeface="Times New Roman" pitchFamily="18" charset="0"/>
                <a:cs typeface="Times New Roman" pitchFamily="18" charset="0"/>
              </a:rPr>
              <a:t>Aujourd’hui, elle est </a:t>
            </a:r>
            <a:r>
              <a:rPr lang="fr-FR" sz="2000" b="1" dirty="0" smtClean="0">
                <a:latin typeface="Times New Roman" pitchFamily="18" charset="0"/>
                <a:cs typeface="Times New Roman" pitchFamily="18" charset="0"/>
              </a:rPr>
              <a:t>le siège du musée </a:t>
            </a:r>
          </a:p>
          <a:p>
            <a:pPr marL="0" lvl="1" algn="just">
              <a:buNone/>
            </a:pPr>
            <a:r>
              <a:rPr lang="fr-FR" sz="2000" b="1" i="1" dirty="0" smtClean="0">
                <a:latin typeface="Times New Roman" pitchFamily="18" charset="0"/>
                <a:cs typeface="Times New Roman" pitchFamily="18" charset="0"/>
              </a:rPr>
              <a:t>Renato </a:t>
            </a:r>
            <a:r>
              <a:rPr lang="fr-FR" sz="2000" b="1" i="1" dirty="0" err="1" smtClean="0">
                <a:latin typeface="Times New Roman" pitchFamily="18" charset="0"/>
                <a:cs typeface="Times New Roman" pitchFamily="18" charset="0"/>
              </a:rPr>
              <a:t>Guttuso</a:t>
            </a:r>
            <a:r>
              <a:rPr lang="fr-FR" sz="2000" b="1" i="1" dirty="0" smtClean="0">
                <a:latin typeface="Times New Roman" pitchFamily="18" charset="0"/>
                <a:cs typeface="Times New Roman" pitchFamily="18" charset="0"/>
              </a:rPr>
              <a:t> </a:t>
            </a:r>
            <a:r>
              <a:rPr lang="fr-FR" sz="2000" b="1" dirty="0" smtClean="0">
                <a:latin typeface="Times New Roman" pitchFamily="18" charset="0"/>
                <a:cs typeface="Times New Roman" pitchFamily="18" charset="0"/>
              </a:rPr>
              <a:t>(célèbre peintre italien né </a:t>
            </a:r>
          </a:p>
          <a:p>
            <a:pPr marL="0" lvl="1" algn="just">
              <a:buNone/>
            </a:pPr>
            <a:r>
              <a:rPr lang="fr-FR" sz="2000" b="1" dirty="0" smtClean="0">
                <a:latin typeface="Times New Roman" pitchFamily="18" charset="0"/>
                <a:cs typeface="Times New Roman" pitchFamily="18" charset="0"/>
              </a:rPr>
              <a:t>à </a:t>
            </a:r>
            <a:r>
              <a:rPr lang="fr-FR" sz="2000" b="1" dirty="0" err="1" smtClean="0">
                <a:latin typeface="Times New Roman" pitchFamily="18" charset="0"/>
                <a:cs typeface="Times New Roman" pitchFamily="18" charset="0"/>
              </a:rPr>
              <a:t>Bagheria</a:t>
            </a:r>
            <a:r>
              <a:rPr lang="fr-FR" sz="2000" b="1" dirty="0" smtClean="0">
                <a:latin typeface="Times New Roman" pitchFamily="18" charset="0"/>
                <a:cs typeface="Times New Roman" pitchFamily="18" charset="0"/>
              </a:rPr>
              <a:t>, 1911-1987) Elle abrite des </a:t>
            </a:r>
          </a:p>
          <a:p>
            <a:pPr marL="0" lvl="1" algn="just">
              <a:buNone/>
            </a:pPr>
            <a:r>
              <a:rPr lang="fr-FR" sz="2000" b="1" dirty="0" smtClean="0">
                <a:latin typeface="Times New Roman" pitchFamily="18" charset="0"/>
                <a:cs typeface="Times New Roman" pitchFamily="18" charset="0"/>
              </a:rPr>
              <a:t>œuvres du peintre et d’autres artistes. </a:t>
            </a:r>
          </a:p>
          <a:p>
            <a:pPr marL="0" lvl="1" algn="just">
              <a:buNone/>
            </a:pPr>
            <a:r>
              <a:rPr lang="fr-FR" sz="2000" b="1" dirty="0" smtClean="0">
                <a:latin typeface="Times New Roman" pitchFamily="18" charset="0"/>
                <a:cs typeface="Times New Roman" pitchFamily="18" charset="0"/>
              </a:rPr>
              <a:t>Dans le jardin il y a la chambre du </a:t>
            </a:r>
          </a:p>
          <a:p>
            <a:pPr marL="0" lvl="1" algn="just">
              <a:buNone/>
            </a:pPr>
            <a:r>
              <a:rPr lang="fr-FR" sz="2000" b="1" dirty="0" err="1" smtClean="0">
                <a:latin typeface="Times New Roman" pitchFamily="18" charset="0"/>
                <a:cs typeface="Times New Roman" pitchFamily="18" charset="0"/>
              </a:rPr>
              <a:t>Scirocco</a:t>
            </a:r>
            <a:r>
              <a:rPr lang="fr-FR" sz="2000" b="1" dirty="0" smtClean="0">
                <a:latin typeface="Times New Roman" pitchFamily="18" charset="0"/>
                <a:cs typeface="Times New Roman" pitchFamily="18" charset="0"/>
              </a:rPr>
              <a:t> et la tombe du peintre réalisée </a:t>
            </a:r>
          </a:p>
          <a:p>
            <a:pPr marL="0" lvl="1" algn="just">
              <a:buNone/>
            </a:pPr>
            <a:r>
              <a:rPr lang="fr-FR" sz="2000" b="1" dirty="0" smtClean="0">
                <a:latin typeface="Times New Roman" pitchFamily="18" charset="0"/>
                <a:cs typeface="Times New Roman" pitchFamily="18" charset="0"/>
              </a:rPr>
              <a:t>par le sculpteur Giacomo </a:t>
            </a:r>
            <a:r>
              <a:rPr lang="fr-FR" sz="2000" b="1" dirty="0" err="1" smtClean="0">
                <a:latin typeface="Times New Roman" pitchFamily="18" charset="0"/>
                <a:cs typeface="Times New Roman" pitchFamily="18" charset="0"/>
              </a:rPr>
              <a:t>Manzù</a:t>
            </a:r>
            <a:r>
              <a:rPr lang="fr-FR" sz="2000" b="1" dirty="0" smtClean="0">
                <a:latin typeface="Times New Roman" pitchFamily="18" charset="0"/>
                <a:cs typeface="Times New Roman" pitchFamily="18" charset="0"/>
              </a:rPr>
              <a:t>.</a:t>
            </a:r>
            <a:endParaRPr lang="fr-FR" sz="2000" b="1" dirty="0">
              <a:latin typeface="Times New Roman" pitchFamily="18" charset="0"/>
              <a:cs typeface="Times New Roman" pitchFamily="18" charset="0"/>
            </a:endParaRPr>
          </a:p>
        </p:txBody>
      </p:sp>
      <p:pic>
        <p:nvPicPr>
          <p:cNvPr id="6" name="Immagine 5" descr="villa_cattolica_sala_museo_bagheria_111014.jpg"/>
          <p:cNvPicPr>
            <a:picLocks noChangeAspect="1"/>
          </p:cNvPicPr>
          <p:nvPr/>
        </p:nvPicPr>
        <p:blipFill>
          <a:blip r:embed="rId3" cstate="print"/>
          <a:stretch>
            <a:fillRect/>
          </a:stretch>
        </p:blipFill>
        <p:spPr>
          <a:xfrm>
            <a:off x="5183560" y="4420170"/>
            <a:ext cx="3960440" cy="2353762"/>
          </a:xfrm>
          <a:prstGeom prst="rect">
            <a:avLst/>
          </a:prstGeom>
          <a:ln>
            <a:noFill/>
          </a:ln>
          <a:effectLst>
            <a:softEdge rad="112500"/>
          </a:effectLst>
        </p:spPr>
      </p:pic>
      <p:pic>
        <p:nvPicPr>
          <p:cNvPr id="7" name="Immagine 6" descr="museo-guttuso-sera-595x335.jpg"/>
          <p:cNvPicPr>
            <a:picLocks noChangeAspect="1"/>
          </p:cNvPicPr>
          <p:nvPr/>
        </p:nvPicPr>
        <p:blipFill>
          <a:blip r:embed="rId4" cstate="print"/>
          <a:stretch>
            <a:fillRect/>
          </a:stretch>
        </p:blipFill>
        <p:spPr>
          <a:xfrm>
            <a:off x="2627784" y="1767277"/>
            <a:ext cx="4356484" cy="2345799"/>
          </a:xfrm>
          <a:prstGeom prst="rect">
            <a:avLst/>
          </a:prstGeom>
          <a:ln>
            <a:noFill/>
          </a:ln>
          <a:effectLst>
            <a:softEdge rad="112500"/>
          </a:effectLst>
        </p:spPr>
      </p:pic>
      <p:sp>
        <p:nvSpPr>
          <p:cNvPr id="8" name="Rettangolo 7"/>
          <p:cNvSpPr/>
          <p:nvPr/>
        </p:nvSpPr>
        <p:spPr>
          <a:xfrm>
            <a:off x="251520" y="0"/>
            <a:ext cx="8388424" cy="923330"/>
          </a:xfrm>
          <a:prstGeom prst="rect">
            <a:avLst/>
          </a:prstGeom>
        </p:spPr>
        <p:txBody>
          <a:bodyPr wrap="square">
            <a:spAutoFit/>
          </a:bodyPr>
          <a:lstStyle/>
          <a:p>
            <a:pPr algn="ctr"/>
            <a:r>
              <a:rPr lang="fr-FR" sz="5400" dirty="0" smtClean="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rPr>
              <a:t>LA VILLA CATTOLICA</a:t>
            </a:r>
            <a:endParaRPr lang="fr-FR" sz="5400" dirty="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endParaRPr>
          </a:p>
        </p:txBody>
      </p:sp>
    </p:spTree>
  </p:cSld>
  <p:clrMapOvr>
    <a:masterClrMapping/>
  </p:clrMapOvr>
  <p:transition advClick="0" advTm="8000">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000">
              <a:srgbClr val="FFF200">
                <a:alpha val="0"/>
              </a:srgbClr>
            </a:gs>
            <a:gs pos="40000">
              <a:srgbClr val="FF7A00">
                <a:alpha val="64000"/>
              </a:srgbClr>
            </a:gs>
            <a:gs pos="100000">
              <a:srgbClr val="FF0300">
                <a:alpha val="66000"/>
              </a:srgbClr>
            </a:gs>
            <a:gs pos="100000">
              <a:srgbClr val="4D0808"/>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88640"/>
            <a:ext cx="9144000" cy="2160240"/>
          </a:xfrm>
          <a:noFill/>
        </p:spPr>
        <p:txBody>
          <a:bodyPr>
            <a:normAutofit lnSpcReduction="10000"/>
          </a:bodyPr>
          <a:lstStyle/>
          <a:p>
            <a:pPr>
              <a:buNone/>
            </a:pPr>
            <a:r>
              <a:rPr lang="fr-FR" sz="2400" dirty="0" smtClean="0">
                <a:latin typeface="Times New Roman" pitchFamily="18" charset="0"/>
                <a:cs typeface="Times New Roman" pitchFamily="18" charset="0"/>
              </a:rPr>
              <a:t>« </a:t>
            </a:r>
            <a:r>
              <a:rPr lang="fr-FR" sz="2000" dirty="0" smtClean="0">
                <a:latin typeface="Times New Roman" pitchFamily="18" charset="0"/>
                <a:cs typeface="Times New Roman" pitchFamily="18" charset="0"/>
              </a:rPr>
              <a:t>La </a:t>
            </a:r>
            <a:r>
              <a:rPr lang="fr-FR" sz="2000" dirty="0">
                <a:latin typeface="Times New Roman" pitchFamily="18" charset="0"/>
                <a:cs typeface="Times New Roman" pitchFamily="18" charset="0"/>
              </a:rPr>
              <a:t>Sicile me montre l'Asie et l'Afrique et de se trouver sur le point merveilleux vers lequel sont dirigés tant de rayons de l'histoire du monde n'est pas une petite affaire. La Sicile et la Grèce nouvelle me font espérer à nouveau en une vie nouvelle. Et dans tout cela, je présage mon désir de revenir au moment où je partirai</a:t>
            </a:r>
            <a:r>
              <a:rPr lang="fr-FR" sz="2000" dirty="0" smtClean="0">
                <a:latin typeface="Times New Roman" pitchFamily="18" charset="0"/>
                <a:cs typeface="Times New Roman" pitchFamily="18" charset="0"/>
              </a:rPr>
              <a:t>. » </a:t>
            </a:r>
            <a:r>
              <a:rPr lang="fr-FR" dirty="0" smtClean="0"/>
              <a:t/>
            </a:r>
            <a:br>
              <a:rPr lang="fr-FR" dirty="0" smtClean="0"/>
            </a:br>
            <a:r>
              <a:rPr lang="fr-FR" dirty="0" smtClean="0"/>
              <a:t>					</a:t>
            </a:r>
            <a:r>
              <a:rPr lang="it-IT" sz="2000" dirty="0" smtClean="0">
                <a:latin typeface="Times New Roman" pitchFamily="18" charset="0"/>
                <a:cs typeface="Times New Roman" pitchFamily="18" charset="0"/>
              </a:rPr>
              <a:t>Johann Wolfgang Von Goethe</a:t>
            </a:r>
          </a:p>
          <a:p>
            <a:pPr>
              <a:buNone/>
            </a:pPr>
            <a:r>
              <a:rPr lang="it-IT" sz="2000" dirty="0">
                <a:latin typeface="Times New Roman" pitchFamily="18" charset="0"/>
                <a:cs typeface="Times New Roman" pitchFamily="18" charset="0"/>
              </a:rPr>
              <a:t>	</a:t>
            </a:r>
            <a:r>
              <a:rPr lang="it-IT" sz="2000" dirty="0" smtClean="0">
                <a:latin typeface="Times New Roman" pitchFamily="18" charset="0"/>
                <a:cs typeface="Times New Roman" pitchFamily="18" charset="0"/>
              </a:rPr>
              <a:t>					</a:t>
            </a:r>
            <a:r>
              <a:rPr lang="it-IT" sz="1800" i="1" dirty="0" smtClean="0">
                <a:latin typeface="Times New Roman" pitchFamily="18" charset="0"/>
                <a:cs typeface="Times New Roman" pitchFamily="18" charset="0"/>
              </a:rPr>
              <a:t> (</a:t>
            </a:r>
            <a:r>
              <a:rPr lang="fr-FR" sz="1800" i="1" dirty="0" smtClean="0">
                <a:latin typeface="Times New Roman" pitchFamily="18" charset="0"/>
                <a:cs typeface="Times New Roman" pitchFamily="18" charset="0"/>
              </a:rPr>
              <a:t>écrivain allemand</a:t>
            </a:r>
            <a:r>
              <a:rPr lang="it-IT" sz="1800" i="1" dirty="0" smtClean="0">
                <a:latin typeface="Times New Roman" pitchFamily="18" charset="0"/>
                <a:cs typeface="Times New Roman" pitchFamily="18" charset="0"/>
              </a:rPr>
              <a:t>, 1749-1832)</a:t>
            </a:r>
            <a:endParaRPr lang="it-IT" sz="1800" i="1" dirty="0">
              <a:latin typeface="Times New Roman" pitchFamily="18" charset="0"/>
              <a:cs typeface="Times New Roman" pitchFamily="18" charset="0"/>
            </a:endParaRPr>
          </a:p>
          <a:p>
            <a:pPr>
              <a:buNone/>
            </a:pPr>
            <a:endParaRPr lang="fr-FR" sz="1800" i="1" dirty="0">
              <a:latin typeface="Times New Roman" pitchFamily="18" charset="0"/>
              <a:cs typeface="Times New Roman" pitchFamily="18" charset="0"/>
            </a:endParaRPr>
          </a:p>
        </p:txBody>
      </p:sp>
      <p:pic>
        <p:nvPicPr>
          <p:cNvPr id="26632" name="Picture 8" descr="Risultati immagini per sicilia panorama sole"/>
          <p:cNvPicPr>
            <a:picLocks noChangeAspect="1" noChangeArrowheads="1"/>
          </p:cNvPicPr>
          <p:nvPr/>
        </p:nvPicPr>
        <p:blipFill>
          <a:blip r:embed="rId2" cstate="print"/>
          <a:srcRect/>
          <a:stretch>
            <a:fillRect/>
          </a:stretch>
        </p:blipFill>
        <p:spPr bwMode="auto">
          <a:xfrm>
            <a:off x="17748" y="2636912"/>
            <a:ext cx="9108504" cy="3415689"/>
          </a:xfrm>
          <a:prstGeom prst="rect">
            <a:avLst/>
          </a:prstGeom>
          <a:ln>
            <a:noFill/>
          </a:ln>
          <a:effectLst>
            <a:softEdge rad="112500"/>
          </a:effectLst>
        </p:spPr>
      </p:pic>
    </p:spTree>
  </p:cSld>
  <p:clrMapOvr>
    <a:masterClrMapping/>
  </p:clrMapOvr>
  <p:transition advTm="1500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5536" y="404664"/>
            <a:ext cx="8229600" cy="1143000"/>
          </a:xfrm>
        </p:spPr>
        <p:txBody>
          <a:bodyPr>
            <a:normAutofit fontScale="90000"/>
          </a:bodyPr>
          <a:lstStyle/>
          <a:p>
            <a:r>
              <a:rPr lang="fr-FR" sz="6000" dirty="0" smtClean="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rPr>
              <a:t>LE PALAIS BUTERA</a:t>
            </a:r>
            <a:r>
              <a:rPr lang="fr-FR" dirty="0" smtClean="0">
                <a:ln w="15875" cap="rnd" cmpd="dbl">
                  <a:solidFill>
                    <a:schemeClr val="tx1"/>
                  </a:solidFill>
                  <a:prstDash val="solid"/>
                </a:ln>
                <a:gradFill>
                  <a:gsLst>
                    <a:gs pos="56000">
                      <a:srgbClr val="DCEBF5">
                        <a:alpha val="0"/>
                      </a:srgbClr>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outerShdw blurRad="50800" dist="38100" dir="10800000" algn="r" rotWithShape="0">
                    <a:prstClr val="black">
                      <a:alpha val="40000"/>
                    </a:prstClr>
                  </a:outerShdw>
                </a:effectLst>
                <a:latin typeface="Times New Roman" pitchFamily="18" charset="0"/>
                <a:cs typeface="Times New Roman" pitchFamily="18" charset="0"/>
              </a:rPr>
              <a:t/>
            </a:r>
            <a:br>
              <a:rPr lang="fr-FR" dirty="0" smtClean="0">
                <a:ln w="15875" cap="rnd" cmpd="dbl">
                  <a:solidFill>
                    <a:schemeClr val="tx1"/>
                  </a:solidFill>
                  <a:prstDash val="solid"/>
                </a:ln>
                <a:gradFill>
                  <a:gsLst>
                    <a:gs pos="56000">
                      <a:srgbClr val="DCEBF5">
                        <a:alpha val="0"/>
                      </a:srgbClr>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outerShdw blurRad="50800" dist="38100" dir="10800000" algn="r" rotWithShape="0">
                    <a:prstClr val="black">
                      <a:alpha val="40000"/>
                    </a:prstClr>
                  </a:outerShdw>
                </a:effectLst>
                <a:latin typeface="Times New Roman" pitchFamily="18" charset="0"/>
                <a:cs typeface="Times New Roman" pitchFamily="18" charset="0"/>
              </a:rPr>
            </a:br>
            <a:endParaRPr lang="fr-FR" dirty="0"/>
          </a:p>
        </p:txBody>
      </p:sp>
      <p:sp>
        <p:nvSpPr>
          <p:cNvPr id="3" name="Segnaposto contenuto 2"/>
          <p:cNvSpPr>
            <a:spLocks noGrp="1"/>
          </p:cNvSpPr>
          <p:nvPr>
            <p:ph idx="1"/>
          </p:nvPr>
        </p:nvSpPr>
        <p:spPr>
          <a:xfrm>
            <a:off x="0" y="1412776"/>
            <a:ext cx="4896544" cy="2016224"/>
          </a:xfrm>
        </p:spPr>
        <p:txBody>
          <a:bodyPr>
            <a:noAutofit/>
          </a:bodyPr>
          <a:lstStyle/>
          <a:p>
            <a:pPr marL="0" indent="0">
              <a:spcBef>
                <a:spcPts val="0"/>
              </a:spcBef>
              <a:buNone/>
            </a:pPr>
            <a:r>
              <a:rPr lang="fr-FR" sz="2200" b="1" dirty="0" smtClean="0">
                <a:latin typeface="Times New Roman" pitchFamily="18" charset="0"/>
                <a:cs typeface="Times New Roman" pitchFamily="18" charset="0"/>
              </a:rPr>
              <a:t>C’est le plus ancien palais de Bagheria, bâti en 1658. Sa construction est le symbole du début du développement urbain et démographique de la ville.</a:t>
            </a:r>
            <a:endParaRPr lang="fr-FR" sz="2200" b="1" dirty="0">
              <a:latin typeface="Times New Roman" pitchFamily="18" charset="0"/>
              <a:cs typeface="Times New Roman" pitchFamily="18" charset="0"/>
            </a:endParaRPr>
          </a:p>
        </p:txBody>
      </p:sp>
      <p:sp>
        <p:nvSpPr>
          <p:cNvPr id="4" name="CasellaDiTesto 3"/>
          <p:cNvSpPr txBox="1"/>
          <p:nvPr/>
        </p:nvSpPr>
        <p:spPr>
          <a:xfrm>
            <a:off x="323528" y="3356992"/>
            <a:ext cx="8605464" cy="1107996"/>
          </a:xfrm>
          <a:prstGeom prst="rect">
            <a:avLst/>
          </a:prstGeom>
          <a:noFill/>
        </p:spPr>
        <p:txBody>
          <a:bodyPr wrap="square" rtlCol="0">
            <a:spAutoFit/>
          </a:bodyPr>
          <a:lstStyle/>
          <a:p>
            <a:r>
              <a:rPr lang="fr-FR" sz="2200" b="1" dirty="0" smtClean="0">
                <a:latin typeface="Times New Roman" pitchFamily="18" charset="0"/>
                <a:cs typeface="Times New Roman" pitchFamily="18" charset="0"/>
              </a:rPr>
              <a:t>Successivement, en 1769, le palais fut agrandi par Salvatore </a:t>
            </a:r>
            <a:r>
              <a:rPr lang="fr-FR" sz="2200" b="1" dirty="0" err="1" smtClean="0">
                <a:latin typeface="Times New Roman" pitchFamily="18" charset="0"/>
                <a:cs typeface="Times New Roman" pitchFamily="18" charset="0"/>
              </a:rPr>
              <a:t>Branciforte</a:t>
            </a:r>
            <a:r>
              <a:rPr lang="fr-FR" sz="2200" b="1" dirty="0" smtClean="0">
                <a:latin typeface="Times New Roman" pitchFamily="18" charset="0"/>
                <a:cs typeface="Times New Roman" pitchFamily="18" charset="0"/>
              </a:rPr>
              <a:t>, le prince de Butera, qui faisait aussi percer le Cours Butera qui va du Palais à la route Palerme-Messine. </a:t>
            </a:r>
            <a:endParaRPr lang="fr-FR" sz="2200" b="1" dirty="0">
              <a:latin typeface="Times New Roman" pitchFamily="18" charset="0"/>
              <a:cs typeface="Times New Roman" pitchFamily="18" charset="0"/>
            </a:endParaRPr>
          </a:p>
        </p:txBody>
      </p:sp>
      <p:pic>
        <p:nvPicPr>
          <p:cNvPr id="32770" name="Picture 2" descr="Risultati immagini per palazzo butera bagheria"/>
          <p:cNvPicPr>
            <a:picLocks noChangeAspect="1" noChangeArrowheads="1"/>
          </p:cNvPicPr>
          <p:nvPr/>
        </p:nvPicPr>
        <p:blipFill>
          <a:blip r:embed="rId3" cstate="print"/>
          <a:srcRect/>
          <a:stretch>
            <a:fillRect/>
          </a:stretch>
        </p:blipFill>
        <p:spPr bwMode="auto">
          <a:xfrm>
            <a:off x="4688172" y="1124744"/>
            <a:ext cx="3893456" cy="2232248"/>
          </a:xfrm>
          <a:prstGeom prst="rect">
            <a:avLst/>
          </a:prstGeom>
          <a:ln>
            <a:noFill/>
          </a:ln>
          <a:effectLst>
            <a:softEdge rad="112500"/>
          </a:effectLst>
        </p:spPr>
      </p:pic>
      <p:pic>
        <p:nvPicPr>
          <p:cNvPr id="32772" name="Picture 4" descr="Risultati immagini per palazzo butera bagheria"/>
          <p:cNvPicPr>
            <a:picLocks noChangeAspect="1" noChangeArrowheads="1"/>
          </p:cNvPicPr>
          <p:nvPr/>
        </p:nvPicPr>
        <p:blipFill>
          <a:blip r:embed="rId4" cstate="print"/>
          <a:srcRect/>
          <a:stretch>
            <a:fillRect/>
          </a:stretch>
        </p:blipFill>
        <p:spPr bwMode="auto">
          <a:xfrm>
            <a:off x="179512" y="4437112"/>
            <a:ext cx="6336704" cy="1872208"/>
          </a:xfrm>
          <a:prstGeom prst="rect">
            <a:avLst/>
          </a:prstGeom>
          <a:ln>
            <a:noFill/>
          </a:ln>
          <a:effectLst>
            <a:softEdge rad="112500"/>
          </a:effectLst>
        </p:spPr>
      </p:pic>
      <p:sp>
        <p:nvSpPr>
          <p:cNvPr id="7" name="CasellaDiTesto 6"/>
          <p:cNvSpPr txBox="1"/>
          <p:nvPr/>
        </p:nvSpPr>
        <p:spPr>
          <a:xfrm>
            <a:off x="2915816" y="6309320"/>
            <a:ext cx="6228184" cy="430887"/>
          </a:xfrm>
          <a:prstGeom prst="rect">
            <a:avLst/>
          </a:prstGeom>
          <a:noFill/>
        </p:spPr>
        <p:txBody>
          <a:bodyPr wrap="square" rtlCol="0">
            <a:spAutoFit/>
          </a:bodyPr>
          <a:lstStyle/>
          <a:p>
            <a:r>
              <a:rPr lang="fr-FR" sz="2200" b="1" dirty="0" smtClean="0">
                <a:latin typeface="Times New Roman" pitchFamily="18" charset="0"/>
                <a:cs typeface="Times New Roman" pitchFamily="18" charset="0"/>
              </a:rPr>
              <a:t>Aujourd’hui, c’est le siège de la mairie. </a:t>
            </a:r>
            <a:r>
              <a:rPr lang="fr-FR" sz="2200" b="1" dirty="0" smtClean="0"/>
              <a:t> </a:t>
            </a:r>
            <a:endParaRPr lang="fr-FR" sz="2200" b="1" dirty="0"/>
          </a:p>
        </p:txBody>
      </p:sp>
    </p:spTree>
  </p:cSld>
  <p:clrMapOvr>
    <a:masterClrMapping/>
  </p:clrMapOvr>
  <p:transition advClick="0" advTm="6000">
    <p:checke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879529" y="-114420"/>
            <a:ext cx="7384941" cy="1754326"/>
          </a:xfrm>
          <a:prstGeom prst="rect">
            <a:avLst/>
          </a:prstGeom>
        </p:spPr>
        <p:txBody>
          <a:bodyPr wrap="square">
            <a:spAutoFit/>
          </a:bodyPr>
          <a:lstStyle/>
          <a:p>
            <a:pPr algn="ctr"/>
            <a:r>
              <a:rPr lang="fr-FR" sz="5400" dirty="0" smtClean="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rPr>
              <a:t>LE PALAIS CUTÒ</a:t>
            </a:r>
          </a:p>
          <a:p>
            <a:pPr algn="ctr"/>
            <a:endParaRPr lang="fr-FR" sz="5400" dirty="0">
              <a:solidFill>
                <a:srgbClr val="002060"/>
              </a:solidFill>
            </a:endParaRPr>
          </a:p>
        </p:txBody>
      </p:sp>
      <p:pic>
        <p:nvPicPr>
          <p:cNvPr id="33794" name="Picture 2" descr="Immagine correlata"/>
          <p:cNvPicPr>
            <a:picLocks noChangeAspect="1" noChangeArrowheads="1"/>
          </p:cNvPicPr>
          <p:nvPr/>
        </p:nvPicPr>
        <p:blipFill>
          <a:blip r:embed="rId3" cstate="print"/>
          <a:srcRect/>
          <a:stretch>
            <a:fillRect/>
          </a:stretch>
        </p:blipFill>
        <p:spPr bwMode="auto">
          <a:xfrm>
            <a:off x="179512" y="4077072"/>
            <a:ext cx="4812922" cy="2664296"/>
          </a:xfrm>
          <a:prstGeom prst="rect">
            <a:avLst/>
          </a:prstGeom>
          <a:ln>
            <a:noFill/>
          </a:ln>
          <a:effectLst>
            <a:softEdge rad="112500"/>
          </a:effectLst>
        </p:spPr>
      </p:pic>
      <p:pic>
        <p:nvPicPr>
          <p:cNvPr id="33796" name="Picture 4" descr="Risultati immagini per palazzo cutò bagheria interno"/>
          <p:cNvPicPr>
            <a:picLocks noChangeAspect="1" noChangeArrowheads="1"/>
          </p:cNvPicPr>
          <p:nvPr/>
        </p:nvPicPr>
        <p:blipFill>
          <a:blip r:embed="rId4" cstate="print"/>
          <a:srcRect/>
          <a:stretch>
            <a:fillRect/>
          </a:stretch>
        </p:blipFill>
        <p:spPr bwMode="auto">
          <a:xfrm>
            <a:off x="5004048" y="993576"/>
            <a:ext cx="3995936" cy="3344144"/>
          </a:xfrm>
          <a:prstGeom prst="rect">
            <a:avLst/>
          </a:prstGeom>
          <a:ln>
            <a:noFill/>
          </a:ln>
          <a:effectLst>
            <a:softEdge rad="112500"/>
          </a:effectLst>
        </p:spPr>
      </p:pic>
      <p:sp>
        <p:nvSpPr>
          <p:cNvPr id="7" name="CasellaDiTesto 6"/>
          <p:cNvSpPr txBox="1"/>
          <p:nvPr/>
        </p:nvSpPr>
        <p:spPr>
          <a:xfrm>
            <a:off x="251520" y="1556792"/>
            <a:ext cx="4248472" cy="1938992"/>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Ce palais a été édifié par le prince d’Aragon au début du XVIIIème siècle.  Son caractère unique à </a:t>
            </a:r>
            <a:r>
              <a:rPr lang="fr-FR" sz="2000" b="1" dirty="0" err="1" smtClean="0">
                <a:latin typeface="Times New Roman" pitchFamily="18" charset="0"/>
                <a:cs typeface="Times New Roman" pitchFamily="18" charset="0"/>
              </a:rPr>
              <a:t>Bagheria</a:t>
            </a:r>
            <a:r>
              <a:rPr lang="fr-FR" sz="2000" b="1" dirty="0" smtClean="0">
                <a:latin typeface="Times New Roman" pitchFamily="18" charset="0"/>
                <a:cs typeface="Times New Roman" pitchFamily="18" charset="0"/>
              </a:rPr>
              <a:t> se trouve dans son grand escalier couvert. Aujourd’hui, c’est le siège de la bibliothèque communale. </a:t>
            </a:r>
          </a:p>
        </p:txBody>
      </p:sp>
      <p:sp>
        <p:nvSpPr>
          <p:cNvPr id="8" name="CasellaDiTesto 7"/>
          <p:cNvSpPr txBox="1"/>
          <p:nvPr/>
        </p:nvSpPr>
        <p:spPr>
          <a:xfrm>
            <a:off x="4932040" y="4437112"/>
            <a:ext cx="4211960" cy="2246769"/>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Il présente une grande terrasse dans laquelle le prince et tous ses invités pouvaient admirer les feux d’artifices qui, tous les ans, à Palerme marquent la conclusion de la fête de la Sainte Rosalia, appelée «</a:t>
            </a:r>
            <a:r>
              <a:rPr lang="fr-FR" sz="2000" b="1" dirty="0" err="1" smtClean="0">
                <a:latin typeface="Times New Roman" pitchFamily="18" charset="0"/>
                <a:cs typeface="Times New Roman" pitchFamily="18" charset="0"/>
              </a:rPr>
              <a:t>festino</a:t>
            </a:r>
            <a:r>
              <a:rPr lang="fr-FR" sz="2000" b="1" dirty="0" smtClean="0">
                <a:latin typeface="Times New Roman" pitchFamily="18" charset="0"/>
                <a:cs typeface="Times New Roman" pitchFamily="18" charset="0"/>
              </a:rPr>
              <a:t> ». </a:t>
            </a:r>
            <a:endParaRPr lang="fr-FR" sz="2000" b="1" dirty="0">
              <a:latin typeface="Times New Roman" pitchFamily="18" charset="0"/>
              <a:cs typeface="Times New Roman" pitchFamily="18" charset="0"/>
            </a:endParaRPr>
          </a:p>
        </p:txBody>
      </p:sp>
    </p:spTree>
  </p:cSld>
  <p:clrMapOvr>
    <a:masterClrMapping/>
  </p:clrMapOvr>
  <p:transition advClick="0" advTm="4000">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l="-21000" r="-21000"/>
          </a:stretch>
        </a:blipFill>
        <a:effectLst/>
      </p:bgPr>
    </p:bg>
    <p:spTree>
      <p:nvGrpSpPr>
        <p:cNvPr id="1" name=""/>
        <p:cNvGrpSpPr/>
        <p:nvPr/>
      </p:nvGrpSpPr>
      <p:grpSpPr>
        <a:xfrm>
          <a:off x="0" y="0"/>
          <a:ext cx="0" cy="0"/>
          <a:chOff x="0" y="0"/>
          <a:chExt cx="0" cy="0"/>
        </a:xfrm>
      </p:grpSpPr>
      <p:sp>
        <p:nvSpPr>
          <p:cNvPr id="4" name="Rettangolo 3"/>
          <p:cNvSpPr/>
          <p:nvPr/>
        </p:nvSpPr>
        <p:spPr>
          <a:xfrm>
            <a:off x="295948" y="-16076"/>
            <a:ext cx="8611717" cy="923330"/>
          </a:xfrm>
          <a:prstGeom prst="rect">
            <a:avLst/>
          </a:prstGeom>
        </p:spPr>
        <p:txBody>
          <a:bodyPr wrap="none">
            <a:spAutoFit/>
          </a:bodyPr>
          <a:lstStyle/>
          <a:p>
            <a:pPr algn="ctr"/>
            <a:r>
              <a:rPr lang="fr-FR" sz="5400" dirty="0" smtClean="0">
                <a:ln w="15875" cap="rnd" cmpd="dbl">
                  <a:solidFill>
                    <a:schemeClr val="tx1"/>
                  </a:solidFill>
                  <a:prstDash val="solid"/>
                </a:ln>
                <a:solidFill>
                  <a:srgbClr val="002060"/>
                </a:solidFill>
                <a:effectLst>
                  <a:outerShdw blurRad="50800" dist="38100" dir="10800000" algn="r" rotWithShape="0">
                    <a:prstClr val="black">
                      <a:alpha val="40000"/>
                    </a:prstClr>
                  </a:outerShdw>
                </a:effectLst>
                <a:latin typeface="Times New Roman" pitchFamily="18" charset="0"/>
                <a:cs typeface="Times New Roman" pitchFamily="18" charset="0"/>
              </a:rPr>
              <a:t>LA VILLA VALGUARNERA</a:t>
            </a:r>
            <a:endParaRPr lang="fr-FR" sz="5400" dirty="0">
              <a:solidFill>
                <a:srgbClr val="002060"/>
              </a:solidFill>
            </a:endParaRPr>
          </a:p>
        </p:txBody>
      </p:sp>
      <p:pic>
        <p:nvPicPr>
          <p:cNvPr id="34820" name="Picture 4" descr="Risultati immagini per villa valguarnera"/>
          <p:cNvPicPr>
            <a:picLocks noChangeAspect="1" noChangeArrowheads="1"/>
          </p:cNvPicPr>
          <p:nvPr/>
        </p:nvPicPr>
        <p:blipFill>
          <a:blip r:embed="rId3" cstate="print"/>
          <a:srcRect/>
          <a:stretch>
            <a:fillRect/>
          </a:stretch>
        </p:blipFill>
        <p:spPr bwMode="auto">
          <a:xfrm>
            <a:off x="51969" y="4149080"/>
            <a:ext cx="4330375" cy="2551829"/>
          </a:xfrm>
          <a:prstGeom prst="rect">
            <a:avLst/>
          </a:prstGeom>
          <a:ln>
            <a:noFill/>
          </a:ln>
          <a:effectLst>
            <a:softEdge rad="112500"/>
          </a:effectLst>
        </p:spPr>
      </p:pic>
      <p:sp>
        <p:nvSpPr>
          <p:cNvPr id="7" name="CasellaDiTesto 6"/>
          <p:cNvSpPr txBox="1"/>
          <p:nvPr/>
        </p:nvSpPr>
        <p:spPr>
          <a:xfrm>
            <a:off x="179512" y="908720"/>
            <a:ext cx="3672408" cy="4832092"/>
          </a:xfrm>
          <a:prstGeom prst="rect">
            <a:avLst/>
          </a:prstGeom>
          <a:noFill/>
        </p:spPr>
        <p:txBody>
          <a:bodyPr wrap="square" rtlCol="0">
            <a:spAutoFit/>
          </a:bodyPr>
          <a:lstStyle/>
          <a:p>
            <a:r>
              <a:rPr lang="fr-FR" sz="2000" b="1" dirty="0" smtClean="0">
                <a:latin typeface="Times New Roman" panose="02020603050405020304" pitchFamily="18" charset="0"/>
                <a:cs typeface="Times New Roman" panose="02020603050405020304" pitchFamily="18" charset="0"/>
              </a:rPr>
              <a:t>Cette villa est un témoignage de l’architecture baroque sicilienne.</a:t>
            </a:r>
          </a:p>
          <a:p>
            <a:r>
              <a:rPr lang="fr-FR" sz="2000" b="1" dirty="0" smtClean="0">
                <a:latin typeface="Times New Roman" panose="02020603050405020304" pitchFamily="18" charset="0"/>
                <a:cs typeface="Times New Roman" panose="02020603050405020304" pitchFamily="18" charset="0"/>
              </a:rPr>
              <a:t>Sur la façade de l’entrée principale, dans la cour au demi-cercle parfait, voulu par son architecte Tommaso Maria </a:t>
            </a:r>
            <a:r>
              <a:rPr lang="fr-FR" sz="2000" b="1" dirty="0" err="1" smtClean="0">
                <a:latin typeface="Times New Roman" panose="02020603050405020304" pitchFamily="18" charset="0"/>
                <a:cs typeface="Times New Roman" panose="02020603050405020304" pitchFamily="18" charset="0"/>
              </a:rPr>
              <a:t>Napoli</a:t>
            </a:r>
            <a:r>
              <a:rPr lang="fr-FR" sz="2000" b="1" dirty="0" smtClean="0">
                <a:latin typeface="Times New Roman" panose="02020603050405020304" pitchFamily="18" charset="0"/>
                <a:cs typeface="Times New Roman" panose="02020603050405020304" pitchFamily="18" charset="0"/>
              </a:rPr>
              <a:t>  il y a l’escalier qui conduit au </a:t>
            </a:r>
            <a:r>
              <a:rPr lang="fr-FR" sz="2000" b="1" i="1" dirty="0" smtClean="0">
                <a:latin typeface="Times New Roman" panose="02020603050405020304" pitchFamily="18" charset="0"/>
                <a:cs typeface="Times New Roman" panose="02020603050405020304" pitchFamily="18" charset="0"/>
              </a:rPr>
              <a:t>piano </a:t>
            </a:r>
            <a:r>
              <a:rPr lang="fr-FR" sz="2000" b="1" i="1" dirty="0" err="1" smtClean="0">
                <a:latin typeface="Times New Roman" panose="02020603050405020304" pitchFamily="18" charset="0"/>
                <a:cs typeface="Times New Roman" panose="02020603050405020304" pitchFamily="18" charset="0"/>
              </a:rPr>
              <a:t>nobile</a:t>
            </a:r>
            <a:r>
              <a:rPr lang="fr-FR" sz="2000" b="1" dirty="0" smtClean="0">
                <a:latin typeface="Times New Roman" panose="02020603050405020304" pitchFamily="18" charset="0"/>
                <a:cs typeface="Times New Roman" panose="02020603050405020304" pitchFamily="18" charset="0"/>
              </a:rPr>
              <a:t>, l’étage des grands salons. </a:t>
            </a:r>
          </a:p>
          <a:p>
            <a:endParaRPr lang="fr-FR" dirty="0" smtClean="0"/>
          </a:p>
          <a:p>
            <a:r>
              <a:rPr lang="fr-FR" dirty="0" smtClean="0"/>
              <a:t> </a:t>
            </a:r>
          </a:p>
          <a:p>
            <a:endParaRPr lang="fr-FR" dirty="0" smtClean="0"/>
          </a:p>
          <a:p>
            <a:r>
              <a:rPr lang="fr-FR" dirty="0" smtClean="0"/>
              <a:t>  </a:t>
            </a:r>
          </a:p>
          <a:p>
            <a:r>
              <a:rPr lang="fr-FR" dirty="0" smtClean="0"/>
              <a:t/>
            </a:r>
            <a:br>
              <a:rPr lang="fr-FR" dirty="0" smtClean="0"/>
            </a:br>
            <a:endParaRPr lang="fr-FR" dirty="0"/>
          </a:p>
        </p:txBody>
      </p:sp>
      <p:pic>
        <p:nvPicPr>
          <p:cNvPr id="34822" name="Picture 6" descr="Immagine correlata"/>
          <p:cNvPicPr>
            <a:picLocks noChangeAspect="1" noChangeArrowheads="1"/>
          </p:cNvPicPr>
          <p:nvPr/>
        </p:nvPicPr>
        <p:blipFill>
          <a:blip r:embed="rId4" cstate="print"/>
          <a:srcRect/>
          <a:stretch>
            <a:fillRect/>
          </a:stretch>
        </p:blipFill>
        <p:spPr bwMode="auto">
          <a:xfrm>
            <a:off x="4537470" y="4221087"/>
            <a:ext cx="4451403" cy="2407813"/>
          </a:xfrm>
          <a:prstGeom prst="rect">
            <a:avLst/>
          </a:prstGeom>
          <a:ln>
            <a:noFill/>
          </a:ln>
          <a:effectLst>
            <a:softEdge rad="112500"/>
          </a:effectLst>
        </p:spPr>
      </p:pic>
      <p:pic>
        <p:nvPicPr>
          <p:cNvPr id="34824" name="Picture 8" descr="Risultati immagini per villa valguarnera"/>
          <p:cNvPicPr>
            <a:picLocks noChangeAspect="1" noChangeArrowheads="1"/>
          </p:cNvPicPr>
          <p:nvPr/>
        </p:nvPicPr>
        <p:blipFill>
          <a:blip r:embed="rId5" cstate="print"/>
          <a:srcRect/>
          <a:stretch>
            <a:fillRect/>
          </a:stretch>
        </p:blipFill>
        <p:spPr bwMode="auto">
          <a:xfrm>
            <a:off x="3884286" y="908720"/>
            <a:ext cx="5259714" cy="2913144"/>
          </a:xfrm>
          <a:prstGeom prst="rect">
            <a:avLst/>
          </a:prstGeom>
          <a:ln>
            <a:noFill/>
          </a:ln>
          <a:effectLst>
            <a:softEdge rad="112500"/>
          </a:effectLst>
        </p:spPr>
      </p:pic>
    </p:spTree>
  </p:cSld>
  <p:clrMapOvr>
    <a:masterClrMapping/>
  </p:clrMapOvr>
  <p:transition advClick="0" advTm="5000">
    <p:push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474244" y="188640"/>
            <a:ext cx="8145435" cy="830997"/>
          </a:xfrm>
          <a:prstGeom prst="rect">
            <a:avLst/>
          </a:prstGeom>
          <a:noFill/>
        </p:spPr>
        <p:txBody>
          <a:bodyPr wrap="none" lIns="91440" tIns="45720" rIns="91440" bIns="45720">
            <a:spAutoFit/>
          </a:bodyPr>
          <a:lstStyle/>
          <a:p>
            <a:pPr algn="ctr"/>
            <a:r>
              <a:rPr lang="it-IT" sz="4800" b="1" dirty="0" smtClean="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solidFill>
                  <a:schemeClr val="tx2"/>
                </a:solidFill>
                <a:effectLst>
                  <a:outerShdw dist="38100" dir="2640000" algn="bl" rotWithShape="0">
                    <a:schemeClr val="tx2">
                      <a:lumMod val="75000"/>
                    </a:schemeClr>
                  </a:outerShdw>
                </a:effectLst>
              </a:rPr>
              <a:t>SI VOUS AIMEZ L’ARCHÉOLOGIE</a:t>
            </a:r>
            <a:endParaRPr lang="it-IT" sz="4800" b="1" cap="none" spc="0"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solidFill>
                <a:schemeClr val="tx2"/>
              </a:solidFill>
              <a:effectLst>
                <a:outerShdw dist="38100" dir="2640000" algn="bl" rotWithShape="0">
                  <a:schemeClr val="tx2">
                    <a:lumMod val="75000"/>
                  </a:schemeClr>
                </a:outerShdw>
              </a:effectLst>
            </a:endParaRPr>
          </a:p>
        </p:txBody>
      </p:sp>
      <p:sp>
        <p:nvSpPr>
          <p:cNvPr id="7" name="Rettangolo 6"/>
          <p:cNvSpPr/>
          <p:nvPr/>
        </p:nvSpPr>
        <p:spPr>
          <a:xfrm>
            <a:off x="251520" y="1772816"/>
            <a:ext cx="4572000" cy="1323439"/>
          </a:xfrm>
          <a:prstGeom prst="rect">
            <a:avLst/>
          </a:prstGeom>
          <a:gradFill flip="none" rotWithShape="1">
            <a:gsLst>
              <a:gs pos="0">
                <a:schemeClr val="accent1">
                  <a:lumMod val="5000"/>
                  <a:lumOff val="95000"/>
                  <a:alpha val="6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txBody>
          <a:bodyPr>
            <a:spAutoFit/>
          </a:bodyPr>
          <a:lstStyle/>
          <a:p>
            <a:r>
              <a:rPr lang="fr-FR" sz="2000" b="1" dirty="0">
                <a:latin typeface="Times New Roman" panose="02020603050405020304" pitchFamily="18" charset="0"/>
                <a:cs typeface="Times New Roman" panose="02020603050405020304" pitchFamily="18" charset="0"/>
              </a:rPr>
              <a:t>Surplombant le village de pêcheurs de Porticello, derrière de Mont </a:t>
            </a:r>
            <a:r>
              <a:rPr lang="fr-FR" sz="2000" b="1" dirty="0" smtClean="0">
                <a:latin typeface="Times New Roman" panose="02020603050405020304" pitchFamily="18" charset="0"/>
                <a:cs typeface="Times New Roman" panose="02020603050405020304" pitchFamily="18" charset="0"/>
              </a:rPr>
              <a:t>Catalfano</a:t>
            </a:r>
            <a:r>
              <a:rPr lang="fr-FR" sz="2000" b="1" dirty="0">
                <a:latin typeface="Times New Roman" panose="02020603050405020304" pitchFamily="18" charset="0"/>
                <a:cs typeface="Times New Roman" panose="02020603050405020304" pitchFamily="18" charset="0"/>
              </a:rPr>
              <a:t>, se lève Solunto, l'un des innombrables et fascinants sites archéologiques de Sicile</a:t>
            </a:r>
            <a:r>
              <a:rPr lang="fr-FR" sz="2000" b="1" dirty="0" smtClean="0">
                <a:latin typeface="Times New Roman" panose="02020603050405020304" pitchFamily="18" charset="0"/>
                <a:cs typeface="Times New Roman" panose="02020603050405020304" pitchFamily="18" charset="0"/>
              </a:rPr>
              <a:t>.</a:t>
            </a:r>
            <a:endParaRPr lang="fr-FR" sz="2000" b="1"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4746438" y="4824600"/>
            <a:ext cx="4012349" cy="1938992"/>
          </a:xfrm>
          <a:prstGeom prst="rect">
            <a:avLst/>
          </a:prstGeom>
          <a:gradFill>
            <a:gsLst>
              <a:gs pos="0">
                <a:schemeClr val="accent1">
                  <a:lumMod val="5000"/>
                  <a:lumOff val="95000"/>
                  <a:alpha val="4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spPr>
        <p:txBody>
          <a:bodyPr wrap="square" rtlCol="0">
            <a:spAutoFit/>
          </a:bodyPr>
          <a:lstStyle/>
          <a:p>
            <a:r>
              <a:rPr lang="fr-FR" sz="2000" b="1" dirty="0">
                <a:latin typeface="Times New Roman" panose="02020603050405020304" pitchFamily="18" charset="0"/>
                <a:cs typeface="Times New Roman" panose="02020603050405020304" pitchFamily="18" charset="0"/>
              </a:rPr>
              <a:t>Situé à l'est de Palerme près de Bagheria, Solunto, a été construit par les Phéniciens avec Mothya, Erice et Panormus (aujourd'hui Palerme), vers le VIIIème siècle av. J.C.</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978" y="1272178"/>
            <a:ext cx="3634912" cy="3400073"/>
          </a:xfrm>
          <a:prstGeom prst="rect">
            <a:avLst/>
          </a:prstGeom>
          <a:ln>
            <a:noFill/>
          </a:ln>
          <a:effectLst>
            <a:softEdge rad="112500"/>
          </a:effectLst>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86" y="3717032"/>
            <a:ext cx="4525575" cy="2473981"/>
          </a:xfrm>
          <a:prstGeom prst="rect">
            <a:avLst/>
          </a:prstGeom>
          <a:ln>
            <a:noFill/>
          </a:ln>
          <a:effectLst>
            <a:softEdge rad="112500"/>
          </a:effectLst>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2976"/>
            <a:ext cx="4525575" cy="2473981"/>
          </a:xfrm>
          <a:prstGeom prst="rect">
            <a:avLst/>
          </a:prstGeom>
          <a:ln>
            <a:noFill/>
          </a:ln>
          <a:effectLst>
            <a:softEdge rad="112500"/>
          </a:effectLst>
        </p:spPr>
      </p:pic>
    </p:spTree>
    <p:extLst>
      <p:ext uri="{BB962C8B-B14F-4D97-AF65-F5344CB8AC3E}">
        <p14:creationId xmlns:p14="http://schemas.microsoft.com/office/powerpoint/2010/main" val="4037035611"/>
      </p:ext>
    </p:extLst>
  </p:cSld>
  <p:clrMapOvr>
    <a:masterClrMapping/>
  </p:clrMapOvr>
  <p:transition advTm="7000">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3000"/>
            <a:lum/>
          </a:blip>
          <a:srcRect/>
          <a:stretch>
            <a:fillRect t="-17000" b="-17000"/>
          </a:stretch>
        </a:blipFill>
        <a:effectLst/>
      </p:bgPr>
    </p:bg>
    <p:spTree>
      <p:nvGrpSpPr>
        <p:cNvPr id="1" name=""/>
        <p:cNvGrpSpPr/>
        <p:nvPr/>
      </p:nvGrpSpPr>
      <p:grpSpPr>
        <a:xfrm>
          <a:off x="0" y="0"/>
          <a:ext cx="0" cy="0"/>
          <a:chOff x="0" y="0"/>
          <a:chExt cx="0" cy="0"/>
        </a:xfrm>
      </p:grpSpPr>
      <p:sp>
        <p:nvSpPr>
          <p:cNvPr id="8" name="Rettangolo 7"/>
          <p:cNvSpPr/>
          <p:nvPr/>
        </p:nvSpPr>
        <p:spPr>
          <a:xfrm>
            <a:off x="1416178" y="20891"/>
            <a:ext cx="6145593" cy="830997"/>
          </a:xfrm>
          <a:prstGeom prst="rect">
            <a:avLst/>
          </a:prstGeom>
          <a:noFill/>
        </p:spPr>
        <p:txBody>
          <a:bodyPr wrap="none" lIns="91440" tIns="45720" rIns="91440" bIns="45720">
            <a:spAutoFit/>
          </a:bodyPr>
          <a:lstStyle/>
          <a:p>
            <a:pPr algn="ctr"/>
            <a:r>
              <a:rPr lang="it-IT" sz="4800" b="1" dirty="0" smtClean="0">
                <a:ln w="12700">
                  <a:gradFill flip="none" rotWithShape="1">
                    <a:gsLst>
                      <a:gs pos="0">
                        <a:schemeClr val="accent1">
                          <a:lumMod val="0"/>
                          <a:lumOff val="100000"/>
                        </a:schemeClr>
                      </a:gs>
                      <a:gs pos="53000">
                        <a:schemeClr val="accent1">
                          <a:lumMod val="0"/>
                          <a:lumOff val="100000"/>
                        </a:schemeClr>
                      </a:gs>
                      <a:gs pos="89000">
                        <a:schemeClr val="accent1">
                          <a:lumMod val="100000"/>
                        </a:schemeClr>
                      </a:gs>
                    </a:gsLst>
                    <a:path path="circle">
                      <a:fillToRect t="100000" r="100000"/>
                    </a:path>
                    <a:tileRect l="-100000" b="-100000"/>
                  </a:gradFill>
                  <a:prstDash val="solid"/>
                </a:ln>
                <a:solidFill>
                  <a:schemeClr val="accent1">
                    <a:lumMod val="75000"/>
                  </a:schemeClr>
                </a:solidFill>
                <a:effectLst>
                  <a:outerShdw dist="38100" dir="2640000" algn="bl" rotWithShape="0">
                    <a:schemeClr val="tx2">
                      <a:lumMod val="75000"/>
                    </a:schemeClr>
                  </a:outerShdw>
                </a:effectLst>
              </a:rPr>
              <a:t>SI VOUS AIMEZ LA MER</a:t>
            </a:r>
            <a:endParaRPr lang="it-IT" sz="4800" b="1" cap="none" spc="0" dirty="0">
              <a:ln w="12700">
                <a:gradFill flip="none" rotWithShape="1">
                  <a:gsLst>
                    <a:gs pos="0">
                      <a:schemeClr val="accent1">
                        <a:lumMod val="0"/>
                        <a:lumOff val="100000"/>
                      </a:schemeClr>
                    </a:gs>
                    <a:gs pos="53000">
                      <a:schemeClr val="accent1">
                        <a:lumMod val="0"/>
                        <a:lumOff val="100000"/>
                      </a:schemeClr>
                    </a:gs>
                    <a:gs pos="89000">
                      <a:schemeClr val="accent1">
                        <a:lumMod val="100000"/>
                      </a:schemeClr>
                    </a:gs>
                  </a:gsLst>
                  <a:path path="circle">
                    <a:fillToRect t="100000" r="100000"/>
                  </a:path>
                  <a:tileRect l="-100000" b="-100000"/>
                </a:gradFill>
                <a:prstDash val="solid"/>
              </a:ln>
              <a:solidFill>
                <a:schemeClr val="accent1">
                  <a:lumMod val="75000"/>
                </a:schemeClr>
              </a:solidFill>
              <a:effectLst>
                <a:outerShdw dist="38100" dir="2640000" algn="bl" rotWithShape="0">
                  <a:schemeClr val="tx2">
                    <a:lumMod val="75000"/>
                  </a:schemeClr>
                </a:outerShdw>
              </a:effectLst>
            </a:endParaRPr>
          </a:p>
        </p:txBody>
      </p:sp>
      <p:sp>
        <p:nvSpPr>
          <p:cNvPr id="9" name="CasellaDiTesto 8"/>
          <p:cNvSpPr txBox="1"/>
          <p:nvPr/>
        </p:nvSpPr>
        <p:spPr>
          <a:xfrm>
            <a:off x="261472" y="1008466"/>
            <a:ext cx="8784976" cy="400110"/>
          </a:xfrm>
          <a:prstGeom prst="rect">
            <a:avLst/>
          </a:prstGeom>
          <a:gradFill>
            <a:gsLst>
              <a:gs pos="0">
                <a:schemeClr val="accent1">
                  <a:lumMod val="5000"/>
                  <a:lumOff val="95000"/>
                  <a:alpha val="4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spPr>
        <p:txBody>
          <a:bodyPr wrap="square" rtlCol="0">
            <a:spAutoFit/>
          </a:bodyPr>
          <a:lstStyle/>
          <a:p>
            <a:r>
              <a:rPr lang="fr-FR" sz="2000" b="1" dirty="0">
                <a:latin typeface="Times New Roman" panose="02020603050405020304" pitchFamily="18" charset="0"/>
                <a:cs typeface="Times New Roman" panose="02020603050405020304" pitchFamily="18" charset="0"/>
              </a:rPr>
              <a:t>Bagheria offre aux touristes </a:t>
            </a:r>
            <a:r>
              <a:rPr lang="fr-FR" sz="2000" b="1" dirty="0" smtClean="0">
                <a:latin typeface="Times New Roman" panose="02020603050405020304" pitchFamily="18" charset="0"/>
                <a:cs typeface="Times New Roman" panose="02020603050405020304" pitchFamily="18" charset="0"/>
              </a:rPr>
              <a:t>de nombreuses </a:t>
            </a:r>
            <a:r>
              <a:rPr lang="fr-FR" sz="2000" b="1" dirty="0">
                <a:latin typeface="Times New Roman" panose="02020603050405020304" pitchFamily="18" charset="0"/>
                <a:cs typeface="Times New Roman" panose="02020603050405020304" pitchFamily="18" charset="0"/>
              </a:rPr>
              <a:t>localités </a:t>
            </a:r>
            <a:r>
              <a:rPr lang="fr-FR" sz="2000" b="1" dirty="0" smtClean="0">
                <a:latin typeface="Times New Roman" panose="02020603050405020304" pitchFamily="18" charset="0"/>
                <a:cs typeface="Times New Roman" panose="02020603050405020304" pitchFamily="18" charset="0"/>
              </a:rPr>
              <a:t>balnéaires…</a:t>
            </a:r>
            <a:endParaRPr lang="it-IT" sz="2000" b="1"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333480" y="5229200"/>
            <a:ext cx="8640960" cy="707886"/>
          </a:xfrm>
          <a:prstGeom prst="rect">
            <a:avLst/>
          </a:prstGeom>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txBody>
          <a:bodyPr wrap="square" rtlCol="0">
            <a:spAutoFit/>
          </a:bodyPr>
          <a:lstStyle/>
          <a:p>
            <a:r>
              <a:rPr lang="fr-FR" sz="2000" b="1" dirty="0" smtClean="0">
                <a:latin typeface="Times New Roman" panose="02020603050405020304" pitchFamily="18" charset="0"/>
                <a:cs typeface="Times New Roman" panose="02020603050405020304" pitchFamily="18" charset="0"/>
              </a:rPr>
              <a:t>…les </a:t>
            </a:r>
            <a:r>
              <a:rPr lang="fr-FR" sz="2000" b="1" dirty="0">
                <a:latin typeface="Times New Roman" panose="02020603050405020304" pitchFamily="18" charset="0"/>
                <a:cs typeface="Times New Roman" panose="02020603050405020304" pitchFamily="18" charset="0"/>
              </a:rPr>
              <a:t>plages sableuses mais aussi l</a:t>
            </a:r>
            <a:r>
              <a:rPr lang="fr-FR" sz="2000" b="1" dirty="0" smtClean="0">
                <a:latin typeface="Times New Roman" panose="02020603050405020304" pitchFamily="18" charset="0"/>
                <a:cs typeface="Times New Roman" panose="02020603050405020304" pitchFamily="18" charset="0"/>
              </a:rPr>
              <a:t>es cales rocheuses du petit village de </a:t>
            </a:r>
            <a:r>
              <a:rPr lang="fr-FR" sz="2000" b="1" i="1" dirty="0" err="1" smtClean="0">
                <a:solidFill>
                  <a:schemeClr val="tx2">
                    <a:lumMod val="75000"/>
                  </a:schemeClr>
                </a:solidFill>
                <a:latin typeface="Times New Roman" panose="02020603050405020304" pitchFamily="18" charset="0"/>
                <a:cs typeface="Times New Roman" panose="02020603050405020304" pitchFamily="18" charset="0"/>
              </a:rPr>
              <a:t>Aspra</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smtClean="0">
                <a:latin typeface="Times New Roman" panose="02020603050405020304" pitchFamily="18" charset="0"/>
                <a:cs typeface="Times New Roman" panose="02020603050405020304" pitchFamily="18" charset="0"/>
              </a:rPr>
              <a:t>et puis </a:t>
            </a:r>
            <a:r>
              <a:rPr lang="fr-FR" sz="2000" b="1" i="1" dirty="0" err="1" smtClean="0">
                <a:solidFill>
                  <a:schemeClr val="tx2">
                    <a:lumMod val="75000"/>
                  </a:schemeClr>
                </a:solidFill>
                <a:latin typeface="Times New Roman" panose="02020603050405020304" pitchFamily="18" charset="0"/>
                <a:cs typeface="Times New Roman" panose="02020603050405020304" pitchFamily="18" charset="0"/>
              </a:rPr>
              <a:t>Mongerbino</a:t>
            </a:r>
            <a:r>
              <a:rPr lang="fr-FR" sz="2000" b="1" i="1" dirty="0">
                <a:solidFill>
                  <a:schemeClr val="tx2">
                    <a:lumMod val="75000"/>
                  </a:schemeClr>
                </a:solidFill>
                <a:latin typeface="Times New Roman" panose="02020603050405020304" pitchFamily="18" charset="0"/>
                <a:cs typeface="Times New Roman" panose="02020603050405020304" pitchFamily="18" charset="0"/>
              </a:rPr>
              <a:t>,</a:t>
            </a:r>
            <a:r>
              <a:rPr lang="fr-FR" sz="2000" b="1" i="1" dirty="0" smtClean="0">
                <a:solidFill>
                  <a:schemeClr val="tx2">
                    <a:lumMod val="75000"/>
                  </a:schemeClr>
                </a:solidFill>
                <a:latin typeface="Times New Roman" panose="02020603050405020304" pitchFamily="18" charset="0"/>
                <a:cs typeface="Times New Roman" panose="02020603050405020304" pitchFamily="18" charset="0"/>
              </a:rPr>
              <a:t> </a:t>
            </a:r>
            <a:r>
              <a:rPr lang="fr-FR" sz="2000" b="1" i="1" dirty="0">
                <a:solidFill>
                  <a:schemeClr val="tx2">
                    <a:lumMod val="75000"/>
                  </a:schemeClr>
                </a:solidFill>
                <a:latin typeface="Times New Roman" panose="02020603050405020304" pitchFamily="18" charset="0"/>
                <a:cs typeface="Times New Roman" panose="02020603050405020304" pitchFamily="18" charset="0"/>
              </a:rPr>
              <a:t>Capo </a:t>
            </a:r>
            <a:r>
              <a:rPr lang="fr-FR" sz="2000" b="1" i="1" dirty="0" err="1" smtClean="0">
                <a:solidFill>
                  <a:schemeClr val="tx2">
                    <a:lumMod val="75000"/>
                  </a:schemeClr>
                </a:solidFill>
                <a:latin typeface="Times New Roman" panose="02020603050405020304" pitchFamily="18" charset="0"/>
                <a:cs typeface="Times New Roman" panose="02020603050405020304" pitchFamily="18" charset="0"/>
              </a:rPr>
              <a:t>Zafferano</a:t>
            </a:r>
            <a:r>
              <a:rPr lang="fr-FR" sz="2000" b="1" dirty="0">
                <a:solidFill>
                  <a:schemeClr val="tx2">
                    <a:lumMod val="75000"/>
                  </a:schemeClr>
                </a:solidFill>
                <a:latin typeface="Times New Roman" panose="02020603050405020304" pitchFamily="18" charset="0"/>
                <a:cs typeface="Times New Roman" panose="02020603050405020304" pitchFamily="18" charset="0"/>
              </a:rPr>
              <a:t>,</a:t>
            </a:r>
            <a:r>
              <a:rPr lang="fr-FR" sz="2000" b="1" dirty="0" smtClean="0">
                <a:solidFill>
                  <a:schemeClr val="tx2">
                    <a:lumMod val="75000"/>
                  </a:schemeClr>
                </a:solidFill>
                <a:latin typeface="Times New Roman" panose="02020603050405020304" pitchFamily="18" charset="0"/>
                <a:cs typeface="Times New Roman" panose="02020603050405020304" pitchFamily="18" charset="0"/>
              </a:rPr>
              <a:t> l’</a:t>
            </a:r>
            <a:r>
              <a:rPr lang="fr-FR" sz="2000" b="1" i="1" dirty="0" smtClean="0">
                <a:solidFill>
                  <a:schemeClr val="tx2">
                    <a:lumMod val="75000"/>
                  </a:schemeClr>
                </a:solidFill>
                <a:latin typeface="Times New Roman" panose="02020603050405020304" pitchFamily="18" charset="0"/>
                <a:cs typeface="Times New Roman" panose="02020603050405020304" pitchFamily="18" charset="0"/>
              </a:rPr>
              <a:t>Arco </a:t>
            </a:r>
            <a:r>
              <a:rPr lang="fr-FR" sz="2000" b="1" i="1" dirty="0" err="1" smtClean="0">
                <a:solidFill>
                  <a:schemeClr val="tx2">
                    <a:lumMod val="75000"/>
                  </a:schemeClr>
                </a:solidFill>
                <a:latin typeface="Times New Roman" panose="02020603050405020304" pitchFamily="18" charset="0"/>
                <a:cs typeface="Times New Roman" panose="02020603050405020304" pitchFamily="18" charset="0"/>
              </a:rPr>
              <a:t>Azzurro</a:t>
            </a:r>
            <a:r>
              <a:rPr lang="fr-FR" sz="2000" b="1" i="1" dirty="0" smtClean="0">
                <a:solidFill>
                  <a:schemeClr val="tx2">
                    <a:lumMod val="75000"/>
                  </a:schemeClr>
                </a:solidFill>
                <a:latin typeface="Times New Roman" panose="02020603050405020304" pitchFamily="18" charset="0"/>
                <a:cs typeface="Times New Roman" panose="02020603050405020304" pitchFamily="18" charset="0"/>
              </a:rPr>
              <a:t>…</a:t>
            </a:r>
            <a:endParaRPr lang="fr-FR" sz="20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257" y="2164215"/>
            <a:ext cx="4481357" cy="2449809"/>
          </a:xfrm>
          <a:prstGeom prst="rect">
            <a:avLst/>
          </a:prstGeom>
          <a:ln>
            <a:noFill/>
          </a:ln>
          <a:effectLst>
            <a:softEdge rad="112500"/>
          </a:effectLst>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809" y="2132856"/>
            <a:ext cx="4481357" cy="2449809"/>
          </a:xfrm>
          <a:prstGeom prst="rect">
            <a:avLst/>
          </a:prstGeom>
          <a:ln>
            <a:noFill/>
          </a:ln>
          <a:effectLst>
            <a:softEdge rad="112500"/>
          </a:effectLst>
        </p:spPr>
      </p:pic>
      <p:pic>
        <p:nvPicPr>
          <p:cNvPr id="4098" name="Picture 2" descr="Risultati immagini per aspra"/>
          <p:cNvPicPr>
            <a:picLocks noChangeAspect="1" noChangeArrowheads="1"/>
          </p:cNvPicPr>
          <p:nvPr/>
        </p:nvPicPr>
        <p:blipFill>
          <a:blip r:embed="rId5" cstate="print"/>
          <a:srcRect/>
          <a:stretch>
            <a:fillRect/>
          </a:stretch>
        </p:blipFill>
        <p:spPr bwMode="auto">
          <a:xfrm>
            <a:off x="179512" y="1556792"/>
            <a:ext cx="4067944" cy="3050958"/>
          </a:xfrm>
          <a:prstGeom prst="rect">
            <a:avLst/>
          </a:prstGeom>
          <a:ln>
            <a:noFill/>
          </a:ln>
          <a:effectLst>
            <a:softEdge rad="112500"/>
          </a:effectLst>
        </p:spPr>
      </p:pic>
    </p:spTree>
    <p:extLst>
      <p:ext uri="{BB962C8B-B14F-4D97-AF65-F5344CB8AC3E}">
        <p14:creationId xmlns:p14="http://schemas.microsoft.com/office/powerpoint/2010/main" val="2473753567"/>
      </p:ext>
    </p:extLst>
  </p:cSld>
  <p:clrMapOvr>
    <a:masterClrMapping/>
  </p:clrMapOvr>
  <p:transition advClick="0" advTm="7000">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l="-2000" r="-2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412776"/>
            <a:ext cx="5371928" cy="1056011"/>
          </a:xfrm>
          <a:gradFill flip="none" rotWithShape="1">
            <a:gsLst>
              <a:gs pos="0">
                <a:srgbClr val="38C891"/>
              </a:gs>
              <a:gs pos="0">
                <a:srgbClr val="E6E6E6">
                  <a:alpha val="44000"/>
                </a:srgbClr>
              </a:gs>
            </a:gsLst>
            <a:lin ang="16200000" scaled="1"/>
            <a:tileRect/>
          </a:gradFill>
        </p:spPr>
        <p:txBody>
          <a:bodyPr>
            <a:normAutofit fontScale="92500" lnSpcReduction="20000"/>
          </a:bodyPr>
          <a:lstStyle/>
          <a:p>
            <a:pPr marL="0" indent="0">
              <a:buNone/>
            </a:pP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parc de </a:t>
            </a:r>
            <a:r>
              <a:rPr lang="fr-FR" sz="2800" b="1" dirty="0" smtClean="0">
                <a:solidFill>
                  <a:srgbClr val="14823E"/>
                </a:solidFill>
                <a:latin typeface="Times New Roman" panose="02020603050405020304" pitchFamily="18" charset="0"/>
                <a:cs typeface="Times New Roman" panose="02020603050405020304" pitchFamily="18" charset="0"/>
              </a:rPr>
              <a:t>Monte </a:t>
            </a:r>
            <a:r>
              <a:rPr lang="fr-FR" sz="2800" b="1" dirty="0">
                <a:solidFill>
                  <a:srgbClr val="14823E"/>
                </a:solidFill>
                <a:latin typeface="Times New Roman" panose="02020603050405020304" pitchFamily="18" charset="0"/>
                <a:cs typeface="Times New Roman" panose="02020603050405020304" pitchFamily="18" charset="0"/>
              </a:rPr>
              <a:t>Catalfano </a:t>
            </a:r>
            <a:r>
              <a:rPr lang="fr-FR" sz="2800" dirty="0">
                <a:latin typeface="Times New Roman" panose="02020603050405020304" pitchFamily="18" charset="0"/>
                <a:cs typeface="Times New Roman" panose="02020603050405020304" pitchFamily="18" charset="0"/>
              </a:rPr>
              <a:t>est un </a:t>
            </a:r>
            <a:r>
              <a:rPr lang="fr-FR" sz="2800" dirty="0" smtClean="0">
                <a:latin typeface="Times New Roman" panose="02020603050405020304" pitchFamily="18" charset="0"/>
                <a:cs typeface="Times New Roman" panose="02020603050405020304" pitchFamily="18" charset="0"/>
              </a:rPr>
              <a:t>coin de nature préservé qui </a:t>
            </a:r>
            <a:r>
              <a:rPr lang="fr-FR" sz="2800" dirty="0">
                <a:latin typeface="Times New Roman" panose="02020603050405020304" pitchFamily="18" charset="0"/>
                <a:cs typeface="Times New Roman" panose="02020603050405020304" pitchFamily="18" charset="0"/>
              </a:rPr>
              <a:t>se </a:t>
            </a:r>
            <a:r>
              <a:rPr lang="fr-FR" sz="2800" dirty="0" smtClean="0">
                <a:latin typeface="Times New Roman" panose="02020603050405020304" pitchFamily="18" charset="0"/>
                <a:cs typeface="Times New Roman" panose="02020603050405020304" pitchFamily="18" charset="0"/>
              </a:rPr>
              <a:t>trouve tout près de </a:t>
            </a:r>
            <a:r>
              <a:rPr lang="fr-FR" sz="2800" dirty="0" err="1" smtClean="0">
                <a:latin typeface="Times New Roman" panose="02020603050405020304" pitchFamily="18" charset="0"/>
                <a:cs typeface="Times New Roman" panose="02020603050405020304" pitchFamily="18" charset="0"/>
              </a:rPr>
              <a:t>Bagheria</a:t>
            </a:r>
            <a:r>
              <a:rPr lang="fr-FR" sz="2800" dirty="0" smtClean="0">
                <a:latin typeface="Times New Roman" panose="02020603050405020304" pitchFamily="18" charset="0"/>
                <a:cs typeface="Times New Roman" panose="02020603050405020304" pitchFamily="18" charset="0"/>
              </a:rPr>
              <a:t>.</a:t>
            </a:r>
            <a:endParaRPr lang="it-IT" sz="28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971600" y="6236303"/>
            <a:ext cx="7632848" cy="523220"/>
          </a:xfrm>
          <a:prstGeom prst="rect">
            <a:avLst/>
          </a:prstGeom>
          <a:gradFill flip="none" rotWithShape="1">
            <a:gsLst>
              <a:gs pos="0">
                <a:srgbClr val="38C891"/>
              </a:gs>
              <a:gs pos="0">
                <a:srgbClr val="E6E6E6">
                  <a:alpha val="8000"/>
                </a:srgbClr>
              </a:gs>
            </a:gsLst>
            <a:lin ang="13500000" scaled="1"/>
            <a:tileRect/>
          </a:grad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Il </a:t>
            </a:r>
            <a:r>
              <a:rPr lang="fr-FR" sz="2800" dirty="0">
                <a:latin typeface="Times New Roman" panose="02020603050405020304" pitchFamily="18" charset="0"/>
                <a:cs typeface="Times New Roman" panose="02020603050405020304" pitchFamily="18" charset="0"/>
              </a:rPr>
              <a:t>est appelé </a:t>
            </a:r>
            <a:r>
              <a:rPr lang="fr-FR" sz="2800" dirty="0">
                <a:solidFill>
                  <a:srgbClr val="14823E"/>
                </a:solidFill>
                <a:latin typeface="Times New Roman" panose="02020603050405020304" pitchFamily="18" charset="0"/>
                <a:cs typeface="Times New Roman" panose="02020603050405020304" pitchFamily="18" charset="0"/>
              </a:rPr>
              <a:t>'</a:t>
            </a:r>
            <a:r>
              <a:rPr lang="fr-FR" sz="2800" b="1" dirty="0" smtClean="0">
                <a:solidFill>
                  <a:srgbClr val="14823E"/>
                </a:solidFill>
                <a:latin typeface="Times New Roman" panose="02020603050405020304" pitchFamily="18" charset="0"/>
                <a:cs typeface="Times New Roman" panose="02020603050405020304" pitchFamily="18" charset="0"/>
              </a:rPr>
              <a:t>'le </a:t>
            </a:r>
            <a:r>
              <a:rPr lang="fr-FR" sz="2800" b="1" dirty="0">
                <a:solidFill>
                  <a:srgbClr val="14823E"/>
                </a:solidFill>
                <a:latin typeface="Times New Roman" panose="02020603050405020304" pitchFamily="18" charset="0"/>
                <a:cs typeface="Times New Roman" panose="02020603050405020304" pitchFamily="18" charset="0"/>
              </a:rPr>
              <a:t>poumon </a:t>
            </a:r>
            <a:r>
              <a:rPr lang="fr-FR" sz="2800" b="1" dirty="0" smtClean="0">
                <a:solidFill>
                  <a:srgbClr val="14823E"/>
                </a:solidFill>
                <a:latin typeface="Times New Roman" panose="02020603050405020304" pitchFamily="18" charset="0"/>
                <a:cs typeface="Times New Roman" panose="02020603050405020304" pitchFamily="18" charset="0"/>
              </a:rPr>
              <a:t>vert</a:t>
            </a:r>
            <a:r>
              <a:rPr lang="fr-FR" sz="2800" dirty="0" smtClean="0">
                <a:solidFill>
                  <a:srgbClr val="14823E"/>
                </a:solidFill>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de </a:t>
            </a:r>
            <a:r>
              <a:rPr lang="fr-FR" sz="2800" dirty="0" smtClean="0">
                <a:latin typeface="Times New Roman" panose="02020603050405020304" pitchFamily="18" charset="0"/>
                <a:cs typeface="Times New Roman" panose="02020603050405020304" pitchFamily="18" charset="0"/>
              </a:rPr>
              <a:t>Bagheria</a:t>
            </a:r>
            <a:endParaRPr lang="it-IT" sz="28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3573688"/>
            <a:ext cx="2894470" cy="2555168"/>
          </a:xfrm>
          <a:prstGeom prst="rect">
            <a:avLst/>
          </a:prstGeom>
          <a:ln>
            <a:noFill/>
          </a:ln>
          <a:effectLst>
            <a:softEdge rad="112500"/>
          </a:effectLst>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7212"/>
            <a:ext cx="2771800" cy="3647796"/>
          </a:xfrm>
          <a:prstGeom prst="rect">
            <a:avLst/>
          </a:prstGeom>
          <a:ln>
            <a:noFill/>
          </a:ln>
          <a:effectLst>
            <a:softEdge rad="112500"/>
          </a:effectLst>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2636912"/>
            <a:ext cx="2467182" cy="3429604"/>
          </a:xfrm>
          <a:prstGeom prst="rect">
            <a:avLst/>
          </a:prstGeom>
          <a:ln>
            <a:noFill/>
          </a:ln>
          <a:effectLst>
            <a:softEdge rad="112500"/>
          </a:effectLst>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6279" y="1340768"/>
            <a:ext cx="2947721" cy="2160240"/>
          </a:xfrm>
          <a:prstGeom prst="rect">
            <a:avLst/>
          </a:prstGeom>
          <a:ln>
            <a:noFill/>
          </a:ln>
          <a:effectLst>
            <a:softEdge rad="112500"/>
          </a:effectLst>
        </p:spPr>
      </p:pic>
      <p:sp>
        <p:nvSpPr>
          <p:cNvPr id="9" name="CasellaDiTesto 8"/>
          <p:cNvSpPr txBox="1"/>
          <p:nvPr/>
        </p:nvSpPr>
        <p:spPr>
          <a:xfrm>
            <a:off x="899592" y="188640"/>
            <a:ext cx="7560840" cy="830997"/>
          </a:xfrm>
          <a:prstGeom prst="rect">
            <a:avLst/>
          </a:prstGeom>
          <a:noFill/>
        </p:spPr>
        <p:txBody>
          <a:bodyPr wrap="square" rtlCol="0">
            <a:spAutoFit/>
          </a:bodyPr>
          <a:lstStyle/>
          <a:p>
            <a:r>
              <a:rPr lang="fr-FR" sz="48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rPr>
              <a:t>SI VOUS AIMEZ LA NATURE </a:t>
            </a:r>
            <a:endParaRPr lang="fr-FR" sz="48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11247525"/>
      </p:ext>
    </p:extLst>
  </p:cSld>
  <p:clrMapOvr>
    <a:masterClrMapping/>
  </p:clrMapOvr>
  <p:transition advClick="0" advTm="7000">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1919206" y="31619"/>
            <a:ext cx="5239832" cy="769441"/>
          </a:xfrm>
          <a:prstGeom prst="rect">
            <a:avLst/>
          </a:prstGeom>
          <a:noFill/>
        </p:spPr>
        <p:txBody>
          <a:bodyPr wrap="none" lIns="91440" tIns="45720" rIns="91440" bIns="45720">
            <a:spAutoFit/>
          </a:bodyPr>
          <a:lstStyle/>
          <a:p>
            <a:pPr algn="ctr"/>
            <a:r>
              <a:rPr lang="it-IT" sz="4400" b="1" dirty="0">
                <a:ln w="0"/>
                <a:solidFill>
                  <a:schemeClr val="tx2">
                    <a:lumMod val="75000"/>
                  </a:schemeClr>
                </a:solidFill>
                <a:effectLst>
                  <a:outerShdw blurRad="50800" dist="38100" dir="10800000" algn="r" rotWithShape="0">
                    <a:prstClr val="black">
                      <a:alpha val="40000"/>
                    </a:prstClr>
                  </a:outerShdw>
                  <a:reflection blurRad="6350" stA="53000" endA="300" endPos="35500" dir="5400000" sy="-90000" algn="bl" rotWithShape="0"/>
                </a:effectLst>
              </a:rPr>
              <a:t>FÊTES </a:t>
            </a:r>
            <a:r>
              <a:rPr lang="it-IT" sz="4400" b="1" dirty="0" smtClean="0">
                <a:ln w="0"/>
                <a:solidFill>
                  <a:schemeClr val="tx2">
                    <a:lumMod val="75000"/>
                  </a:schemeClr>
                </a:solidFill>
                <a:effectLst>
                  <a:outerShdw blurRad="50800" dist="38100" dir="10800000" algn="r" rotWithShape="0">
                    <a:prstClr val="black">
                      <a:alpha val="40000"/>
                    </a:prstClr>
                  </a:outerShdw>
                  <a:reflection blurRad="6350" stA="53000" endA="300" endPos="35500" dir="5400000" sy="-90000" algn="bl" rotWithShape="0"/>
                </a:effectLst>
              </a:rPr>
              <a:t>ET TRADITIONS</a:t>
            </a:r>
            <a:endParaRPr lang="it-IT" sz="4400" b="1" cap="none" spc="0" dirty="0">
              <a:ln w="0"/>
              <a:solidFill>
                <a:schemeClr val="tx2">
                  <a:lumMod val="75000"/>
                </a:schemeClr>
              </a:solidFill>
              <a:effectLst>
                <a:outerShdw blurRad="50800" dist="38100" dir="10800000" algn="r" rotWithShape="0">
                  <a:prstClr val="black">
                    <a:alpha val="40000"/>
                  </a:prstClr>
                </a:outerShdw>
                <a:reflection blurRad="6350" stA="53000" endA="300" endPos="35500" dir="5400000" sy="-90000" algn="bl" rotWithShape="0"/>
              </a:effectLst>
            </a:endParaRPr>
          </a:p>
        </p:txBody>
      </p:sp>
      <p:sp>
        <p:nvSpPr>
          <p:cNvPr id="5" name="CasellaDiTesto 4"/>
          <p:cNvSpPr txBox="1"/>
          <p:nvPr/>
        </p:nvSpPr>
        <p:spPr>
          <a:xfrm>
            <a:off x="359024" y="692696"/>
            <a:ext cx="8784976" cy="830997"/>
          </a:xfrm>
          <a:prstGeom prst="rect">
            <a:avLst/>
          </a:prstGeom>
          <a:noFill/>
        </p:spPr>
        <p:txBody>
          <a:bodyPr wrap="square" rtlCol="0">
            <a:spAutoFit/>
          </a:bodyPr>
          <a:lstStyle/>
          <a:p>
            <a:r>
              <a:rPr lang="fr-FR" sz="2400" dirty="0" smtClean="0">
                <a:latin typeface="Times New Roman" panose="02020603050405020304" pitchFamily="18" charset="0"/>
                <a:cs typeface="Times New Roman" panose="02020603050405020304" pitchFamily="18" charset="0"/>
              </a:rPr>
              <a:t>La fête de San Giuseppe, le saint patron de la ville, se déroule pendant deux moments différents:  le </a:t>
            </a:r>
            <a:r>
              <a:rPr lang="fr-FR" sz="2400" dirty="0" smtClean="0">
                <a:solidFill>
                  <a:srgbClr val="FF0000"/>
                </a:solidFill>
                <a:latin typeface="Times New Roman" panose="02020603050405020304" pitchFamily="18" charset="0"/>
                <a:cs typeface="Times New Roman" panose="02020603050405020304" pitchFamily="18" charset="0"/>
              </a:rPr>
              <a:t>19 mars et </a:t>
            </a:r>
            <a:r>
              <a:rPr lang="fr-FR" sz="2400" dirty="0" smtClean="0">
                <a:latin typeface="Times New Roman" panose="02020603050405020304" pitchFamily="18" charset="0"/>
                <a:cs typeface="Times New Roman" panose="02020603050405020304" pitchFamily="18" charset="0"/>
              </a:rPr>
              <a:t> </a:t>
            </a:r>
            <a:r>
              <a:rPr lang="fr-FR" sz="2400" dirty="0" smtClean="0">
                <a:solidFill>
                  <a:srgbClr val="FF0000"/>
                </a:solidFill>
                <a:latin typeface="Times New Roman" panose="02020603050405020304" pitchFamily="18" charset="0"/>
                <a:cs typeface="Times New Roman" panose="02020603050405020304" pitchFamily="18" charset="0"/>
              </a:rPr>
              <a:t>la première semaine d’août </a:t>
            </a:r>
            <a:endParaRPr lang="fr-FR" sz="2400" dirty="0">
              <a:latin typeface="Times New Roman" panose="02020603050405020304" pitchFamily="18" charset="0"/>
              <a:cs typeface="Times New Roman" panose="02020603050405020304" pitchFamily="18" charset="0"/>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844824"/>
            <a:ext cx="4962830" cy="3071460"/>
          </a:xfrm>
          <a:prstGeom prst="rect">
            <a:avLst/>
          </a:prstGeom>
          <a:ln>
            <a:noFill/>
          </a:ln>
          <a:effectLst>
            <a:softEdge rad="112500"/>
          </a:effectLst>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916832"/>
            <a:ext cx="3421867" cy="3024336"/>
          </a:xfrm>
          <a:prstGeom prst="rect">
            <a:avLst/>
          </a:prstGeom>
          <a:ln>
            <a:noFill/>
          </a:ln>
          <a:effectLst>
            <a:softEdge rad="112500"/>
          </a:effec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680" y="5085184"/>
            <a:ext cx="3108292" cy="1772816"/>
          </a:xfrm>
          <a:prstGeom prst="rect">
            <a:avLst/>
          </a:prstGeom>
          <a:ln>
            <a:noFill/>
          </a:ln>
          <a:effectLst>
            <a:softEdge rad="112500"/>
          </a:effectLst>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4841579"/>
            <a:ext cx="2105876" cy="2016421"/>
          </a:xfrm>
          <a:prstGeom prst="rect">
            <a:avLst/>
          </a:prstGeom>
          <a:ln>
            <a:noFill/>
          </a:ln>
          <a:effectLst>
            <a:softEdge rad="112500"/>
          </a:effectLst>
        </p:spPr>
      </p:pic>
      <p:sp>
        <p:nvSpPr>
          <p:cNvPr id="11" name="CasellaDiTesto 10"/>
          <p:cNvSpPr txBox="1"/>
          <p:nvPr/>
        </p:nvSpPr>
        <p:spPr>
          <a:xfrm>
            <a:off x="0" y="5013176"/>
            <a:ext cx="1691680" cy="1323439"/>
          </a:xfrm>
          <a:prstGeom prst="rect">
            <a:avLst/>
          </a:prstGeom>
          <a:noFill/>
        </p:spPr>
        <p:txBody>
          <a:bodyPr wrap="square" rtlCol="0">
            <a:spAutoFit/>
          </a:bodyPr>
          <a:lstStyle/>
          <a:p>
            <a:r>
              <a:rPr lang="fr-FR" sz="2000" dirty="0" smtClean="0">
                <a:latin typeface="Times New Roman" pitchFamily="18" charset="0"/>
                <a:cs typeface="Times New Roman" pitchFamily="18" charset="0"/>
              </a:rPr>
              <a:t>La « </a:t>
            </a:r>
            <a:r>
              <a:rPr lang="fr-FR" sz="2000" dirty="0" err="1" smtClean="0">
                <a:latin typeface="Times New Roman" pitchFamily="18" charset="0"/>
                <a:cs typeface="Times New Roman" pitchFamily="18" charset="0"/>
              </a:rPr>
              <a:t>sfincia</a:t>
            </a:r>
            <a:r>
              <a:rPr lang="fr-FR" sz="2000" dirty="0" smtClean="0">
                <a:latin typeface="Times New Roman" pitchFamily="18" charset="0"/>
                <a:cs typeface="Times New Roman" pitchFamily="18" charset="0"/>
              </a:rPr>
              <a:t> » est le gâteau typique de cette fête. </a:t>
            </a:r>
            <a:endParaRPr lang="fr-FR" sz="2000" dirty="0">
              <a:latin typeface="Times New Roman" pitchFamily="18" charset="0"/>
              <a:cs typeface="Times New Roman" pitchFamily="18" charset="0"/>
            </a:endParaRPr>
          </a:p>
        </p:txBody>
      </p:sp>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5085184"/>
            <a:ext cx="3108292" cy="1772816"/>
          </a:xfrm>
          <a:prstGeom prst="rect">
            <a:avLst/>
          </a:prstGeom>
          <a:ln>
            <a:noFill/>
          </a:ln>
          <a:effectLst>
            <a:softEdge rad="112500"/>
          </a:effectLst>
        </p:spPr>
      </p:pic>
    </p:spTree>
    <p:extLst>
      <p:ext uri="{BB962C8B-B14F-4D97-AF65-F5344CB8AC3E}">
        <p14:creationId xmlns:p14="http://schemas.microsoft.com/office/powerpoint/2010/main" val="1759355854"/>
      </p:ext>
    </p:extLst>
  </p:cSld>
  <p:clrMapOvr>
    <a:masterClrMapping/>
  </p:clrMapOvr>
  <p:transition advClick="0" advTm="10000">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A8FAB2"/>
            </a:gs>
            <a:gs pos="53000">
              <a:schemeClr val="accent5">
                <a:lumMod val="40000"/>
                <a:lumOff val="60000"/>
              </a:schemeClr>
            </a:gs>
            <a:gs pos="17000">
              <a:schemeClr val="bg1"/>
            </a:gs>
            <a:gs pos="100000">
              <a:srgbClr val="FFFFFF"/>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a:bodyPr>
          <a:lstStyle/>
          <a:p>
            <a:r>
              <a:rPr lang="fr-FR" sz="32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itchFamily="18" charset="0"/>
                <a:cs typeface="Times New Roman" pitchFamily="18" charset="0"/>
              </a:rPr>
              <a:t>BAGHERIA DANS LE CINEMA </a:t>
            </a:r>
            <a:br>
              <a:rPr lang="fr-FR" sz="32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fr-FR" sz="32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itchFamily="18" charset="0"/>
                <a:cs typeface="Times New Roman" pitchFamily="18" charset="0"/>
              </a:rPr>
              <a:t>ET DANS LA LITTERATURE </a:t>
            </a:r>
            <a:endParaRPr lang="fr-FR" sz="3200"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5" name="CasellaDiTesto 4"/>
          <p:cNvSpPr txBox="1"/>
          <p:nvPr/>
        </p:nvSpPr>
        <p:spPr>
          <a:xfrm>
            <a:off x="547936" y="1421160"/>
            <a:ext cx="4104456" cy="369332"/>
          </a:xfrm>
          <a:prstGeom prst="rect">
            <a:avLst/>
          </a:prstGeom>
          <a:noFill/>
        </p:spPr>
        <p:txBody>
          <a:bodyPr wrap="square" rtlCol="0">
            <a:spAutoFit/>
          </a:bodyPr>
          <a:lstStyle/>
          <a:p>
            <a:endParaRPr lang="fr-FR" dirty="0"/>
          </a:p>
        </p:txBody>
      </p:sp>
      <p:sp>
        <p:nvSpPr>
          <p:cNvPr id="1025" name="Rectangle 1"/>
          <p:cNvSpPr>
            <a:spLocks noChangeArrowheads="1"/>
          </p:cNvSpPr>
          <p:nvPr/>
        </p:nvSpPr>
        <p:spPr bwMode="auto">
          <a:xfrm>
            <a:off x="0" y="1344397"/>
            <a:ext cx="449999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Dans le célèbre film </a:t>
            </a:r>
            <a:r>
              <a:rPr kumimoji="0" lang="fr-FR" b="0" i="1" u="none" strike="noStrike" cap="none" normalizeH="0" baseline="0" dirty="0" smtClean="0">
                <a:ln>
                  <a:noFill/>
                </a:ln>
                <a:effectLst/>
                <a:latin typeface="Times New Roman" pitchFamily="18" charset="0"/>
                <a:ea typeface="Calibri" pitchFamily="34" charset="0"/>
                <a:cs typeface="Times New Roman" pitchFamily="18" charset="0"/>
              </a:rPr>
              <a:t>Le Guépard</a:t>
            </a:r>
            <a:r>
              <a:rPr lang="fr-FR" dirty="0" smtClean="0">
                <a:latin typeface="Times New Roman" pitchFamily="18" charset="0"/>
                <a:ea typeface="Calibri" pitchFamily="34" charset="0"/>
                <a:cs typeface="Times New Roman" pitchFamily="18" charset="0"/>
              </a:rPr>
              <a:t>,</a:t>
            </a:r>
            <a:r>
              <a:rPr kumimoji="0" lang="fr-FR" b="0" i="0" u="none" strike="noStrike" cap="none" normalizeH="0" dirty="0" smtClean="0">
                <a:ln>
                  <a:noFill/>
                </a:ln>
                <a:effectLst/>
                <a:latin typeface="Times New Roman" pitchFamily="18" charset="0"/>
                <a:ea typeface="Calibri" pitchFamily="34" charset="0"/>
                <a:cs typeface="Times New Roman" pitchFamily="18" charset="0"/>
              </a:rPr>
              <a:t> où </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Visconti fait</a:t>
            </a:r>
            <a:r>
              <a:rPr kumimoji="0" lang="fr-FR" b="0" i="0" u="none" strike="noStrike" cap="none" normalizeH="0" dirty="0" smtClean="0">
                <a:ln>
                  <a:noFill/>
                </a:ln>
                <a:effectLst/>
                <a:latin typeface="Times New Roman" pitchFamily="18" charset="0"/>
                <a:ea typeface="Calibri" pitchFamily="34" charset="0"/>
                <a:cs typeface="Times New Roman" pitchFamily="18" charset="0"/>
              </a:rPr>
              <a:t> </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 un portait fidèle et détaillé des villas et des aristocrates</a:t>
            </a:r>
            <a:r>
              <a:rPr kumimoji="0" lang="fr-FR" b="0" i="0" u="none" strike="noStrike" cap="none" normalizeH="0" dirty="0" smtClean="0">
                <a:ln>
                  <a:noFill/>
                </a:ln>
                <a:effectLst/>
                <a:latin typeface="Times New Roman" pitchFamily="18" charset="0"/>
                <a:ea typeface="Calibri" pitchFamily="34" charset="0"/>
                <a:cs typeface="Times New Roman" pitchFamily="18" charset="0"/>
              </a:rPr>
              <a:t> de </a:t>
            </a:r>
            <a:r>
              <a:rPr kumimoji="0" lang="fr-FR" b="0" i="0" u="none" strike="noStrike" cap="none" normalizeH="0" dirty="0" err="1" smtClean="0">
                <a:ln>
                  <a:noFill/>
                </a:ln>
                <a:effectLst/>
                <a:latin typeface="Times New Roman" pitchFamily="18" charset="0"/>
                <a:ea typeface="Calibri" pitchFamily="34" charset="0"/>
                <a:cs typeface="Times New Roman" pitchFamily="18" charset="0"/>
              </a:rPr>
              <a:t>Bagheria</a:t>
            </a:r>
            <a:r>
              <a:rPr kumimoji="0" lang="fr-FR" b="0" i="0" u="none" strike="noStrike" cap="none" normalizeH="0" dirty="0" smtClean="0">
                <a:ln>
                  <a:noFill/>
                </a:ln>
                <a:effectLst/>
                <a:latin typeface="Times New Roman" pitchFamily="18" charset="0"/>
                <a:ea typeface="Calibri" pitchFamily="34" charset="0"/>
                <a:cs typeface="Times New Roman" pitchFamily="18" charset="0"/>
              </a:rPr>
              <a:t>.</a:t>
            </a:r>
            <a:endParaRPr kumimoji="0" lang="fr-FR" b="0" i="0" u="none" strike="noStrike" cap="none" normalizeH="0" baseline="0" dirty="0" smtClean="0">
              <a:ln>
                <a:noFill/>
              </a:ln>
              <a:effectLst/>
              <a:latin typeface="Times New Roman" pitchFamily="18" charset="0"/>
              <a:cs typeface="Times New Roman" pitchFamily="18" charset="0"/>
            </a:endParaRPr>
          </a:p>
        </p:txBody>
      </p:sp>
      <p:pic>
        <p:nvPicPr>
          <p:cNvPr id="7" name="Immagine 6" descr="Gattopardo.jpg"/>
          <p:cNvPicPr>
            <a:picLocks noChangeAspect="1"/>
          </p:cNvPicPr>
          <p:nvPr/>
        </p:nvPicPr>
        <p:blipFill>
          <a:blip r:embed="rId2" cstate="print"/>
          <a:stretch>
            <a:fillRect/>
          </a:stretch>
        </p:blipFill>
        <p:spPr>
          <a:xfrm>
            <a:off x="0" y="2276872"/>
            <a:ext cx="3384376" cy="2481875"/>
          </a:xfrm>
          <a:prstGeom prst="rect">
            <a:avLst/>
          </a:prstGeom>
          <a:ln>
            <a:noFill/>
          </a:ln>
          <a:effectLst>
            <a:softEdge rad="112500"/>
          </a:effectLst>
        </p:spPr>
      </p:pic>
      <p:sp>
        <p:nvSpPr>
          <p:cNvPr id="1026" name="Rectangle 2"/>
          <p:cNvSpPr>
            <a:spLocks noChangeArrowheads="1"/>
          </p:cNvSpPr>
          <p:nvPr/>
        </p:nvSpPr>
        <p:spPr bwMode="auto">
          <a:xfrm>
            <a:off x="6393707" y="396779"/>
            <a:ext cx="2746648"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endParaRPr kumimoji="0" lang="fr-FR" b="0" i="0" u="none" strike="noStrike" cap="none" normalizeH="0" baseline="0" dirty="0" smtClean="0">
              <a:ln>
                <a:noFill/>
              </a:ln>
              <a:effectLst/>
              <a:latin typeface="Times New Roman" pitchFamily="18" charset="0"/>
              <a:ea typeface="Calibri" pitchFamily="34" charset="0"/>
              <a:cs typeface="Times New Roman" pitchFamily="18" charset="0"/>
            </a:endParaRPr>
          </a:p>
          <a:p>
            <a:pPr lvl="0" fontAlgn="base">
              <a:spcBef>
                <a:spcPct val="0"/>
              </a:spcBef>
              <a:spcAft>
                <a:spcPct val="0"/>
              </a:spcAft>
            </a:pPr>
            <a:endParaRPr lang="fr-FR" dirty="0">
              <a:latin typeface="Times New Roman" pitchFamily="18" charset="0"/>
              <a:ea typeface="Calibri" pitchFamily="34" charset="0"/>
              <a:cs typeface="Times New Roman" pitchFamily="18" charset="0"/>
            </a:endParaRPr>
          </a:p>
          <a:p>
            <a:pPr lvl="0" fontAlgn="base">
              <a:spcBef>
                <a:spcPct val="0"/>
              </a:spcBef>
              <a:spcAft>
                <a:spcPct val="0"/>
              </a:spcAft>
            </a:pPr>
            <a:endParaRPr lang="fr-FR" dirty="0" smtClean="0">
              <a:latin typeface="Times New Roman" pitchFamily="18" charset="0"/>
              <a:ea typeface="Calibri" pitchFamily="34" charset="0"/>
              <a:cs typeface="Times New Roman" pitchFamily="18" charset="0"/>
            </a:endParaRPr>
          </a:p>
          <a:p>
            <a:pPr lvl="0" fontAlgn="base">
              <a:spcBef>
                <a:spcPct val="0"/>
              </a:spcBef>
              <a:spcAft>
                <a:spcPct val="0"/>
              </a:spcAft>
            </a:pPr>
            <a:r>
              <a:rPr lang="fr-FR" dirty="0" smtClean="0">
                <a:latin typeface="Times New Roman" pitchFamily="18" charset="0"/>
                <a:ea typeface="Calibri" pitchFamily="34" charset="0"/>
                <a:cs typeface="Times New Roman" pitchFamily="18" charset="0"/>
              </a:rPr>
              <a:t>Dans l</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e film </a:t>
            </a:r>
            <a:r>
              <a:rPr kumimoji="0" lang="fr-FR" b="0" i="1" u="none" strike="noStrike" cap="none" normalizeH="0" baseline="0" dirty="0" err="1" smtClean="0">
                <a:ln>
                  <a:noFill/>
                </a:ln>
                <a:effectLst/>
                <a:latin typeface="Times New Roman" pitchFamily="18" charset="0"/>
                <a:ea typeface="Calibri" pitchFamily="34" charset="0"/>
                <a:cs typeface="Times New Roman" pitchFamily="18" charset="0"/>
              </a:rPr>
              <a:t>Baarìa</a:t>
            </a:r>
            <a:r>
              <a:rPr lang="fr-FR" dirty="0" smtClean="0">
                <a:latin typeface="Times New Roman" pitchFamily="18" charset="0"/>
                <a:ea typeface="Calibri" pitchFamily="34" charset="0"/>
                <a:cs typeface="Times New Roman" pitchFamily="18" charset="0"/>
              </a:rPr>
              <a:t> </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de Giuseppe </a:t>
            </a:r>
            <a:r>
              <a:rPr kumimoji="0" lang="fr-FR" b="0" i="0" u="none" strike="noStrike" cap="none" normalizeH="0" baseline="0" dirty="0" err="1" smtClean="0">
                <a:ln>
                  <a:noFill/>
                </a:ln>
                <a:effectLst/>
                <a:latin typeface="Times New Roman" pitchFamily="18" charset="0"/>
                <a:ea typeface="Calibri" pitchFamily="34" charset="0"/>
                <a:cs typeface="Times New Roman" pitchFamily="18" charset="0"/>
              </a:rPr>
              <a:t>Tornatore</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 metteur en scène né à </a:t>
            </a:r>
            <a:r>
              <a:rPr kumimoji="0" lang="fr-FR" b="0" i="0" u="none" strike="noStrike" cap="none" normalizeH="0" baseline="0" dirty="0" err="1" smtClean="0">
                <a:ln>
                  <a:noFill/>
                </a:ln>
                <a:effectLst/>
                <a:latin typeface="Times New Roman" pitchFamily="18" charset="0"/>
                <a:ea typeface="Calibri" pitchFamily="34" charset="0"/>
                <a:cs typeface="Times New Roman" pitchFamily="18" charset="0"/>
              </a:rPr>
              <a:t>Bagheria</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 en 1956, </a:t>
            </a:r>
            <a:r>
              <a:rPr lang="fr-FR" b="1" dirty="0">
                <a:latin typeface="Times New Roman" panose="02020603050405020304" pitchFamily="18" charset="0"/>
                <a:cs typeface="Times New Roman" panose="02020603050405020304" pitchFamily="18" charset="0"/>
              </a:rPr>
              <a:t>Oscar</a:t>
            </a:r>
            <a:r>
              <a:rPr lang="fr-FR" dirty="0">
                <a:latin typeface="Times New Roman" panose="02020603050405020304" pitchFamily="18" charset="0"/>
                <a:cs typeface="Times New Roman" panose="02020603050405020304" pitchFamily="18" charset="0"/>
              </a:rPr>
              <a:t> du meilleur film étranger en </a:t>
            </a:r>
            <a:r>
              <a:rPr lang="fr-FR" dirty="0" smtClean="0">
                <a:latin typeface="Times New Roman" panose="02020603050405020304" pitchFamily="18" charset="0"/>
                <a:cs typeface="Times New Roman" panose="02020603050405020304" pitchFamily="18" charset="0"/>
              </a:rPr>
              <a:t>1989. Le film </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montre l’ancienne </a:t>
            </a:r>
            <a:r>
              <a:rPr kumimoji="0" lang="fr-FR" b="0" i="0" u="none" strike="noStrike" cap="none" normalizeH="0" baseline="0" dirty="0" err="1" smtClean="0">
                <a:ln>
                  <a:noFill/>
                </a:ln>
                <a:effectLst/>
                <a:latin typeface="Times New Roman" pitchFamily="18" charset="0"/>
                <a:ea typeface="Calibri" pitchFamily="34" charset="0"/>
                <a:cs typeface="Times New Roman" pitchFamily="18" charset="0"/>
              </a:rPr>
              <a:t>Bagheria</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 et parle d’une saga familiale qui s’étend sur</a:t>
            </a:r>
            <a:r>
              <a:rPr kumimoji="0" lang="fr-FR" b="0" i="0" u="none" strike="noStrike" cap="none" normalizeH="0" dirty="0" smtClean="0">
                <a:ln>
                  <a:noFill/>
                </a:ln>
                <a:effectLst/>
                <a:latin typeface="Times New Roman" pitchFamily="18" charset="0"/>
                <a:ea typeface="Calibri" pitchFamily="34" charset="0"/>
                <a:cs typeface="Times New Roman" pitchFamily="18" charset="0"/>
              </a:rPr>
              <a:t> trois générations</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fr-FR" b="0" i="0" u="none" strike="noStrike" cap="none" normalizeH="0" baseline="0" dirty="0" smtClean="0">
              <a:ln>
                <a:noFill/>
              </a:ln>
              <a:effectLst/>
              <a:latin typeface="Times New Roman" pitchFamily="18" charset="0"/>
              <a:cs typeface="Times New Roman" pitchFamily="18" charset="0"/>
            </a:endParaRPr>
          </a:p>
        </p:txBody>
      </p:sp>
      <p:pic>
        <p:nvPicPr>
          <p:cNvPr id="10" name="Immagine 9" descr="Baaria1.jpg"/>
          <p:cNvPicPr>
            <a:picLocks noChangeAspect="1"/>
          </p:cNvPicPr>
          <p:nvPr/>
        </p:nvPicPr>
        <p:blipFill>
          <a:blip r:embed="rId3" cstate="print"/>
          <a:stretch>
            <a:fillRect/>
          </a:stretch>
        </p:blipFill>
        <p:spPr>
          <a:xfrm>
            <a:off x="4299052" y="1209394"/>
            <a:ext cx="2021553" cy="2996952"/>
          </a:xfrm>
          <a:prstGeom prst="rect">
            <a:avLst/>
          </a:prstGeom>
          <a:ln>
            <a:noFill/>
          </a:ln>
          <a:effectLst>
            <a:softEdge rad="112500"/>
          </a:effectLst>
        </p:spPr>
      </p:pic>
      <p:sp>
        <p:nvSpPr>
          <p:cNvPr id="1027" name="Rectangle 3"/>
          <p:cNvSpPr>
            <a:spLocks noChangeArrowheads="1"/>
          </p:cNvSpPr>
          <p:nvPr/>
        </p:nvSpPr>
        <p:spPr bwMode="auto">
          <a:xfrm>
            <a:off x="467544" y="5079667"/>
            <a:ext cx="216024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dirty="0" smtClean="0">
                <a:latin typeface="Times New Roman" pitchFamily="18" charset="0"/>
                <a:ea typeface="Calibri" pitchFamily="34" charset="0"/>
                <a:cs typeface="Times New Roman" pitchFamily="18" charset="0"/>
              </a:rPr>
              <a:t>D</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ans </a:t>
            </a:r>
            <a:r>
              <a:rPr kumimoji="0" lang="fr-FR" b="0" i="0" u="none" strike="noStrike" cap="none" normalizeH="0" baseline="0" dirty="0" err="1" smtClean="0">
                <a:ln>
                  <a:noFill/>
                </a:ln>
                <a:effectLst/>
                <a:latin typeface="Times New Roman" pitchFamily="18" charset="0"/>
                <a:ea typeface="Calibri" pitchFamily="34" charset="0"/>
                <a:cs typeface="Times New Roman" pitchFamily="18" charset="0"/>
              </a:rPr>
              <a:t>dans</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 l’œuvre,</a:t>
            </a:r>
            <a:r>
              <a:rPr kumimoji="0" lang="fr-FR" b="0" i="0" u="none" strike="noStrike" cap="none" normalizeH="0" dirty="0" smtClean="0">
                <a:ln>
                  <a:noFill/>
                </a:ln>
                <a:effectLst/>
                <a:latin typeface="Times New Roman" pitchFamily="18" charset="0"/>
                <a:ea typeface="Calibri" pitchFamily="34" charset="0"/>
                <a:cs typeface="Times New Roman" pitchFamily="18" charset="0"/>
              </a:rPr>
              <a:t> </a:t>
            </a:r>
            <a:r>
              <a:rPr lang="fr-FR" i="1" dirty="0">
                <a:latin typeface="Times New Roman" pitchFamily="18" charset="0"/>
                <a:ea typeface="Calibri" pitchFamily="34" charset="0"/>
                <a:cs typeface="Times New Roman" pitchFamily="18" charset="0"/>
              </a:rPr>
              <a:t>V</a:t>
            </a:r>
            <a:r>
              <a:rPr kumimoji="0" lang="fr-FR" b="0" i="1" u="none" strike="noStrike" cap="none" normalizeH="0" baseline="0" dirty="0" smtClean="0">
                <a:ln>
                  <a:noFill/>
                </a:ln>
                <a:effectLst/>
                <a:latin typeface="Times New Roman" pitchFamily="18" charset="0"/>
                <a:ea typeface="Calibri" pitchFamily="34" charset="0"/>
                <a:cs typeface="Times New Roman" pitchFamily="18" charset="0"/>
              </a:rPr>
              <a:t>oyage en Italie</a:t>
            </a:r>
            <a:r>
              <a:rPr lang="fr-FR" dirty="0" smtClean="0">
                <a:latin typeface="Times New Roman" pitchFamily="18" charset="0"/>
                <a:ea typeface="Calibri" pitchFamily="34" charset="0"/>
                <a:cs typeface="Times New Roman" pitchFamily="18" charset="0"/>
              </a:rPr>
              <a:t>, </a:t>
            </a:r>
            <a:r>
              <a:rPr kumimoji="0" lang="fr-FR" b="0" i="0" u="none" strike="noStrike" cap="none" normalizeH="0" baseline="0" dirty="0" smtClean="0">
                <a:ln>
                  <a:noFill/>
                </a:ln>
                <a:effectLst/>
                <a:latin typeface="Times New Roman" pitchFamily="18" charset="0"/>
                <a:ea typeface="Calibri" pitchFamily="34" charset="0"/>
                <a:cs typeface="Times New Roman" pitchFamily="18" charset="0"/>
              </a:rPr>
              <a:t>de Goethe </a:t>
            </a: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Immagine 12" descr="goethe.jpg"/>
          <p:cNvPicPr>
            <a:picLocks noChangeAspect="1"/>
          </p:cNvPicPr>
          <p:nvPr/>
        </p:nvPicPr>
        <p:blipFill>
          <a:blip r:embed="rId4" cstate="print"/>
          <a:stretch>
            <a:fillRect/>
          </a:stretch>
        </p:blipFill>
        <p:spPr>
          <a:xfrm>
            <a:off x="3347864" y="4133563"/>
            <a:ext cx="1656184" cy="2724437"/>
          </a:xfrm>
          <a:prstGeom prst="rect">
            <a:avLst/>
          </a:prstGeom>
          <a:ln>
            <a:noFill/>
          </a:ln>
          <a:effectLst>
            <a:softEdge rad="112500"/>
          </a:effectLst>
        </p:spPr>
      </p:pic>
      <p:sp>
        <p:nvSpPr>
          <p:cNvPr id="14" name="CasellaDiTesto 13"/>
          <p:cNvSpPr txBox="1"/>
          <p:nvPr/>
        </p:nvSpPr>
        <p:spPr>
          <a:xfrm>
            <a:off x="5076056" y="4725144"/>
            <a:ext cx="2052736" cy="923330"/>
          </a:xfrm>
          <a:prstGeom prst="rect">
            <a:avLst/>
          </a:prstGeom>
          <a:noFill/>
        </p:spPr>
        <p:txBody>
          <a:bodyPr wrap="square" rtlCol="0">
            <a:spAutoFit/>
          </a:bodyPr>
          <a:lstStyle/>
          <a:p>
            <a:r>
              <a:rPr lang="fr-FR" dirty="0" smtClean="0">
                <a:latin typeface="Times New Roman" pitchFamily="18" charset="0"/>
                <a:cs typeface="Times New Roman" pitchFamily="18" charset="0"/>
              </a:rPr>
              <a:t>Dans le roman de Dacia </a:t>
            </a:r>
            <a:r>
              <a:rPr lang="fr-FR" dirty="0" err="1" smtClean="0">
                <a:latin typeface="Times New Roman" pitchFamily="18" charset="0"/>
                <a:cs typeface="Times New Roman" pitchFamily="18" charset="0"/>
              </a:rPr>
              <a:t>Maraini</a:t>
            </a:r>
            <a:r>
              <a:rPr lang="fr-FR" dirty="0" smtClean="0">
                <a:latin typeface="Times New Roman" pitchFamily="18" charset="0"/>
                <a:cs typeface="Times New Roman" pitchFamily="18" charset="0"/>
              </a:rPr>
              <a:t> </a:t>
            </a:r>
            <a:r>
              <a:rPr lang="fr-FR" i="1" u="sng" dirty="0" err="1" smtClean="0">
                <a:latin typeface="Times New Roman" pitchFamily="18" charset="0"/>
                <a:cs typeface="Times New Roman" pitchFamily="18" charset="0"/>
              </a:rPr>
              <a:t>Bagheria</a:t>
            </a:r>
            <a:endParaRPr lang="fr-FR" i="1" u="sng" dirty="0">
              <a:latin typeface="Times New Roman" pitchFamily="18" charset="0"/>
              <a:cs typeface="Times New Roman" pitchFamily="18" charset="0"/>
            </a:endParaRPr>
          </a:p>
        </p:txBody>
      </p:sp>
      <p:pic>
        <p:nvPicPr>
          <p:cNvPr id="15" name="Immagine 14" descr="2253514-MarainiBAGHERIA_300-283x431.jpg"/>
          <p:cNvPicPr>
            <a:picLocks noChangeAspect="1"/>
          </p:cNvPicPr>
          <p:nvPr/>
        </p:nvPicPr>
        <p:blipFill>
          <a:blip r:embed="rId5" cstate="print"/>
          <a:stretch>
            <a:fillRect/>
          </a:stretch>
        </p:blipFill>
        <p:spPr>
          <a:xfrm>
            <a:off x="7058412" y="4183075"/>
            <a:ext cx="1835696" cy="2795706"/>
          </a:xfrm>
          <a:prstGeom prst="rect">
            <a:avLst/>
          </a:prstGeom>
          <a:ln>
            <a:noFill/>
          </a:ln>
          <a:effectLst>
            <a:softEdge rad="112500"/>
          </a:effectLst>
        </p:spPr>
      </p:pic>
    </p:spTree>
  </p:cSld>
  <p:clrMapOvr>
    <a:masterClrMapping/>
  </p:clrMapOvr>
  <p:transition spd="med">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2313" y="2065412"/>
            <a:ext cx="7772400" cy="3703563"/>
          </a:xfrm>
        </p:spPr>
        <p:txBody>
          <a:bodyPr>
            <a:normAutofit fontScale="90000"/>
          </a:bodyPr>
          <a:lstStyle/>
          <a:p>
            <a:pPr algn="ctr"/>
            <a:r>
              <a:rPr lang="it-IT" sz="2400" i="1" dirty="0" smtClean="0">
                <a:solidFill>
                  <a:srgbClr val="FF0000"/>
                </a:solidFill>
                <a:latin typeface="Times New Roman" panose="02020603050405020304" pitchFamily="18" charset="0"/>
                <a:cs typeface="Times New Roman" panose="02020603050405020304" pitchFamily="18" charset="0"/>
              </a:rPr>
              <a:t>La classe en </a:t>
            </a:r>
            <a:r>
              <a:rPr lang="it-IT" sz="2400" i="1" dirty="0" err="1" smtClean="0">
                <a:solidFill>
                  <a:srgbClr val="FF0000"/>
                </a:solidFill>
                <a:latin typeface="Times New Roman" panose="02020603050405020304" pitchFamily="18" charset="0"/>
                <a:cs typeface="Times New Roman" panose="02020603050405020304" pitchFamily="18" charset="0"/>
              </a:rPr>
              <a:t>action</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a:solidFill>
                  <a:srgbClr val="FF0000"/>
                </a:solidFill>
                <a:latin typeface="Times New Roman" panose="02020603050405020304" pitchFamily="18" charset="0"/>
                <a:cs typeface="Times New Roman" panose="02020603050405020304" pitchFamily="18" charset="0"/>
              </a:rPr>
              <a:t>É</a:t>
            </a:r>
            <a:r>
              <a:rPr lang="it-IT" sz="2400" i="1" dirty="0" err="1" smtClean="0">
                <a:solidFill>
                  <a:srgbClr val="FF0000"/>
                </a:solidFill>
                <a:latin typeface="Times New Roman" panose="02020603050405020304" pitchFamily="18" charset="0"/>
                <a:cs typeface="Times New Roman" panose="02020603050405020304" pitchFamily="18" charset="0"/>
              </a:rPr>
              <a:t>change</a:t>
            </a:r>
            <a:r>
              <a:rPr lang="it-IT" sz="2400" i="1" dirty="0" smtClean="0">
                <a:solidFill>
                  <a:srgbClr val="FF0000"/>
                </a:solidFill>
                <a:latin typeface="Times New Roman" panose="02020603050405020304" pitchFamily="18" charset="0"/>
                <a:cs typeface="Times New Roman" panose="02020603050405020304" pitchFamily="18" charset="0"/>
              </a:rPr>
              <a:t> de </a:t>
            </a:r>
            <a:r>
              <a:rPr lang="it-IT" sz="2400" i="1" dirty="0" err="1" smtClean="0">
                <a:solidFill>
                  <a:srgbClr val="FF0000"/>
                </a:solidFill>
                <a:latin typeface="Times New Roman" panose="02020603050405020304" pitchFamily="18" charset="0"/>
                <a:cs typeface="Times New Roman" panose="02020603050405020304" pitchFamily="18" charset="0"/>
              </a:rPr>
              <a:t>bonnes</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smtClean="0">
                <a:solidFill>
                  <a:srgbClr val="FF0000"/>
                </a:solidFill>
                <a:latin typeface="Times New Roman" panose="02020603050405020304" pitchFamily="18" charset="0"/>
                <a:cs typeface="Times New Roman" panose="02020603050405020304" pitchFamily="18" charset="0"/>
              </a:rPr>
              <a:t>pratiques</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smtClean="0">
                <a:solidFill>
                  <a:srgbClr val="FF0000"/>
                </a:solidFill>
                <a:latin typeface="Times New Roman" panose="02020603050405020304" pitchFamily="18" charset="0"/>
                <a:cs typeface="Times New Roman" panose="02020603050405020304" pitchFamily="18" charset="0"/>
              </a:rPr>
              <a:t>innovantes</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smtClean="0">
                <a:solidFill>
                  <a:srgbClr val="FF0000"/>
                </a:solidFill>
                <a:latin typeface="Times New Roman" panose="02020603050405020304" pitchFamily="18" charset="0"/>
                <a:cs typeface="Times New Roman" panose="02020603050405020304" pitchFamily="18" charset="0"/>
              </a:rPr>
              <a:t>dans</a:t>
            </a:r>
            <a:r>
              <a:rPr lang="it-IT" sz="2400" i="1" dirty="0" smtClean="0">
                <a:solidFill>
                  <a:srgbClr val="FF0000"/>
                </a:solidFill>
                <a:latin typeface="Times New Roman" panose="02020603050405020304" pitchFamily="18" charset="0"/>
                <a:cs typeface="Times New Roman" panose="02020603050405020304" pitchFamily="18" charset="0"/>
              </a:rPr>
              <a:t> l’</a:t>
            </a:r>
            <a:r>
              <a:rPr lang="it-IT" sz="2400" i="1" dirty="0" err="1" smtClean="0">
                <a:solidFill>
                  <a:srgbClr val="FF0000"/>
                </a:solidFill>
                <a:latin typeface="Times New Roman" panose="02020603050405020304" pitchFamily="18" charset="0"/>
                <a:cs typeface="Times New Roman" panose="02020603050405020304" pitchFamily="18" charset="0"/>
              </a:rPr>
              <a:t>enseignement</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smtClean="0">
                <a:solidFill>
                  <a:srgbClr val="FF0000"/>
                </a:solidFill>
                <a:latin typeface="Times New Roman" panose="02020603050405020304" pitchFamily="18" charset="0"/>
                <a:cs typeface="Times New Roman" panose="02020603050405020304" pitchFamily="18" charset="0"/>
              </a:rPr>
              <a:t>des</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smtClean="0">
                <a:solidFill>
                  <a:srgbClr val="FF0000"/>
                </a:solidFill>
                <a:latin typeface="Times New Roman" panose="02020603050405020304" pitchFamily="18" charset="0"/>
                <a:cs typeface="Times New Roman" panose="02020603050405020304" pitchFamily="18" charset="0"/>
              </a:rPr>
              <a:t>langues</a:t>
            </a:r>
            <a:r>
              <a:rPr lang="it-IT" sz="2400" i="1" dirty="0" smtClean="0">
                <a:solidFill>
                  <a:srgbClr val="FF0000"/>
                </a:solidFill>
                <a:latin typeface="Times New Roman" panose="02020603050405020304" pitchFamily="18" charset="0"/>
                <a:cs typeface="Times New Roman" panose="02020603050405020304" pitchFamily="18" charset="0"/>
              </a:rPr>
              <a:t> </a:t>
            </a:r>
            <a:r>
              <a:rPr lang="it-IT" sz="2400" i="1" dirty="0" err="1" smtClean="0">
                <a:solidFill>
                  <a:srgbClr val="FF0000"/>
                </a:solidFill>
                <a:latin typeface="Times New Roman" panose="02020603050405020304" pitchFamily="18" charset="0"/>
                <a:cs typeface="Times New Roman" panose="02020603050405020304" pitchFamily="18" charset="0"/>
              </a:rPr>
              <a:t>ÉtrangÈres</a:t>
            </a:r>
            <a:r>
              <a:rPr lang="it-IT" sz="2400" i="1" dirty="0" smtClean="0">
                <a:solidFill>
                  <a:srgbClr val="FF0000"/>
                </a:solidFill>
                <a:latin typeface="Times New Roman" panose="02020603050405020304" pitchFamily="18" charset="0"/>
                <a:cs typeface="Times New Roman" panose="02020603050405020304" pitchFamily="18" charset="0"/>
              </a:rPr>
              <a:t/>
            </a:r>
            <a:br>
              <a:rPr lang="it-IT" sz="2400" i="1" dirty="0" smtClean="0">
                <a:solidFill>
                  <a:srgbClr val="FF0000"/>
                </a:solidFill>
                <a:latin typeface="Times New Roman" panose="02020603050405020304" pitchFamily="18" charset="0"/>
                <a:cs typeface="Times New Roman" panose="02020603050405020304" pitchFamily="18" charset="0"/>
              </a:rPr>
            </a:br>
            <a:r>
              <a:rPr lang="it-IT" sz="2400" i="1" dirty="0">
                <a:solidFill>
                  <a:srgbClr val="FF0000"/>
                </a:solidFill>
                <a:latin typeface="Times New Roman" panose="02020603050405020304" pitchFamily="18" charset="0"/>
                <a:cs typeface="Times New Roman" panose="02020603050405020304" pitchFamily="18" charset="0"/>
              </a:rPr>
              <a:t/>
            </a:r>
            <a:br>
              <a:rPr lang="it-IT" sz="2400" i="1" dirty="0">
                <a:solidFill>
                  <a:srgbClr val="FF0000"/>
                </a:solidFill>
                <a:latin typeface="Times New Roman" panose="02020603050405020304" pitchFamily="18" charset="0"/>
                <a:cs typeface="Times New Roman" panose="02020603050405020304" pitchFamily="18" charset="0"/>
              </a:rPr>
            </a:br>
            <a:r>
              <a:rPr lang="it-IT" sz="2400" i="1" dirty="0" smtClean="0">
                <a:solidFill>
                  <a:srgbClr val="FF0000"/>
                </a:solidFill>
                <a:latin typeface="Times New Roman" panose="02020603050405020304" pitchFamily="18" charset="0"/>
                <a:cs typeface="Times New Roman" panose="02020603050405020304" pitchFamily="18" charset="0"/>
              </a:rPr>
              <a:t/>
            </a:r>
            <a:br>
              <a:rPr lang="it-IT" sz="2400" i="1" dirty="0" smtClean="0">
                <a:solidFill>
                  <a:srgbClr val="FF0000"/>
                </a:solidFill>
                <a:latin typeface="Times New Roman" panose="02020603050405020304" pitchFamily="18" charset="0"/>
                <a:cs typeface="Times New Roman" panose="02020603050405020304" pitchFamily="18" charset="0"/>
              </a:rPr>
            </a:br>
            <a:r>
              <a:rPr lang="it-IT" sz="1800" b="0" dirty="0" smtClean="0">
                <a:solidFill>
                  <a:srgbClr val="FF0000"/>
                </a:solidFill>
                <a:latin typeface="Times New Roman" panose="02020603050405020304" pitchFamily="18" charset="0"/>
                <a:cs typeface="Times New Roman" panose="02020603050405020304" pitchFamily="18" charset="0"/>
              </a:rPr>
              <a:t/>
            </a:r>
            <a:br>
              <a:rPr lang="it-IT" sz="1800" b="0" dirty="0" smtClean="0">
                <a:solidFill>
                  <a:srgbClr val="FF0000"/>
                </a:solidFill>
                <a:latin typeface="Times New Roman" panose="02020603050405020304" pitchFamily="18" charset="0"/>
                <a:cs typeface="Times New Roman" panose="02020603050405020304" pitchFamily="18" charset="0"/>
              </a:rPr>
            </a:br>
            <a:r>
              <a:rPr lang="it-IT" sz="1600" dirty="0" smtClean="0">
                <a:solidFill>
                  <a:schemeClr val="tx2">
                    <a:lumMod val="50000"/>
                  </a:schemeClr>
                </a:solidFill>
                <a:latin typeface="Times New Roman" panose="02020603050405020304" pitchFamily="18" charset="0"/>
                <a:cs typeface="Times New Roman" panose="02020603050405020304" pitchFamily="18" charset="0"/>
              </a:rPr>
              <a:t>PRÉSENTATION RÉALISÉE PAR </a:t>
            </a:r>
            <a:br>
              <a:rPr lang="it-IT" sz="1600" dirty="0" smtClean="0">
                <a:solidFill>
                  <a:schemeClr val="tx2">
                    <a:lumMod val="50000"/>
                  </a:schemeClr>
                </a:solidFill>
                <a:latin typeface="Times New Roman" panose="02020603050405020304" pitchFamily="18" charset="0"/>
                <a:cs typeface="Times New Roman" panose="02020603050405020304" pitchFamily="18" charset="0"/>
              </a:rPr>
            </a:br>
            <a:r>
              <a:rPr lang="it-IT" sz="1600" dirty="0" smtClean="0">
                <a:solidFill>
                  <a:srgbClr val="FF0000"/>
                </a:solidFill>
                <a:latin typeface="Times New Roman" panose="02020603050405020304" pitchFamily="18" charset="0"/>
                <a:cs typeface="Times New Roman" panose="02020603050405020304" pitchFamily="18" charset="0"/>
              </a:rPr>
              <a:t>Miriana di fede, alessia de caro, </a:t>
            </a:r>
            <a:r>
              <a:rPr lang="it-IT" sz="1600" dirty="0" err="1" smtClean="0">
                <a:solidFill>
                  <a:srgbClr val="FF0000"/>
                </a:solidFill>
                <a:latin typeface="Times New Roman" panose="02020603050405020304" pitchFamily="18" charset="0"/>
                <a:cs typeface="Times New Roman" panose="02020603050405020304" pitchFamily="18" charset="0"/>
              </a:rPr>
              <a:t>giovanna</a:t>
            </a:r>
            <a:r>
              <a:rPr lang="it-IT" sz="1600" dirty="0" smtClean="0">
                <a:solidFill>
                  <a:srgbClr val="FF0000"/>
                </a:solidFill>
                <a:latin typeface="Times New Roman" panose="02020603050405020304" pitchFamily="18" charset="0"/>
                <a:cs typeface="Times New Roman" panose="02020603050405020304" pitchFamily="18" charset="0"/>
              </a:rPr>
              <a:t> d’amato, giulia galluzzo, </a:t>
            </a:r>
            <a:r>
              <a:rPr lang="it-IT" sz="1600" dirty="0" err="1" smtClean="0">
                <a:solidFill>
                  <a:srgbClr val="FF0000"/>
                </a:solidFill>
                <a:latin typeface="Times New Roman" panose="02020603050405020304" pitchFamily="18" charset="0"/>
                <a:cs typeface="Times New Roman" panose="02020603050405020304" pitchFamily="18" charset="0"/>
              </a:rPr>
              <a:t>roberta</a:t>
            </a:r>
            <a:r>
              <a:rPr lang="it-IT" sz="1600" dirty="0" smtClean="0">
                <a:solidFill>
                  <a:srgbClr val="FF0000"/>
                </a:solidFill>
                <a:latin typeface="Times New Roman" panose="02020603050405020304" pitchFamily="18" charset="0"/>
                <a:cs typeface="Times New Roman" panose="02020603050405020304" pitchFamily="18" charset="0"/>
              </a:rPr>
              <a:t> </a:t>
            </a:r>
            <a:r>
              <a:rPr lang="it-IT" sz="1600" dirty="0" err="1" smtClean="0">
                <a:solidFill>
                  <a:srgbClr val="FF0000"/>
                </a:solidFill>
                <a:latin typeface="Times New Roman" panose="02020603050405020304" pitchFamily="18" charset="0"/>
                <a:cs typeface="Times New Roman" panose="02020603050405020304" pitchFamily="18" charset="0"/>
              </a:rPr>
              <a:t>martorana</a:t>
            </a:r>
            <a:r>
              <a:rPr lang="it-IT" sz="1600" i="1" dirty="0" smtClean="0">
                <a:solidFill>
                  <a:schemeClr val="tx2">
                    <a:lumMod val="50000"/>
                  </a:schemeClr>
                </a:solidFill>
                <a:latin typeface="Times New Roman" panose="02020603050405020304" pitchFamily="18" charset="0"/>
                <a:cs typeface="Times New Roman" panose="02020603050405020304" pitchFamily="18" charset="0"/>
              </a:rPr>
              <a:t/>
            </a:r>
            <a:br>
              <a:rPr lang="it-IT" sz="1600" i="1" dirty="0" smtClean="0">
                <a:solidFill>
                  <a:schemeClr val="tx2">
                    <a:lumMod val="50000"/>
                  </a:schemeClr>
                </a:solidFill>
                <a:latin typeface="Times New Roman" panose="02020603050405020304" pitchFamily="18" charset="0"/>
                <a:cs typeface="Times New Roman" panose="02020603050405020304" pitchFamily="18" charset="0"/>
              </a:rPr>
            </a:br>
            <a:r>
              <a:rPr lang="it-IT" sz="1600" dirty="0" smtClean="0">
                <a:solidFill>
                  <a:schemeClr val="tx2">
                    <a:lumMod val="50000"/>
                  </a:schemeClr>
                </a:solidFill>
                <a:latin typeface="Times New Roman" panose="02020603050405020304" pitchFamily="18" charset="0"/>
                <a:cs typeface="Times New Roman" panose="02020603050405020304" pitchFamily="18" charset="0"/>
              </a:rPr>
              <a:t>AVEC L</a:t>
            </a:r>
            <a:r>
              <a:rPr lang="it-IT" sz="1600" b="0" dirty="0" smtClean="0">
                <a:solidFill>
                  <a:schemeClr val="tx2">
                    <a:lumMod val="50000"/>
                  </a:schemeClr>
                </a:solidFill>
                <a:latin typeface="Times New Roman" panose="02020603050405020304" pitchFamily="18" charset="0"/>
                <a:cs typeface="Times New Roman" panose="02020603050405020304" pitchFamily="18" charset="0"/>
              </a:rPr>
              <a:t>A </a:t>
            </a:r>
            <a:r>
              <a:rPr lang="it-IT" sz="1600" dirty="0" smtClean="0">
                <a:solidFill>
                  <a:schemeClr val="tx2">
                    <a:lumMod val="50000"/>
                  </a:schemeClr>
                </a:solidFill>
                <a:latin typeface="Times New Roman" panose="02020603050405020304" pitchFamily="18" charset="0"/>
                <a:cs typeface="Times New Roman" panose="02020603050405020304" pitchFamily="18" charset="0"/>
              </a:rPr>
              <a:t>COLLABORATION DES COPAINS DE LA </a:t>
            </a:r>
            <a:r>
              <a:rPr lang="it-IT" sz="1600" dirty="0" smtClean="0">
                <a:solidFill>
                  <a:srgbClr val="FF0000"/>
                </a:solidFill>
                <a:latin typeface="Times New Roman" panose="02020603050405020304" pitchFamily="18" charset="0"/>
                <a:cs typeface="Times New Roman" panose="02020603050405020304" pitchFamily="18" charset="0"/>
              </a:rPr>
              <a:t>CLASSE iv </a:t>
            </a:r>
            <a:r>
              <a:rPr lang="it-IT" sz="1600" dirty="0" err="1" smtClean="0">
                <a:solidFill>
                  <a:srgbClr val="FF0000"/>
                </a:solidFill>
                <a:latin typeface="Times New Roman" panose="02020603050405020304" pitchFamily="18" charset="0"/>
                <a:cs typeface="Times New Roman" panose="02020603050405020304" pitchFamily="18" charset="0"/>
              </a:rPr>
              <a:t>at</a:t>
            </a:r>
            <a:r>
              <a:rPr lang="it-IT" sz="1600" dirty="0" smtClean="0">
                <a:solidFill>
                  <a:srgbClr val="FF0000"/>
                </a:solidFill>
                <a:latin typeface="Times New Roman" panose="02020603050405020304" pitchFamily="18" charset="0"/>
                <a:cs typeface="Times New Roman" panose="02020603050405020304" pitchFamily="18" charset="0"/>
              </a:rPr>
              <a:t> </a:t>
            </a:r>
            <a:br>
              <a:rPr lang="it-IT" sz="1600" dirty="0" smtClean="0">
                <a:solidFill>
                  <a:srgbClr val="FF0000"/>
                </a:solidFill>
                <a:latin typeface="Times New Roman" panose="02020603050405020304" pitchFamily="18" charset="0"/>
                <a:cs typeface="Times New Roman" panose="02020603050405020304" pitchFamily="18" charset="0"/>
              </a:rPr>
            </a:br>
            <a:r>
              <a:rPr lang="it-IT" sz="1600" dirty="0">
                <a:solidFill>
                  <a:srgbClr val="FF0000"/>
                </a:solidFill>
                <a:latin typeface="Times New Roman" panose="02020603050405020304" pitchFamily="18" charset="0"/>
                <a:cs typeface="Times New Roman" panose="02020603050405020304" pitchFamily="18" charset="0"/>
              </a:rPr>
              <a:t/>
            </a:r>
            <a:br>
              <a:rPr lang="it-IT" sz="1600" dirty="0">
                <a:solidFill>
                  <a:srgbClr val="FF0000"/>
                </a:solidFill>
                <a:latin typeface="Times New Roman" panose="02020603050405020304" pitchFamily="18" charset="0"/>
                <a:cs typeface="Times New Roman" panose="02020603050405020304" pitchFamily="18" charset="0"/>
              </a:rPr>
            </a:br>
            <a:r>
              <a:rPr lang="it-IT" sz="1600" dirty="0" err="1" smtClean="0">
                <a:solidFill>
                  <a:srgbClr val="FF0000"/>
                </a:solidFill>
                <a:latin typeface="Times New Roman" panose="02020603050405020304" pitchFamily="18" charset="0"/>
                <a:cs typeface="Times New Roman" panose="02020603050405020304" pitchFamily="18" charset="0"/>
              </a:rPr>
              <a:t>itet</a:t>
            </a:r>
            <a:r>
              <a:rPr lang="it-IT" sz="1600" dirty="0" smtClean="0">
                <a:solidFill>
                  <a:srgbClr val="FF0000"/>
                </a:solidFill>
                <a:latin typeface="Times New Roman" panose="02020603050405020304" pitchFamily="18" charset="0"/>
                <a:cs typeface="Times New Roman" panose="02020603050405020304" pitchFamily="18" charset="0"/>
              </a:rPr>
              <a:t> «don luigi </a:t>
            </a:r>
            <a:r>
              <a:rPr lang="it-IT" sz="1600" dirty="0" err="1" smtClean="0">
                <a:solidFill>
                  <a:srgbClr val="FF0000"/>
                </a:solidFill>
                <a:latin typeface="Times New Roman" panose="02020603050405020304" pitchFamily="18" charset="0"/>
                <a:cs typeface="Times New Roman" panose="02020603050405020304" pitchFamily="18" charset="0"/>
              </a:rPr>
              <a:t>sturzo</a:t>
            </a:r>
            <a:r>
              <a:rPr lang="it-IT" sz="1600" dirty="0" smtClean="0">
                <a:solidFill>
                  <a:srgbClr val="FF0000"/>
                </a:solidFill>
                <a:latin typeface="Times New Roman" panose="02020603050405020304" pitchFamily="18" charset="0"/>
                <a:cs typeface="Times New Roman" panose="02020603050405020304" pitchFamily="18" charset="0"/>
              </a:rPr>
              <a:t>»</a:t>
            </a:r>
            <a:br>
              <a:rPr lang="it-IT" sz="1600" dirty="0" smtClean="0">
                <a:solidFill>
                  <a:srgbClr val="FF0000"/>
                </a:solidFill>
                <a:latin typeface="Times New Roman" panose="02020603050405020304" pitchFamily="18" charset="0"/>
                <a:cs typeface="Times New Roman" panose="02020603050405020304" pitchFamily="18" charset="0"/>
              </a:rPr>
            </a:br>
            <a:r>
              <a:rPr lang="it-IT" sz="1600" dirty="0">
                <a:solidFill>
                  <a:srgbClr val="FF0000"/>
                </a:solidFill>
                <a:latin typeface="Times New Roman" panose="02020603050405020304" pitchFamily="18" charset="0"/>
                <a:cs typeface="Times New Roman" panose="02020603050405020304" pitchFamily="18" charset="0"/>
              </a:rPr>
              <a:t/>
            </a:r>
            <a:br>
              <a:rPr lang="it-IT" sz="1600" dirty="0">
                <a:solidFill>
                  <a:srgbClr val="FF0000"/>
                </a:solidFill>
                <a:latin typeface="Times New Roman" panose="02020603050405020304" pitchFamily="18" charset="0"/>
                <a:cs typeface="Times New Roman" panose="02020603050405020304" pitchFamily="18" charset="0"/>
              </a:rPr>
            </a:br>
            <a:r>
              <a:rPr lang="it-IT" sz="1600" smtClean="0">
                <a:solidFill>
                  <a:srgbClr val="FF0000"/>
                </a:solidFill>
                <a:latin typeface="Times New Roman" panose="02020603050405020304" pitchFamily="18" charset="0"/>
                <a:cs typeface="Times New Roman" panose="02020603050405020304" pitchFamily="18" charset="0"/>
              </a:rPr>
              <a:t>bagheria</a:t>
            </a:r>
            <a:r>
              <a:rPr lang="it-IT" sz="1600" dirty="0" smtClean="0">
                <a:solidFill>
                  <a:srgbClr val="FF0000"/>
                </a:solidFill>
                <a:latin typeface="Times New Roman" panose="02020603050405020304" pitchFamily="18" charset="0"/>
                <a:cs typeface="Times New Roman" panose="02020603050405020304" pitchFamily="18" charset="0"/>
              </a:rPr>
              <a:t/>
            </a:r>
            <a:br>
              <a:rPr lang="it-IT" sz="1600" dirty="0" smtClean="0">
                <a:solidFill>
                  <a:srgbClr val="FF0000"/>
                </a:solidFill>
                <a:latin typeface="Times New Roman" panose="02020603050405020304" pitchFamily="18" charset="0"/>
                <a:cs typeface="Times New Roman" panose="02020603050405020304" pitchFamily="18" charset="0"/>
              </a:rPr>
            </a:br>
            <a:endParaRPr lang="it-IT" sz="1600" dirty="0">
              <a:solidFill>
                <a:srgbClr val="FF0000"/>
              </a:solidFill>
              <a:latin typeface="Times New Roman" panose="02020603050405020304" pitchFamily="18" charset="0"/>
              <a:cs typeface="Times New Roman" panose="02020603050405020304" pitchFamily="18" charset="0"/>
            </a:endParaRPr>
          </a:p>
        </p:txBody>
      </p:sp>
      <p:sp>
        <p:nvSpPr>
          <p:cNvPr id="6" name="Segnaposto testo 5"/>
          <p:cNvSpPr>
            <a:spLocks noGrp="1"/>
          </p:cNvSpPr>
          <p:nvPr>
            <p:ph type="body" idx="1"/>
          </p:nvPr>
        </p:nvSpPr>
        <p:spPr>
          <a:xfrm>
            <a:off x="722313" y="980728"/>
            <a:ext cx="7450087" cy="864096"/>
          </a:xfrm>
        </p:spPr>
        <p:txBody>
          <a:bodyPr>
            <a:normAutofit/>
          </a:bodyPr>
          <a:lstStyle/>
          <a:p>
            <a:pPr algn="ctr"/>
            <a:r>
              <a:rPr lang="it-IT" sz="2400" b="1" dirty="0" smtClean="0">
                <a:solidFill>
                  <a:schemeClr val="tx2">
                    <a:lumMod val="50000"/>
                  </a:schemeClr>
                </a:solidFill>
              </a:rPr>
              <a:t>ERASMUS PLUS KA 2 - 2016-2018</a:t>
            </a:r>
            <a:endParaRPr lang="it-IT" sz="2400" b="1" dirty="0">
              <a:solidFill>
                <a:schemeClr val="tx2">
                  <a:lumMod val="50000"/>
                </a:schemeClr>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188640"/>
            <a:ext cx="2857500" cy="571500"/>
          </a:xfrm>
          <a:prstGeom prst="rect">
            <a:avLst/>
          </a:prstGeom>
        </p:spPr>
      </p:pic>
    </p:spTree>
    <p:extLst>
      <p:ext uri="{BB962C8B-B14F-4D97-AF65-F5344CB8AC3E}">
        <p14:creationId xmlns:p14="http://schemas.microsoft.com/office/powerpoint/2010/main" val="1431965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alpha val="34000"/>
              </a:srgbClr>
            </a:gs>
            <a:gs pos="45000">
              <a:srgbClr val="FF7A00"/>
            </a:gs>
            <a:gs pos="70000">
              <a:srgbClr val="FF0300">
                <a:alpha val="62000"/>
              </a:srgbClr>
            </a:gs>
            <a:gs pos="100000">
              <a:srgbClr val="4D0808"/>
            </a:gs>
          </a:gsLst>
          <a:lin ang="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0528" y="188640"/>
            <a:ext cx="6156176" cy="1368152"/>
          </a:xfrm>
        </p:spPr>
        <p:txBody>
          <a:bodyPr>
            <a:normAutofit fontScale="92500" lnSpcReduction="10000"/>
          </a:bodyPr>
          <a:lstStyle/>
          <a:p>
            <a:pPr>
              <a:buNone/>
            </a:pPr>
            <a:r>
              <a:rPr lang="fr-FR" sz="2400" dirty="0" smtClean="0">
                <a:latin typeface="Times New Roman" pitchFamily="18" charset="0"/>
                <a:cs typeface="Times New Roman" pitchFamily="18" charset="0"/>
              </a:rPr>
              <a:t>	La Sicile est la plus grande île située au cœur de  la Méditerranée, au sud de l’Italie. Elle présente une forme triangulaire et pour cette raison elle venait appelée « </a:t>
            </a:r>
            <a:r>
              <a:rPr lang="fr-FR" sz="2400" dirty="0" err="1" smtClean="0">
                <a:latin typeface="Times New Roman" pitchFamily="18" charset="0"/>
                <a:cs typeface="Times New Roman" pitchFamily="18" charset="0"/>
              </a:rPr>
              <a:t>Trinacrie</a:t>
            </a:r>
            <a:r>
              <a:rPr lang="fr-FR" sz="2400" dirty="0" smtClean="0">
                <a:latin typeface="Times New Roman" pitchFamily="18" charset="0"/>
                <a:cs typeface="Times New Roman" pitchFamily="18" charset="0"/>
              </a:rPr>
              <a:t> » par les Grecs. </a:t>
            </a:r>
          </a:p>
          <a:p>
            <a:pPr>
              <a:buNone/>
            </a:pPr>
            <a:endParaRPr lang="fr-FR" sz="2400" dirty="0" smtClean="0"/>
          </a:p>
          <a:p>
            <a:pPr>
              <a:buNone/>
            </a:pPr>
            <a:endParaRPr lang="fr-FR" sz="2400" dirty="0" smtClean="0"/>
          </a:p>
          <a:p>
            <a:pPr>
              <a:buNone/>
            </a:pPr>
            <a:endParaRPr lang="fr-FR" sz="2400" dirty="0" smtClean="0"/>
          </a:p>
          <a:p>
            <a:pPr>
              <a:buNone/>
            </a:pPr>
            <a:endParaRPr lang="fr-FR" sz="2400" dirty="0" smtClean="0"/>
          </a:p>
          <a:p>
            <a:pPr>
              <a:buNone/>
            </a:pPr>
            <a:endParaRPr lang="fr-FR" sz="2400" dirty="0" smtClean="0"/>
          </a:p>
          <a:p>
            <a:pPr>
              <a:buNone/>
            </a:pPr>
            <a:endParaRPr lang="fr-FR" sz="2400" dirty="0" smtClean="0"/>
          </a:p>
          <a:p>
            <a:pPr>
              <a:buNone/>
            </a:pPr>
            <a:endParaRPr lang="fr-FR" sz="2400" dirty="0" smtClean="0"/>
          </a:p>
          <a:p>
            <a:pPr>
              <a:buNone/>
            </a:pPr>
            <a:endParaRPr lang="fr-FR" sz="2400" dirty="0"/>
          </a:p>
        </p:txBody>
      </p:sp>
      <p:sp>
        <p:nvSpPr>
          <p:cNvPr id="4" name="CasellaDiTesto 3"/>
          <p:cNvSpPr txBox="1"/>
          <p:nvPr/>
        </p:nvSpPr>
        <p:spPr>
          <a:xfrm>
            <a:off x="3707904" y="2348880"/>
            <a:ext cx="5076056" cy="1015663"/>
          </a:xfrm>
          <a:prstGeom prst="rect">
            <a:avLst/>
          </a:prstGeom>
          <a:noFill/>
        </p:spPr>
        <p:txBody>
          <a:bodyPr wrap="square" rtlCol="0">
            <a:spAutoFit/>
          </a:bodyPr>
          <a:lstStyle/>
          <a:p>
            <a:pPr>
              <a:buNone/>
            </a:pPr>
            <a:r>
              <a:rPr lang="fr-FR" sz="2000" dirty="0" smtClean="0">
                <a:latin typeface="Times New Roman" pitchFamily="18" charset="0"/>
                <a:cs typeface="Times New Roman" pitchFamily="18" charset="0"/>
              </a:rPr>
              <a:t>Son territoire, presque entièrement montagneux, est dominé par l’Etna, qui est le plus haut volcan d’Europe. </a:t>
            </a:r>
          </a:p>
        </p:txBody>
      </p:sp>
      <p:pic>
        <p:nvPicPr>
          <p:cNvPr id="1026" name="Picture 2" descr="Risultati immagini per sicilia trinacria"/>
          <p:cNvPicPr>
            <a:picLocks noChangeAspect="1" noChangeArrowheads="1"/>
          </p:cNvPicPr>
          <p:nvPr/>
        </p:nvPicPr>
        <p:blipFill>
          <a:blip r:embed="rId2" cstate="print"/>
          <a:srcRect/>
          <a:stretch>
            <a:fillRect/>
          </a:stretch>
        </p:blipFill>
        <p:spPr bwMode="auto">
          <a:xfrm>
            <a:off x="5436096" y="-171400"/>
            <a:ext cx="4034813" cy="3026110"/>
          </a:xfrm>
          <a:prstGeom prst="rect">
            <a:avLst/>
          </a:prstGeom>
          <a:noFill/>
        </p:spPr>
      </p:pic>
      <p:sp>
        <p:nvSpPr>
          <p:cNvPr id="6" name="CasellaDiTesto 5"/>
          <p:cNvSpPr txBox="1"/>
          <p:nvPr/>
        </p:nvSpPr>
        <p:spPr>
          <a:xfrm>
            <a:off x="179512" y="4293096"/>
            <a:ext cx="3528392" cy="2246769"/>
          </a:xfrm>
          <a:prstGeom prst="rect">
            <a:avLst/>
          </a:prstGeom>
          <a:noFill/>
        </p:spPr>
        <p:txBody>
          <a:bodyPr wrap="square" rtlCol="0">
            <a:spAutoFit/>
          </a:bodyPr>
          <a:lstStyle/>
          <a:p>
            <a:r>
              <a:rPr lang="fr-FR" sz="2000" dirty="0" smtClean="0">
                <a:latin typeface="Times New Roman" pitchFamily="18" charset="0"/>
                <a:cs typeface="Times New Roman" pitchFamily="18" charset="0"/>
              </a:rPr>
              <a:t>Dans son territoire, il est possible de trouver différents types de climat. </a:t>
            </a:r>
            <a:r>
              <a:rPr lang="fr-FR" sz="2000" dirty="0">
                <a:latin typeface="Times New Roman" pitchFamily="18" charset="0"/>
                <a:cs typeface="Times New Roman" pitchFamily="18" charset="0"/>
              </a:rPr>
              <a:t>E</a:t>
            </a:r>
            <a:r>
              <a:rPr lang="fr-FR" sz="2000" dirty="0" smtClean="0">
                <a:latin typeface="Times New Roman" pitchFamily="18" charset="0"/>
                <a:cs typeface="Times New Roman" pitchFamily="18" charset="0"/>
              </a:rPr>
              <a:t>n effet, au nord on trouve un climat méditerranéen, au sud subtropical et plus froid que sur la côte au centre. </a:t>
            </a:r>
            <a:endParaRPr lang="fr-FR" sz="2000" dirty="0">
              <a:latin typeface="Times New Roman" pitchFamily="18" charset="0"/>
              <a:cs typeface="Times New Roman" pitchFamily="18" charset="0"/>
            </a:endParaRPr>
          </a:p>
        </p:txBody>
      </p:sp>
      <p:pic>
        <p:nvPicPr>
          <p:cNvPr id="7" name="Immagine 6" descr="131216-etna-eruption-2.jpg"/>
          <p:cNvPicPr>
            <a:picLocks noChangeAspect="1"/>
          </p:cNvPicPr>
          <p:nvPr/>
        </p:nvPicPr>
        <p:blipFill>
          <a:blip r:embed="rId3" cstate="print"/>
          <a:stretch>
            <a:fillRect/>
          </a:stretch>
        </p:blipFill>
        <p:spPr>
          <a:xfrm>
            <a:off x="179512" y="1805981"/>
            <a:ext cx="3528392" cy="2317154"/>
          </a:xfrm>
          <a:prstGeom prst="rect">
            <a:avLst/>
          </a:prstGeom>
          <a:ln>
            <a:noFill/>
          </a:ln>
          <a:effectLst>
            <a:softEdge rad="112500"/>
          </a:effectLst>
        </p:spPr>
      </p:pic>
      <p:pic>
        <p:nvPicPr>
          <p:cNvPr id="1028" name="Picture 4" descr="Risultati immagini per sicilia mare"/>
          <p:cNvPicPr>
            <a:picLocks noChangeAspect="1" noChangeArrowheads="1"/>
          </p:cNvPicPr>
          <p:nvPr/>
        </p:nvPicPr>
        <p:blipFill>
          <a:blip r:embed="rId4" cstate="print"/>
          <a:srcRect/>
          <a:stretch>
            <a:fillRect/>
          </a:stretch>
        </p:blipFill>
        <p:spPr bwMode="auto">
          <a:xfrm>
            <a:off x="6071076" y="4221088"/>
            <a:ext cx="3093070" cy="1944216"/>
          </a:xfrm>
          <a:prstGeom prst="rect">
            <a:avLst/>
          </a:prstGeom>
          <a:ln>
            <a:noFill/>
          </a:ln>
          <a:effectLst>
            <a:softEdge rad="112500"/>
          </a:effectLst>
        </p:spPr>
      </p:pic>
      <p:pic>
        <p:nvPicPr>
          <p:cNvPr id="1030" name="Picture 6" descr="Risultati immagini per sicilia montagna"/>
          <p:cNvPicPr>
            <a:picLocks noChangeAspect="1" noChangeArrowheads="1"/>
          </p:cNvPicPr>
          <p:nvPr/>
        </p:nvPicPr>
        <p:blipFill>
          <a:blip r:embed="rId5" cstate="print"/>
          <a:srcRect/>
          <a:stretch>
            <a:fillRect/>
          </a:stretch>
        </p:blipFill>
        <p:spPr bwMode="auto">
          <a:xfrm>
            <a:off x="3612984" y="4171725"/>
            <a:ext cx="2625134" cy="1993579"/>
          </a:xfrm>
          <a:prstGeom prst="rect">
            <a:avLst/>
          </a:prstGeom>
          <a:ln>
            <a:noFill/>
          </a:ln>
          <a:effectLst>
            <a:softEdge rad="112500"/>
          </a:effectLst>
        </p:spPr>
      </p:pic>
      <p:pic>
        <p:nvPicPr>
          <p:cNvPr id="9" name="Immagine 8" descr="131216-etna-eruption-2.jpg"/>
          <p:cNvPicPr>
            <a:picLocks noChangeAspect="1"/>
          </p:cNvPicPr>
          <p:nvPr/>
        </p:nvPicPr>
        <p:blipFill>
          <a:blip r:embed="rId3" cstate="print"/>
          <a:stretch>
            <a:fillRect/>
          </a:stretch>
        </p:blipFill>
        <p:spPr>
          <a:xfrm>
            <a:off x="159366" y="1805981"/>
            <a:ext cx="3528392" cy="2317154"/>
          </a:xfrm>
          <a:prstGeom prst="rect">
            <a:avLst/>
          </a:prstGeom>
          <a:ln>
            <a:noFill/>
          </a:ln>
          <a:effectLst>
            <a:softEdge rad="112500"/>
          </a:effectLst>
        </p:spPr>
      </p:pic>
      <p:pic>
        <p:nvPicPr>
          <p:cNvPr id="10" name="Picture 4" descr="Risultati immagini per sicilia mare"/>
          <p:cNvPicPr>
            <a:picLocks noChangeAspect="1" noChangeArrowheads="1"/>
          </p:cNvPicPr>
          <p:nvPr/>
        </p:nvPicPr>
        <p:blipFill>
          <a:blip r:embed="rId4" cstate="print"/>
          <a:srcRect/>
          <a:stretch>
            <a:fillRect/>
          </a:stretch>
        </p:blipFill>
        <p:spPr bwMode="auto">
          <a:xfrm>
            <a:off x="6050930" y="4221088"/>
            <a:ext cx="3093070" cy="1944216"/>
          </a:xfrm>
          <a:prstGeom prst="rect">
            <a:avLst/>
          </a:prstGeom>
          <a:ln>
            <a:noFill/>
          </a:ln>
          <a:effectLst>
            <a:softEdge rad="112500"/>
          </a:effectLst>
        </p:spPr>
      </p:pic>
      <p:pic>
        <p:nvPicPr>
          <p:cNvPr id="11" name="Picture 6" descr="Risultati immagini per sicilia montagna"/>
          <p:cNvPicPr>
            <a:picLocks noChangeAspect="1" noChangeArrowheads="1"/>
          </p:cNvPicPr>
          <p:nvPr/>
        </p:nvPicPr>
        <p:blipFill>
          <a:blip r:embed="rId5" cstate="print"/>
          <a:srcRect/>
          <a:stretch>
            <a:fillRect/>
          </a:stretch>
        </p:blipFill>
        <p:spPr bwMode="auto">
          <a:xfrm>
            <a:off x="3491880" y="4221088"/>
            <a:ext cx="2625134" cy="1993579"/>
          </a:xfrm>
          <a:prstGeom prst="rect">
            <a:avLst/>
          </a:prstGeom>
          <a:ln>
            <a:noFill/>
          </a:ln>
          <a:effectLst>
            <a:softEdge rad="112500"/>
          </a:effectLst>
        </p:spPr>
      </p:pic>
    </p:spTree>
  </p:cSld>
  <p:clrMapOvr>
    <a:masterClrMapping/>
  </p:clrMapOvr>
  <p:transition advClick="0" advTm="13000">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alpha val="50000"/>
              </a:srgbClr>
            </a:gs>
            <a:gs pos="45000">
              <a:srgbClr val="FF7A00">
                <a:alpha val="64000"/>
              </a:srgbClr>
            </a:gs>
            <a:gs pos="70000">
              <a:srgbClr val="FF0300">
                <a:alpha val="38000"/>
              </a:srgbClr>
            </a:gs>
            <a:gs pos="100000">
              <a:srgbClr val="4D0808">
                <a:alpha val="52000"/>
              </a:srgbClr>
            </a:gs>
          </a:gsLst>
          <a:lin ang="135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36096" y="188640"/>
            <a:ext cx="3456384" cy="2664296"/>
          </a:xfrm>
        </p:spPr>
        <p:txBody>
          <a:bodyPr>
            <a:normAutofit lnSpcReduction="10000"/>
          </a:bodyPr>
          <a:lstStyle/>
          <a:p>
            <a:pPr>
              <a:buNone/>
            </a:pPr>
            <a:r>
              <a:rPr lang="fr-FR" sz="2000" dirty="0" smtClean="0">
                <a:latin typeface="Times New Roman" pitchFamily="18" charset="0"/>
                <a:cs typeface="Times New Roman" pitchFamily="18" charset="0"/>
              </a:rPr>
              <a:t>	</a:t>
            </a:r>
            <a:r>
              <a:rPr lang="fr-FR" sz="1800" dirty="0">
                <a:latin typeface="Times New Roman" pitchFamily="18" charset="0"/>
                <a:cs typeface="Times New Roman" pitchFamily="18" charset="0"/>
              </a:rPr>
              <a:t> </a:t>
            </a:r>
            <a:r>
              <a:rPr lang="fr-FR" sz="1800" dirty="0" smtClean="0">
                <a:latin typeface="Times New Roman" pitchFamily="18" charset="0"/>
                <a:cs typeface="Times New Roman" pitchFamily="18" charset="0"/>
              </a:rPr>
              <a:t>L’île  a été un carrefour de plusieurs civilisations. Elles ont laissé des témoignages qui constituent un riche patrimoine culturel. Ainsi, en Sicile, nous pouvons admirer des temples grecs, des châteaux et des cathédrales romains, byzantins et arabes mais aussi des palais et des églises baroques.  </a:t>
            </a:r>
            <a:endParaRPr lang="fr-FR" sz="1800" dirty="0">
              <a:latin typeface="Times New Roman" pitchFamily="18" charset="0"/>
              <a:cs typeface="Times New Roman" pitchFamily="18" charset="0"/>
            </a:endParaRPr>
          </a:p>
        </p:txBody>
      </p:sp>
      <p:pic>
        <p:nvPicPr>
          <p:cNvPr id="5" name="Immagine 4" descr="sicilia-le-9-province.jpg"/>
          <p:cNvPicPr>
            <a:picLocks noChangeAspect="1"/>
          </p:cNvPicPr>
          <p:nvPr/>
        </p:nvPicPr>
        <p:blipFill>
          <a:blip r:embed="rId2" cstate="print"/>
          <a:stretch>
            <a:fillRect/>
          </a:stretch>
        </p:blipFill>
        <p:spPr>
          <a:xfrm>
            <a:off x="251520" y="116632"/>
            <a:ext cx="5112568" cy="3190177"/>
          </a:xfrm>
          <a:prstGeom prst="rect">
            <a:avLst/>
          </a:prstGeom>
          <a:ln>
            <a:noFill/>
          </a:ln>
          <a:effectLst>
            <a:softEdge rad="112500"/>
          </a:effectLst>
        </p:spPr>
      </p:pic>
      <p:pic>
        <p:nvPicPr>
          <p:cNvPr id="16388" name="Picture 4" descr="Immagine correlata"/>
          <p:cNvPicPr>
            <a:picLocks noChangeAspect="1" noChangeArrowheads="1"/>
          </p:cNvPicPr>
          <p:nvPr/>
        </p:nvPicPr>
        <p:blipFill>
          <a:blip r:embed="rId3" cstate="print"/>
          <a:srcRect/>
          <a:stretch>
            <a:fillRect/>
          </a:stretch>
        </p:blipFill>
        <p:spPr bwMode="auto">
          <a:xfrm>
            <a:off x="3527093" y="3485181"/>
            <a:ext cx="5365387" cy="3325721"/>
          </a:xfrm>
          <a:prstGeom prst="rect">
            <a:avLst/>
          </a:prstGeom>
          <a:ln>
            <a:noFill/>
          </a:ln>
          <a:effectLst>
            <a:softEdge rad="112500"/>
          </a:effectLst>
        </p:spPr>
      </p:pic>
      <p:sp>
        <p:nvSpPr>
          <p:cNvPr id="16389" name="Rectangle 5"/>
          <p:cNvSpPr>
            <a:spLocks noChangeArrowheads="1"/>
          </p:cNvSpPr>
          <p:nvPr/>
        </p:nvSpPr>
        <p:spPr bwMode="auto">
          <a:xfrm>
            <a:off x="358741" y="3392970"/>
            <a:ext cx="316835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peut définir la Sicile comme une région aux mille facettes parce que, dans une même ville, on peut trouver  des plages merveilleuses avec un climat toujours </a:t>
            </a:r>
            <a:r>
              <a:rPr lang="fr-FR" dirty="0" smtClean="0">
                <a:latin typeface="Times New Roman" pitchFamily="18" charset="0"/>
                <a:ea typeface="Calibri" pitchFamily="34" charset="0"/>
                <a:cs typeface="Times New Roman" pitchFamily="18" charset="0"/>
              </a:rPr>
              <a:t>agréable</a:t>
            </a:r>
            <a:r>
              <a:rPr kumimoji="0" lang="fr-FR"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où l’on peut pratiquer le tourisme balnéaire;</a:t>
            </a:r>
            <a:r>
              <a:rPr kumimoji="0" lang="fr-FR"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mais aussi un riche patrimoine culturel et artistique </a:t>
            </a:r>
            <a:r>
              <a:rPr lang="fr-FR" dirty="0" smtClean="0">
                <a:latin typeface="Times New Roman" pitchFamily="18" charset="0"/>
                <a:ea typeface="Calibri" pitchFamily="34" charset="0"/>
                <a:cs typeface="Times New Roman" pitchFamily="18" charset="0"/>
              </a:rPr>
              <a:t>plein </a:t>
            </a:r>
            <a:r>
              <a:rPr kumimoji="0" lang="fr-FR"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d’histoire et d’art</a:t>
            </a:r>
            <a:r>
              <a:rPr lang="fr-FR" dirty="0">
                <a:latin typeface="Times New Roman" pitchFamily="18" charset="0"/>
                <a:ea typeface="Calibri" pitchFamily="34" charset="0"/>
                <a:cs typeface="Times New Roman" pitchFamily="18" charset="0"/>
              </a:rPr>
              <a:t> </a:t>
            </a:r>
            <a:r>
              <a:rPr lang="fr-FR" dirty="0" smtClean="0">
                <a:latin typeface="Times New Roman" pitchFamily="18" charset="0"/>
                <a:ea typeface="Calibri" pitchFamily="34" charset="0"/>
                <a:cs typeface="Times New Roman" pitchFamily="18" charset="0"/>
              </a:rPr>
              <a:t>apprécié par ceux qui aiment</a:t>
            </a:r>
            <a:r>
              <a:rPr kumimoji="0" lang="fr-FR"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le tourisme culturel</a:t>
            </a:r>
            <a:r>
              <a:rPr kumimoji="0" lang="fr-FR"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endParaRPr kumimoji="0" lang="fr-FR"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4" descr="Immagine correlata"/>
          <p:cNvPicPr>
            <a:picLocks noChangeAspect="1" noChangeArrowheads="1"/>
          </p:cNvPicPr>
          <p:nvPr/>
        </p:nvPicPr>
        <p:blipFill>
          <a:blip r:embed="rId3" cstate="print"/>
          <a:srcRect/>
          <a:stretch>
            <a:fillRect/>
          </a:stretch>
        </p:blipFill>
        <p:spPr bwMode="auto">
          <a:xfrm>
            <a:off x="3707904" y="3621547"/>
            <a:ext cx="5221371" cy="3236453"/>
          </a:xfrm>
          <a:prstGeom prst="rect">
            <a:avLst/>
          </a:prstGeom>
          <a:ln>
            <a:noFill/>
          </a:ln>
          <a:effectLst>
            <a:softEdge rad="112500"/>
          </a:effectLst>
        </p:spPr>
      </p:pic>
    </p:spTree>
  </p:cSld>
  <p:clrMapOvr>
    <a:masterClrMapping/>
  </p:clrMapOvr>
  <p:transition advClick="0" advTm="10000">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rgbClr val="FFFF00">
                <a:alpha val="54000"/>
              </a:srgbClr>
            </a:gs>
            <a:gs pos="45000">
              <a:srgbClr val="FF7A00"/>
            </a:gs>
            <a:gs pos="70000">
              <a:srgbClr val="FF0300">
                <a:alpha val="68000"/>
              </a:srgbClr>
            </a:gs>
            <a:gs pos="22124">
              <a:srgbClr val="FF7A00">
                <a:alpha val="68000"/>
              </a:srgbClr>
            </a:gs>
            <a:gs pos="100000">
              <a:srgbClr val="4D0808">
                <a:alpha val="78000"/>
              </a:srgbClr>
            </a:gs>
          </a:gsLst>
          <a:lin ang="54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sz="half" idx="2"/>
          </p:nvPr>
        </p:nvSpPr>
        <p:spPr>
          <a:xfrm>
            <a:off x="0" y="664600"/>
            <a:ext cx="3826768" cy="1326133"/>
          </a:xfrm>
        </p:spPr>
        <p:txBody>
          <a:bodyPr>
            <a:normAutofit fontScale="92500"/>
          </a:bodyPr>
          <a:lstStyle/>
          <a:p>
            <a:pPr>
              <a:buNone/>
            </a:pPr>
            <a:r>
              <a:rPr lang="fr-FR" sz="2000" dirty="0" smtClean="0">
                <a:latin typeface="Times New Roman" pitchFamily="18" charset="0"/>
                <a:cs typeface="Times New Roman" pitchFamily="18" charset="0"/>
              </a:rPr>
              <a:t>	Les artistes siciliens ont su composer avec les différentes  traditions et influences afin de créer un art sicilien à part entière</a:t>
            </a:r>
            <a:endParaRPr lang="fr-FR" sz="2000" dirty="0">
              <a:latin typeface="Times New Roman" pitchFamily="18" charset="0"/>
              <a:cs typeface="Times New Roman" pitchFamily="18" charset="0"/>
            </a:endParaRPr>
          </a:p>
        </p:txBody>
      </p:sp>
      <p:sp>
        <p:nvSpPr>
          <p:cNvPr id="11" name="Segnaposto contenuto 10"/>
          <p:cNvSpPr>
            <a:spLocks noGrp="1"/>
          </p:cNvSpPr>
          <p:nvPr>
            <p:ph sz="quarter" idx="4"/>
          </p:nvPr>
        </p:nvSpPr>
        <p:spPr>
          <a:xfrm>
            <a:off x="251520" y="4509120"/>
            <a:ext cx="3816423" cy="1512168"/>
          </a:xfrm>
        </p:spPr>
        <p:txBody>
          <a:bodyPr>
            <a:normAutofit lnSpcReduction="10000"/>
          </a:bodyPr>
          <a:lstStyle/>
          <a:p>
            <a:pPr>
              <a:buNone/>
            </a:pPr>
            <a:r>
              <a:rPr lang="fr-FR" sz="2000" dirty="0" smtClean="0">
                <a:latin typeface="Times New Roman" pitchFamily="18" charset="0"/>
                <a:cs typeface="Times New Roman" pitchFamily="18" charset="0"/>
              </a:rPr>
              <a:t>	Cette terre est aussi connue dans le monde entier pour sa gastronomie exceptionnelle et variée, qui témoigne du passage de différentes civilisations </a:t>
            </a:r>
          </a:p>
          <a:p>
            <a:pPr>
              <a:buNone/>
            </a:pPr>
            <a:endParaRPr lang="fr-FR" sz="2000" dirty="0">
              <a:latin typeface="Times New Roman" pitchFamily="18" charset="0"/>
              <a:cs typeface="Times New Roman" pitchFamily="18" charset="0"/>
            </a:endParaRPr>
          </a:p>
        </p:txBody>
      </p:sp>
      <p:pic>
        <p:nvPicPr>
          <p:cNvPr id="17412" name="Picture 4" descr="Risultati immagini per carretto siciliano"/>
          <p:cNvPicPr>
            <a:picLocks noChangeAspect="1" noChangeArrowheads="1"/>
          </p:cNvPicPr>
          <p:nvPr/>
        </p:nvPicPr>
        <p:blipFill>
          <a:blip r:embed="rId2" cstate="print"/>
          <a:srcRect/>
          <a:stretch>
            <a:fillRect/>
          </a:stretch>
        </p:blipFill>
        <p:spPr bwMode="auto">
          <a:xfrm>
            <a:off x="3707904" y="-30810"/>
            <a:ext cx="2520280" cy="1757514"/>
          </a:xfrm>
          <a:prstGeom prst="rect">
            <a:avLst/>
          </a:prstGeom>
          <a:ln>
            <a:noFill/>
          </a:ln>
          <a:effectLst>
            <a:softEdge rad="112500"/>
          </a:effectLst>
        </p:spPr>
      </p:pic>
      <p:pic>
        <p:nvPicPr>
          <p:cNvPr id="17414" name="Picture 6" descr="Risultati immagini per opera dei pupi"/>
          <p:cNvPicPr>
            <a:picLocks noChangeAspect="1" noChangeArrowheads="1"/>
          </p:cNvPicPr>
          <p:nvPr/>
        </p:nvPicPr>
        <p:blipFill>
          <a:blip r:embed="rId3" cstate="print"/>
          <a:srcRect/>
          <a:stretch>
            <a:fillRect/>
          </a:stretch>
        </p:blipFill>
        <p:spPr bwMode="auto">
          <a:xfrm rot="10800000" flipH="1" flipV="1">
            <a:off x="6215696" y="35218"/>
            <a:ext cx="2748792" cy="1729537"/>
          </a:xfrm>
          <a:prstGeom prst="rect">
            <a:avLst/>
          </a:prstGeom>
          <a:ln>
            <a:noFill/>
          </a:ln>
          <a:effectLst>
            <a:softEdge rad="112500"/>
          </a:effectLst>
        </p:spPr>
      </p:pic>
      <p:pic>
        <p:nvPicPr>
          <p:cNvPr id="17416" name="Picture 8" descr="Risultati immagini per vasi ceramica siciliana"/>
          <p:cNvPicPr>
            <a:picLocks noChangeAspect="1" noChangeArrowheads="1"/>
          </p:cNvPicPr>
          <p:nvPr/>
        </p:nvPicPr>
        <p:blipFill>
          <a:blip r:embed="rId4" cstate="print"/>
          <a:srcRect/>
          <a:stretch>
            <a:fillRect/>
          </a:stretch>
        </p:blipFill>
        <p:spPr bwMode="auto">
          <a:xfrm>
            <a:off x="5076055" y="1705782"/>
            <a:ext cx="2458617" cy="1432491"/>
          </a:xfrm>
          <a:prstGeom prst="rect">
            <a:avLst/>
          </a:prstGeom>
          <a:ln>
            <a:noFill/>
          </a:ln>
          <a:effectLst>
            <a:softEdge rad="112500"/>
          </a:effectLst>
        </p:spPr>
      </p:pic>
      <p:pic>
        <p:nvPicPr>
          <p:cNvPr id="15" name="Immagine 14" descr="15871165_1504501092911376_1200331116_n.png"/>
          <p:cNvPicPr>
            <a:picLocks noChangeAspect="1"/>
          </p:cNvPicPr>
          <p:nvPr/>
        </p:nvPicPr>
        <p:blipFill>
          <a:blip r:embed="rId5" cstate="print"/>
          <a:stretch>
            <a:fillRect/>
          </a:stretch>
        </p:blipFill>
        <p:spPr>
          <a:xfrm>
            <a:off x="4283968" y="3827579"/>
            <a:ext cx="4536504" cy="3030421"/>
          </a:xfrm>
          <a:prstGeom prst="rect">
            <a:avLst/>
          </a:prstGeom>
          <a:ln>
            <a:noFill/>
          </a:ln>
          <a:effectLst>
            <a:softEdge rad="112500"/>
          </a:effectLst>
        </p:spPr>
      </p:pic>
    </p:spTree>
  </p:cSld>
  <p:clrMapOvr>
    <a:masterClrMapping/>
  </p:clrMapOvr>
  <p:transition advClick="0" advTm="4000">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ttangolo 9"/>
          <p:cNvSpPr/>
          <p:nvPr/>
        </p:nvSpPr>
        <p:spPr>
          <a:xfrm>
            <a:off x="1547664" y="260648"/>
            <a:ext cx="6264696" cy="1200329"/>
          </a:xfrm>
          <a:prstGeom prst="rect">
            <a:avLst/>
          </a:prstGeom>
          <a:noFill/>
          <a:ln>
            <a:noFill/>
          </a:ln>
          <a:scene3d>
            <a:camera prst="orthographicFront"/>
            <a:lightRig rig="soft" dir="tl">
              <a:rot lat="0" lon="0" rev="0"/>
            </a:lightRig>
          </a:scene3d>
          <a:sp3d>
            <a:bevelT/>
          </a:sp3d>
        </p:spPr>
        <p:txBody>
          <a:bodyPr wrap="square" lIns="91440" tIns="45720" rIns="91440" bIns="45720">
            <a:spAutoFit/>
            <a:sp3d contourW="25400" prstMaterial="matte">
              <a:bevelT w="25400" h="55880" prst="artDeco"/>
              <a:contourClr>
                <a:schemeClr val="accent2">
                  <a:tint val="20000"/>
                </a:schemeClr>
              </a:contourClr>
            </a:sp3d>
          </a:bodyPr>
          <a:lstStyle/>
          <a:p>
            <a:pPr algn="ctr"/>
            <a:r>
              <a:rPr lang="fr-FR" sz="7200" b="1" cap="none" spc="50" dirty="0" smtClean="0">
                <a:ln w="11430"/>
                <a:solidFill>
                  <a:srgbClr val="FF0000"/>
                </a:solidFill>
                <a:effectLst>
                  <a:outerShdw blurRad="76200" dist="50800" dir="5400000" algn="tl" rotWithShape="0">
                    <a:srgbClr val="000000">
                      <a:alpha val="65000"/>
                    </a:srgbClr>
                  </a:outerShdw>
                </a:effectLst>
              </a:rPr>
              <a:t>PALERMO</a:t>
            </a:r>
            <a:r>
              <a:rPr lang="fr-FR" sz="5400" b="1" cap="none" spc="50" dirty="0" smtClean="0">
                <a:ln w="11430"/>
                <a:gradFill flip="none" rotWithShape="1">
                  <a:gsLst>
                    <a:gs pos="46000">
                      <a:srgbClr val="FFF200"/>
                    </a:gs>
                    <a:gs pos="45000">
                      <a:srgbClr val="FF7A00"/>
                    </a:gs>
                    <a:gs pos="70000">
                      <a:srgbClr val="FF0300"/>
                    </a:gs>
                    <a:gs pos="100000">
                      <a:srgbClr val="4D0808"/>
                    </a:gs>
                  </a:gsLst>
                  <a:lin ang="16200000" scaled="1"/>
                  <a:tileRect/>
                </a:gradFill>
                <a:effectLst>
                  <a:outerShdw blurRad="76200" dist="50800" dir="5400000" algn="tl" rotWithShape="0">
                    <a:srgbClr val="000000">
                      <a:alpha val="65000"/>
                    </a:srgbClr>
                  </a:outerShdw>
                </a:effectLst>
              </a:rPr>
              <a:t> </a:t>
            </a:r>
            <a:endParaRPr lang="fr-FR" sz="5400" b="1" cap="none" spc="50" dirty="0">
              <a:ln w="11430"/>
              <a:gradFill flip="none" rotWithShape="1">
                <a:gsLst>
                  <a:gs pos="46000">
                    <a:srgbClr val="FFF200"/>
                  </a:gs>
                  <a:gs pos="45000">
                    <a:srgbClr val="FF7A00"/>
                  </a:gs>
                  <a:gs pos="70000">
                    <a:srgbClr val="FF0300"/>
                  </a:gs>
                  <a:gs pos="100000">
                    <a:srgbClr val="4D0808"/>
                  </a:gs>
                </a:gsLst>
                <a:lin ang="16200000" scaled="1"/>
                <a:tileRect/>
              </a:gradFill>
              <a:effectLst>
                <a:outerShdw blurRad="76200" dist="50800" dir="5400000" algn="tl" rotWithShape="0">
                  <a:srgbClr val="000000">
                    <a:alpha val="65000"/>
                  </a:srgbClr>
                </a:outerShdw>
              </a:effectLst>
            </a:endParaRPr>
          </a:p>
        </p:txBody>
      </p:sp>
      <p:pic>
        <p:nvPicPr>
          <p:cNvPr id="11" name="Immagine 10" descr="Palermo-Stemma_uff.png"/>
          <p:cNvPicPr>
            <a:picLocks noChangeAspect="1"/>
          </p:cNvPicPr>
          <p:nvPr/>
        </p:nvPicPr>
        <p:blipFill>
          <a:blip r:embed="rId3" cstate="print">
            <a:lum bright="-10000" contrast="40000"/>
          </a:blip>
          <a:stretch>
            <a:fillRect/>
          </a:stretch>
        </p:blipFill>
        <p:spPr>
          <a:xfrm>
            <a:off x="1403648" y="260648"/>
            <a:ext cx="1152128" cy="1157832"/>
          </a:xfrm>
          <a:prstGeom prst="rect">
            <a:avLst/>
          </a:prstGeom>
          <a:effectLst>
            <a:outerShdw blurRad="50800" dist="38100" dir="10800000" algn="r" rotWithShape="0">
              <a:prstClr val="black">
                <a:alpha val="40000"/>
              </a:prstClr>
            </a:outerShdw>
          </a:effectLst>
        </p:spPr>
      </p:pic>
    </p:spTree>
  </p:cSld>
  <p:clrMapOvr>
    <a:masterClrMapping/>
  </p:clrMapOvr>
  <p:transition advClick="0" advTm="3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A8FAB2"/>
            </a:gs>
            <a:gs pos="16000">
              <a:srgbClr val="00CCCC"/>
            </a:gs>
            <a:gs pos="47000">
              <a:srgbClr val="9999FF"/>
            </a:gs>
            <a:gs pos="60001">
              <a:srgbClr val="2E6792"/>
            </a:gs>
            <a:gs pos="71001">
              <a:srgbClr val="3333CC"/>
            </a:gs>
            <a:gs pos="81000">
              <a:srgbClr val="1170FF"/>
            </a:gs>
            <a:gs pos="100000">
              <a:srgbClr val="006699"/>
            </a:gs>
          </a:gsLst>
          <a:lin ang="54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790354"/>
            <a:ext cx="8964488" cy="1430733"/>
          </a:xfrm>
        </p:spPr>
        <p:txBody>
          <a:bodyPr>
            <a:normAutofit fontScale="92500" lnSpcReduction="10000"/>
          </a:bodyPr>
          <a:lstStyle/>
          <a:p>
            <a:pPr>
              <a:buNone/>
            </a:pPr>
            <a:r>
              <a:rPr lang="fr-FR" dirty="0" smtClean="0"/>
              <a:t>	</a:t>
            </a:r>
            <a:r>
              <a:rPr lang="fr-FR" sz="2200" dirty="0" smtClean="0">
                <a:latin typeface="Times New Roman" pitchFamily="18" charset="0"/>
                <a:cs typeface="Times New Roman" pitchFamily="18" charset="0"/>
              </a:rPr>
              <a:t>Capitale régionale et plus grande ville de la Sicile, Palerme est une ville riche d’histoire et la beauté de ses trésors lui donnent un charme fascinant. En se promenant dans les rues on retrouve les traces des civilisations qu’elle a connues. Ainsi, c’est un bijou, une mosaïque de cultures</a:t>
            </a:r>
            <a:endParaRPr lang="it-IT" dirty="0" smtClean="0"/>
          </a:p>
          <a:p>
            <a:endParaRPr lang="fr-FR" dirty="0"/>
          </a:p>
        </p:txBody>
      </p:sp>
      <p:pic>
        <p:nvPicPr>
          <p:cNvPr id="19458" name="Picture 2" descr="Risultati immagini per palermo paesaggi"/>
          <p:cNvPicPr>
            <a:picLocks noChangeAspect="1" noChangeArrowheads="1"/>
          </p:cNvPicPr>
          <p:nvPr/>
        </p:nvPicPr>
        <p:blipFill>
          <a:blip r:embed="rId2" cstate="print"/>
          <a:srcRect/>
          <a:stretch>
            <a:fillRect/>
          </a:stretch>
        </p:blipFill>
        <p:spPr bwMode="auto">
          <a:xfrm>
            <a:off x="323528" y="85671"/>
            <a:ext cx="4584554" cy="2687695"/>
          </a:xfrm>
          <a:prstGeom prst="rect">
            <a:avLst/>
          </a:prstGeom>
          <a:ln>
            <a:noFill/>
          </a:ln>
          <a:effectLst>
            <a:softEdge rad="112500"/>
          </a:effectLst>
        </p:spPr>
      </p:pic>
      <p:pic>
        <p:nvPicPr>
          <p:cNvPr id="6" name="Immagine 5" descr="15857529_1212048335511294_122778875_o.jpg"/>
          <p:cNvPicPr>
            <a:picLocks noChangeAspect="1"/>
          </p:cNvPicPr>
          <p:nvPr/>
        </p:nvPicPr>
        <p:blipFill>
          <a:blip r:embed="rId3" cstate="print"/>
          <a:stretch>
            <a:fillRect/>
          </a:stretch>
        </p:blipFill>
        <p:spPr>
          <a:xfrm>
            <a:off x="1115616" y="4221087"/>
            <a:ext cx="7071614" cy="2449465"/>
          </a:xfrm>
          <a:prstGeom prst="rect">
            <a:avLst/>
          </a:prstGeom>
          <a:ln>
            <a:noFill/>
          </a:ln>
          <a:effectLst>
            <a:softEdge rad="112500"/>
          </a:effectLst>
        </p:spPr>
      </p:pic>
      <p:pic>
        <p:nvPicPr>
          <p:cNvPr id="21506" name="Picture 2" descr="Immagine correlata"/>
          <p:cNvPicPr>
            <a:picLocks noChangeAspect="1" noChangeArrowheads="1"/>
          </p:cNvPicPr>
          <p:nvPr/>
        </p:nvPicPr>
        <p:blipFill>
          <a:blip r:embed="rId4" cstate="print"/>
          <a:srcRect/>
          <a:stretch>
            <a:fillRect/>
          </a:stretch>
        </p:blipFill>
        <p:spPr bwMode="auto">
          <a:xfrm>
            <a:off x="4932040" y="0"/>
            <a:ext cx="3996444" cy="2708920"/>
          </a:xfrm>
          <a:prstGeom prst="rect">
            <a:avLst/>
          </a:prstGeom>
          <a:ln>
            <a:noFill/>
          </a:ln>
          <a:effectLst>
            <a:softEdge rad="112500"/>
          </a:effectLst>
        </p:spPr>
      </p:pic>
    </p:spTree>
  </p:cSld>
  <p:clrMapOvr>
    <a:masterClrMapping/>
  </p:clrMapOvr>
  <p:transition advClick="0" advTm="6000">
    <p:whee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alpha val="40000"/>
              </a:srgbClr>
            </a:gs>
            <a:gs pos="16000">
              <a:srgbClr val="00CCCC">
                <a:alpha val="68000"/>
              </a:srgbClr>
            </a:gs>
            <a:gs pos="47000">
              <a:srgbClr val="9999FF"/>
            </a:gs>
            <a:gs pos="60001">
              <a:srgbClr val="2E6792">
                <a:alpha val="84000"/>
              </a:srgbClr>
            </a:gs>
            <a:gs pos="71001">
              <a:srgbClr val="3333CC">
                <a:alpha val="84000"/>
              </a:srgbClr>
            </a:gs>
            <a:gs pos="81000">
              <a:srgbClr val="1170FF">
                <a:alpha val="66000"/>
              </a:srgbClr>
            </a:gs>
            <a:gs pos="100000">
              <a:srgbClr val="006699">
                <a:alpha val="82000"/>
              </a:srgbClr>
            </a:gs>
          </a:gsLst>
          <a:lin ang="2700000" scaled="1"/>
          <a:tileRect/>
        </a:grad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512" y="116632"/>
            <a:ext cx="878497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ville est très riche de trésors artistiques et à chaque coin on trouve une surprise.</a:t>
            </a:r>
            <a:r>
              <a:rPr kumimoji="0" lang="fr-F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fr-FR" sz="2000" dirty="0">
                <a:latin typeface="Times New Roman" pitchFamily="18" charset="0"/>
                <a:ea typeface="Times New Roman" pitchFamily="18" charset="0"/>
                <a:cs typeface="Times New Roman" pitchFamily="18" charset="0"/>
              </a:rPr>
              <a:t>I</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 faut au moins un mois pour visiter toute sa splendeur.</a:t>
            </a:r>
            <a:endParaRPr kumimoji="0" lang="it-IT"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Mais,</a:t>
            </a:r>
            <a:r>
              <a:rPr kumimoji="0" lang="fr-F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si on n’a pas beaucoup de temps</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on peut suivre des itinéraires en visitant seulement </a:t>
            </a:r>
            <a:r>
              <a:rPr kumimoji="0" lang="fr-FR" sz="24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les incontournables</a:t>
            </a:r>
            <a:r>
              <a:rPr lang="fr-FR" sz="2000" dirty="0" smtClean="0">
                <a:latin typeface="Times New Roman" pitchFamily="18" charset="0"/>
                <a:ea typeface="Times New Roman" pitchFamily="18" charset="0"/>
                <a:cs typeface="Times New Roman" pitchFamily="18" charset="0"/>
              </a:rPr>
              <a:t>.</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Immagine 7" descr="15870510_1212100275506100_321399907_n.jpg"/>
          <p:cNvPicPr>
            <a:picLocks noChangeAspect="1"/>
          </p:cNvPicPr>
          <p:nvPr/>
        </p:nvPicPr>
        <p:blipFill>
          <a:blip r:embed="rId2" cstate="print"/>
          <a:stretch>
            <a:fillRect/>
          </a:stretch>
        </p:blipFill>
        <p:spPr>
          <a:xfrm>
            <a:off x="210452" y="1449809"/>
            <a:ext cx="3672408" cy="4455855"/>
          </a:xfrm>
          <a:prstGeom prst="rect">
            <a:avLst/>
          </a:prstGeom>
          <a:ln>
            <a:noFill/>
          </a:ln>
          <a:effectLst>
            <a:softEdge rad="112500"/>
          </a:effectLst>
        </p:spPr>
      </p:pic>
      <p:sp>
        <p:nvSpPr>
          <p:cNvPr id="9" name="CasellaDiTesto 8"/>
          <p:cNvSpPr txBox="1"/>
          <p:nvPr/>
        </p:nvSpPr>
        <p:spPr>
          <a:xfrm>
            <a:off x="0" y="5853687"/>
            <a:ext cx="5206942" cy="646331"/>
          </a:xfrm>
          <a:prstGeom prst="rect">
            <a:avLst/>
          </a:prstGeom>
          <a:noFill/>
        </p:spPr>
        <p:txBody>
          <a:bodyPr wrap="square" rtlCol="0">
            <a:spAutoFit/>
          </a:bodyPr>
          <a:lstStyle/>
          <a:p>
            <a:r>
              <a:rPr lang="fr-FR" dirty="0" smtClean="0">
                <a:latin typeface="Times New Roman" pitchFamily="18" charset="0"/>
                <a:ea typeface="Times New Roman" pitchFamily="18" charset="0"/>
                <a:cs typeface="Times New Roman" pitchFamily="18" charset="0"/>
              </a:rPr>
              <a:t>La</a:t>
            </a:r>
            <a:r>
              <a:rPr lang="fr-FR" b="1" dirty="0" smtClean="0">
                <a:latin typeface="Times New Roman" pitchFamily="18" charset="0"/>
                <a:ea typeface="Times New Roman" pitchFamily="18" charset="0"/>
                <a:cs typeface="Times New Roman" pitchFamily="18" charset="0"/>
              </a:rPr>
              <a:t> Cathédrale, </a:t>
            </a:r>
            <a:r>
              <a:rPr lang="fr-FR" dirty="0" smtClean="0">
                <a:latin typeface="Times New Roman" pitchFamily="18" charset="0"/>
                <a:ea typeface="Times New Roman" pitchFamily="18" charset="0"/>
                <a:cs typeface="Times New Roman" pitchFamily="18" charset="0"/>
              </a:rPr>
              <a:t>XIIème siècle, témoin de  l’histoire </a:t>
            </a:r>
          </a:p>
          <a:p>
            <a:r>
              <a:rPr lang="fr-FR" dirty="0" smtClean="0">
                <a:latin typeface="Times New Roman" pitchFamily="18" charset="0"/>
                <a:ea typeface="Times New Roman" pitchFamily="18" charset="0"/>
                <a:cs typeface="Times New Roman" pitchFamily="18" charset="0"/>
              </a:rPr>
              <a:t>de la Ville, est caractérisée par plusieurs styles fondus. </a:t>
            </a:r>
            <a:endParaRPr lang="fr-FR" dirty="0"/>
          </a:p>
        </p:txBody>
      </p:sp>
      <p:pic>
        <p:nvPicPr>
          <p:cNvPr id="10" name="Immagine 9" descr="15870434_1212100272172767_180668530_n.jpg"/>
          <p:cNvPicPr>
            <a:picLocks noChangeAspect="1"/>
          </p:cNvPicPr>
          <p:nvPr/>
        </p:nvPicPr>
        <p:blipFill>
          <a:blip r:embed="rId3" cstate="print"/>
          <a:stretch>
            <a:fillRect/>
          </a:stretch>
        </p:blipFill>
        <p:spPr>
          <a:xfrm>
            <a:off x="4252678" y="1772816"/>
            <a:ext cx="4639802" cy="3384376"/>
          </a:xfrm>
          <a:prstGeom prst="rect">
            <a:avLst/>
          </a:prstGeom>
          <a:ln>
            <a:noFill/>
          </a:ln>
          <a:effectLst>
            <a:softEdge rad="112500"/>
          </a:effectLst>
        </p:spPr>
      </p:pic>
      <p:sp>
        <p:nvSpPr>
          <p:cNvPr id="12" name="CasellaDiTesto 11"/>
          <p:cNvSpPr txBox="1"/>
          <p:nvPr/>
        </p:nvSpPr>
        <p:spPr>
          <a:xfrm>
            <a:off x="4499992" y="5229200"/>
            <a:ext cx="4860032" cy="707886"/>
          </a:xfrm>
          <a:prstGeom prst="rect">
            <a:avLst/>
          </a:prstGeom>
          <a:noFill/>
        </p:spPr>
        <p:txBody>
          <a:bodyPr wrap="square" rtlCol="0">
            <a:spAutoFit/>
          </a:bodyPr>
          <a:lstStyle/>
          <a:p>
            <a:r>
              <a:rPr lang="fr-FR" sz="2000" dirty="0" smtClean="0">
                <a:latin typeface="Times New Roman" pitchFamily="18" charset="0"/>
                <a:ea typeface="Times New Roman" pitchFamily="18" charset="0"/>
                <a:cs typeface="Times New Roman" pitchFamily="18" charset="0"/>
              </a:rPr>
              <a:t>L’église </a:t>
            </a:r>
            <a:r>
              <a:rPr lang="fr-FR" sz="2000" b="1" dirty="0" smtClean="0">
                <a:latin typeface="Times New Roman" pitchFamily="18" charset="0"/>
                <a:ea typeface="Times New Roman" pitchFamily="18" charset="0"/>
                <a:cs typeface="Times New Roman" pitchFamily="18" charset="0"/>
              </a:rPr>
              <a:t>San Giovanni </a:t>
            </a:r>
            <a:r>
              <a:rPr lang="fr-FR" sz="2000" b="1" dirty="0" err="1" smtClean="0">
                <a:latin typeface="Times New Roman" pitchFamily="18" charset="0"/>
                <a:ea typeface="Times New Roman" pitchFamily="18" charset="0"/>
                <a:cs typeface="Times New Roman" pitchFamily="18" charset="0"/>
              </a:rPr>
              <a:t>degli</a:t>
            </a:r>
            <a:r>
              <a:rPr lang="fr-FR" sz="2000" b="1" dirty="0" smtClean="0">
                <a:latin typeface="Times New Roman" pitchFamily="18" charset="0"/>
                <a:ea typeface="Times New Roman" pitchFamily="18" charset="0"/>
                <a:cs typeface="Times New Roman" pitchFamily="18" charset="0"/>
              </a:rPr>
              <a:t> </a:t>
            </a:r>
            <a:r>
              <a:rPr lang="fr-FR" sz="2000" b="1" dirty="0" err="1" smtClean="0">
                <a:latin typeface="Times New Roman" pitchFamily="18" charset="0"/>
                <a:ea typeface="Times New Roman" pitchFamily="18" charset="0"/>
                <a:cs typeface="Times New Roman" pitchFamily="18" charset="0"/>
              </a:rPr>
              <a:t>Eremiti</a:t>
            </a:r>
            <a:r>
              <a:rPr lang="fr-FR" sz="2000" b="1" dirty="0" smtClean="0">
                <a:latin typeface="Times New Roman" pitchFamily="18" charset="0"/>
                <a:ea typeface="Times New Roman" pitchFamily="18" charset="0"/>
                <a:cs typeface="Times New Roman" pitchFamily="18" charset="0"/>
              </a:rPr>
              <a:t>, </a:t>
            </a:r>
            <a:r>
              <a:rPr lang="fr-FR" sz="2000" dirty="0" smtClean="0">
                <a:latin typeface="Times New Roman" pitchFamily="18" charset="0"/>
                <a:ea typeface="Times New Roman" pitchFamily="18" charset="0"/>
                <a:cs typeface="Times New Roman" pitchFamily="18" charset="0"/>
              </a:rPr>
              <a:t>VIème-XIIème siècles</a:t>
            </a:r>
            <a:endParaRPr lang="fr-FR" sz="2000" b="1" dirty="0"/>
          </a:p>
        </p:txBody>
      </p:sp>
    </p:spTree>
  </p:cSld>
  <p:clrMapOvr>
    <a:masterClrMapping/>
  </p:clrMapOvr>
  <p:transition advClick="0" advTm="25000">
    <p:spli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alpha val="40000"/>
              </a:srgbClr>
            </a:gs>
            <a:gs pos="16000">
              <a:srgbClr val="00CCCC">
                <a:alpha val="58000"/>
              </a:srgbClr>
            </a:gs>
            <a:gs pos="47000">
              <a:srgbClr val="9999FF"/>
            </a:gs>
            <a:gs pos="60001">
              <a:srgbClr val="2E6792">
                <a:alpha val="76000"/>
              </a:srgbClr>
            </a:gs>
            <a:gs pos="71001">
              <a:srgbClr val="3333CC">
                <a:alpha val="62000"/>
              </a:srgbClr>
            </a:gs>
            <a:gs pos="81000">
              <a:srgbClr val="1170FF">
                <a:alpha val="56000"/>
              </a:srgbClr>
            </a:gs>
            <a:gs pos="100000">
              <a:srgbClr val="006699">
                <a:alpha val="88000"/>
              </a:srgbClr>
            </a:gs>
          </a:gsLst>
          <a:lin ang="5400000" scaled="1"/>
          <a:tileRect/>
        </a:gradFill>
        <a:effectLst/>
      </p:bgPr>
    </p:bg>
    <p:spTree>
      <p:nvGrpSpPr>
        <p:cNvPr id="1" name=""/>
        <p:cNvGrpSpPr/>
        <p:nvPr/>
      </p:nvGrpSpPr>
      <p:grpSpPr>
        <a:xfrm>
          <a:off x="0" y="0"/>
          <a:ext cx="0" cy="0"/>
          <a:chOff x="0" y="0"/>
          <a:chExt cx="0" cy="0"/>
        </a:xfrm>
      </p:grpSpPr>
      <p:pic>
        <p:nvPicPr>
          <p:cNvPr id="5" name="Immagine 4" descr="15870897_1212047898844671_511760768_n.jpg"/>
          <p:cNvPicPr>
            <a:picLocks noChangeAspect="1"/>
          </p:cNvPicPr>
          <p:nvPr/>
        </p:nvPicPr>
        <p:blipFill>
          <a:blip r:embed="rId2" cstate="print"/>
          <a:stretch>
            <a:fillRect/>
          </a:stretch>
        </p:blipFill>
        <p:spPr>
          <a:xfrm>
            <a:off x="5292080" y="4323"/>
            <a:ext cx="3709582" cy="3640337"/>
          </a:xfrm>
          <a:prstGeom prst="rect">
            <a:avLst/>
          </a:prstGeom>
          <a:ln>
            <a:noFill/>
          </a:ln>
          <a:effectLst>
            <a:softEdge rad="112500"/>
          </a:effectLst>
        </p:spPr>
      </p:pic>
      <p:sp>
        <p:nvSpPr>
          <p:cNvPr id="6" name="CasellaDiTesto 5"/>
          <p:cNvSpPr txBox="1"/>
          <p:nvPr/>
        </p:nvSpPr>
        <p:spPr>
          <a:xfrm>
            <a:off x="107504" y="548680"/>
            <a:ext cx="4968552" cy="2585323"/>
          </a:xfrm>
          <a:prstGeom prst="rect">
            <a:avLst/>
          </a:prstGeom>
          <a:noFill/>
        </p:spPr>
        <p:txBody>
          <a:bodyPr wrap="square" rtlCol="0">
            <a:spAutoFit/>
          </a:bodyPr>
          <a:lstStyle/>
          <a:p>
            <a:pPr algn="ctr"/>
            <a:r>
              <a:rPr lang="fr-FR" b="1" dirty="0" smtClean="0">
                <a:latin typeface="Times New Roman" pitchFamily="18" charset="0"/>
                <a:cs typeface="Times New Roman" pitchFamily="18" charset="0"/>
              </a:rPr>
              <a:t>La Place des «Quattro </a:t>
            </a:r>
            <a:r>
              <a:rPr lang="fr-FR" b="1" dirty="0" err="1" smtClean="0">
                <a:latin typeface="Times New Roman" pitchFamily="18" charset="0"/>
                <a:cs typeface="Times New Roman" pitchFamily="18" charset="0"/>
              </a:rPr>
              <a:t>Canti</a:t>
            </a:r>
            <a:r>
              <a:rPr lang="fr-FR" b="1" dirty="0" smtClean="0">
                <a:latin typeface="Times New Roman" pitchFamily="18" charset="0"/>
                <a:cs typeface="Times New Roman" pitchFamily="18" charset="0"/>
              </a:rPr>
              <a:t> »</a:t>
            </a:r>
          </a:p>
          <a:p>
            <a:pPr algn="just"/>
            <a:r>
              <a:rPr lang="fr-FR" dirty="0" smtClean="0">
                <a:latin typeface="Times New Roman" pitchFamily="18" charset="0"/>
                <a:cs typeface="Times New Roman" pitchFamily="18" charset="0"/>
              </a:rPr>
              <a:t>Formée </a:t>
            </a:r>
            <a:r>
              <a:rPr lang="fr-FR" dirty="0">
                <a:latin typeface="Times New Roman" pitchFamily="18" charset="0"/>
                <a:cs typeface="Times New Roman" pitchFamily="18" charset="0"/>
              </a:rPr>
              <a:t>par l'intersection du corso Vittorio Emanuele et de la via </a:t>
            </a:r>
            <a:r>
              <a:rPr lang="fr-FR" dirty="0" err="1">
                <a:latin typeface="Times New Roman" pitchFamily="18" charset="0"/>
                <a:cs typeface="Times New Roman" pitchFamily="18" charset="0"/>
              </a:rPr>
              <a:t>Maqueda</a:t>
            </a:r>
            <a:r>
              <a:rPr lang="fr-FR" dirty="0">
                <a:latin typeface="Times New Roman" pitchFamily="18" charset="0"/>
                <a:cs typeface="Times New Roman" pitchFamily="18" charset="0"/>
              </a:rPr>
              <a:t>, la place carrée doit sa beauté aux palais du 17</a:t>
            </a:r>
            <a:r>
              <a:rPr lang="fr-FR" baseline="30000" dirty="0">
                <a:latin typeface="Times New Roman" pitchFamily="18" charset="0"/>
                <a:cs typeface="Times New Roman" pitchFamily="18" charset="0"/>
              </a:rPr>
              <a:t>e</a:t>
            </a:r>
            <a:r>
              <a:rPr lang="fr-FR" dirty="0">
                <a:latin typeface="Times New Roman" pitchFamily="18" charset="0"/>
                <a:cs typeface="Times New Roman" pitchFamily="18" charset="0"/>
              </a:rPr>
              <a:t> s qui l'entourent et dont les façades </a:t>
            </a:r>
            <a:r>
              <a:rPr lang="fr-FR" dirty="0" smtClean="0">
                <a:latin typeface="Times New Roman" pitchFamily="18" charset="0"/>
                <a:cs typeface="Times New Roman" pitchFamily="18" charset="0"/>
              </a:rPr>
              <a:t>concaves font </a:t>
            </a:r>
            <a:r>
              <a:rPr lang="fr-FR" dirty="0">
                <a:latin typeface="Times New Roman" pitchFamily="18" charset="0"/>
                <a:cs typeface="Times New Roman" pitchFamily="18" charset="0"/>
              </a:rPr>
              <a:t>écho aux superbes fontaines qui </a:t>
            </a:r>
            <a:r>
              <a:rPr lang="fr-FR" dirty="0" smtClean="0">
                <a:latin typeface="Times New Roman" pitchFamily="18" charset="0"/>
                <a:cs typeface="Times New Roman" pitchFamily="18" charset="0"/>
              </a:rPr>
              <a:t>représentent </a:t>
            </a:r>
            <a:r>
              <a:rPr lang="fr-FR" dirty="0">
                <a:latin typeface="Times New Roman" pitchFamily="18" charset="0"/>
                <a:cs typeface="Times New Roman" pitchFamily="18" charset="0"/>
              </a:rPr>
              <a:t>les quatre saisons. Dans les niches de l'ordre intermédiaire, les vice-rois espagnols semblent être protégés par les quatre statues des saintes patronnes de </a:t>
            </a:r>
            <a:r>
              <a:rPr lang="fr-FR" dirty="0" smtClean="0">
                <a:latin typeface="Times New Roman" pitchFamily="18" charset="0"/>
                <a:cs typeface="Times New Roman" pitchFamily="18" charset="0"/>
              </a:rPr>
              <a:t>Palerme</a:t>
            </a:r>
            <a:endParaRPr lang="fr-FR" b="1" dirty="0">
              <a:latin typeface="Times New Roman" pitchFamily="18" charset="0"/>
              <a:cs typeface="Times New Roman" pitchFamily="18" charset="0"/>
            </a:endParaRPr>
          </a:p>
        </p:txBody>
      </p:sp>
      <p:sp>
        <p:nvSpPr>
          <p:cNvPr id="8" name="CasellaDiTesto 7"/>
          <p:cNvSpPr txBox="1"/>
          <p:nvPr/>
        </p:nvSpPr>
        <p:spPr>
          <a:xfrm>
            <a:off x="4572000" y="4077072"/>
            <a:ext cx="4032448" cy="1477328"/>
          </a:xfrm>
          <a:prstGeom prst="rect">
            <a:avLst/>
          </a:prstGeom>
          <a:noFill/>
        </p:spPr>
        <p:txBody>
          <a:bodyPr wrap="square" rtlCol="0">
            <a:spAutoFit/>
          </a:bodyPr>
          <a:lstStyle/>
          <a:p>
            <a:pPr algn="just"/>
            <a:r>
              <a:rPr lang="fr-FR" dirty="0" smtClean="0">
                <a:latin typeface="Times New Roman" pitchFamily="18" charset="0"/>
                <a:cs typeface="Times New Roman" pitchFamily="18" charset="0"/>
              </a:rPr>
              <a:t>Le </a:t>
            </a:r>
            <a:r>
              <a:rPr lang="fr-FR" b="1" dirty="0" smtClean="0">
                <a:latin typeface="Times New Roman" pitchFamily="18" charset="0"/>
                <a:cs typeface="Times New Roman" pitchFamily="18" charset="0"/>
              </a:rPr>
              <a:t>Théâtre Massimo,</a:t>
            </a:r>
            <a:r>
              <a:rPr lang="fr-FR" dirty="0" smtClean="0"/>
              <a:t> </a:t>
            </a:r>
            <a:r>
              <a:rPr lang="fr-FR" dirty="0">
                <a:latin typeface="Times New Roman" pitchFamily="18" charset="0"/>
                <a:cs typeface="Times New Roman" pitchFamily="18" charset="0"/>
              </a:rPr>
              <a:t>le plus grand bâtiment de théâtre </a:t>
            </a:r>
            <a:r>
              <a:rPr lang="fr-FR" dirty="0" smtClean="0">
                <a:latin typeface="Times New Roman" pitchFamily="18" charset="0"/>
                <a:cs typeface="Times New Roman" pitchFamily="18" charset="0"/>
              </a:rPr>
              <a:t>d’Italie et le troisième plus grand en Europe. Construit au XIXe siècle, il a un style néoclassique</a:t>
            </a:r>
            <a:r>
              <a:rPr lang="fr-FR" dirty="0">
                <a:latin typeface="Times New Roman" pitchFamily="18" charset="0"/>
                <a:cs typeface="Times New Roman" pitchFamily="18" charset="0"/>
              </a:rPr>
              <a:t>.</a:t>
            </a:r>
            <a:r>
              <a:rPr lang="fr-FR" dirty="0" smtClean="0">
                <a:latin typeface="Times New Roman" pitchFamily="18" charset="0"/>
                <a:cs typeface="Times New Roman" pitchFamily="18" charset="0"/>
              </a:rPr>
              <a:t> </a:t>
            </a:r>
          </a:p>
          <a:p>
            <a:pPr algn="just"/>
            <a:r>
              <a:rPr lang="fr-FR" dirty="0" smtClean="0">
                <a:latin typeface="Times New Roman" pitchFamily="18" charset="0"/>
                <a:cs typeface="Times New Roman" pitchFamily="18" charset="0"/>
              </a:rPr>
              <a:t>Il fut construit entre 1875 et1897 </a:t>
            </a:r>
            <a:endParaRPr lang="fr-FR" b="1" dirty="0">
              <a:latin typeface="Times New Roman" pitchFamily="18" charset="0"/>
              <a:cs typeface="Times New Roman" pitchFamily="18" charset="0"/>
            </a:endParaRPr>
          </a:p>
        </p:txBody>
      </p:sp>
      <p:pic>
        <p:nvPicPr>
          <p:cNvPr id="11" name="Immagine 10" descr="Teatro-Massimo-4.jpg"/>
          <p:cNvPicPr>
            <a:picLocks noChangeAspect="1"/>
          </p:cNvPicPr>
          <p:nvPr/>
        </p:nvPicPr>
        <p:blipFill>
          <a:blip r:embed="rId3" cstate="print"/>
          <a:stretch>
            <a:fillRect/>
          </a:stretch>
        </p:blipFill>
        <p:spPr>
          <a:xfrm>
            <a:off x="107504" y="3644660"/>
            <a:ext cx="4464496" cy="2988236"/>
          </a:xfrm>
          <a:prstGeom prst="rect">
            <a:avLst/>
          </a:prstGeom>
          <a:ln>
            <a:noFill/>
          </a:ln>
          <a:effectLst>
            <a:softEdge rad="112500"/>
          </a:effectLst>
        </p:spPr>
      </p:pic>
    </p:spTree>
  </p:cSld>
  <p:clrMapOvr>
    <a:masterClrMapping/>
  </p:clrMapOvr>
  <p:transition advClick="0" advTm="12000">
    <p:split dir="in"/>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1235</Words>
  <Application>Microsoft Office PowerPoint</Application>
  <PresentationFormat>Presentazione su schermo (4:3)</PresentationFormat>
  <Paragraphs>114</Paragraphs>
  <Slides>28</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28</vt:i4>
      </vt:variant>
    </vt:vector>
  </HeadingPairs>
  <TitlesOfParts>
    <vt:vector size="33" baseType="lpstr">
      <vt:lpstr>Arial</vt:lpstr>
      <vt:lpstr>Calibri</vt:lpstr>
      <vt:lpstr>Script MT Bold</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STREET FOOD</vt:lpstr>
      <vt:lpstr>Presentazione standard di PowerPoint</vt:lpstr>
      <vt:lpstr>Presentazione standard di PowerPoint</vt:lpstr>
      <vt:lpstr>LE CLIMAT À BAGHERIA</vt:lpstr>
      <vt:lpstr>Presentazione standard di PowerPoint</vt:lpstr>
      <vt:lpstr>Presentazione standard di PowerPoint</vt:lpstr>
      <vt:lpstr>Presentazione standard di PowerPoint</vt:lpstr>
      <vt:lpstr>Presentazione standard di PowerPoint</vt:lpstr>
      <vt:lpstr>LE PALAIS BUTERA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BAGHERIA DANS LE CINEMA  ET DANS LA LITTERATURE </vt:lpstr>
      <vt:lpstr>La classe en action! Échange de bonnes pratiques innovantes dans l’enseignement des langues ÉtrangÈres    PRÉSENTATION RÉALISÉE PAR  Miriana di fede, alessia de caro, giovanna d’amato, giulia galluzzo, roberta martorana AVEC LA COLLABORATION DES COPAINS DE LA CLASSE iv at   itet «don luigi sturzo»  bagheria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SICILE</dc:title>
  <dc:creator>Utente Windows</dc:creator>
  <cp:lastModifiedBy>UTENTE</cp:lastModifiedBy>
  <cp:revision>262</cp:revision>
  <dcterms:created xsi:type="dcterms:W3CDTF">2017-01-03T09:24:12Z</dcterms:created>
  <dcterms:modified xsi:type="dcterms:W3CDTF">2017-01-24T16:57:42Z</dcterms:modified>
</cp:coreProperties>
</file>