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F08F3-FFFE-9B44-9A4E-B94F9B4C3786}" type="datetimeFigureOut">
              <a:rPr lang="it-IT" smtClean="0"/>
              <a:t>08/03/2017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22642-71E2-5A4F-8143-8E3659CF4F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6672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FD9287-B6CD-6C40-A94B-9A5970ADBC5C}" type="datetimeFigureOut">
              <a:rPr lang="it-IT" smtClean="0"/>
              <a:t>08/03/2017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D6360-A181-1D4B-8A5B-866EE1B37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0861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24363" y="-1323523"/>
            <a:ext cx="10223346" cy="2580625"/>
          </a:xfrm>
        </p:spPr>
        <p:txBody>
          <a:bodyPr>
            <a:normAutofit/>
          </a:bodyPr>
          <a:lstStyle/>
          <a:p>
            <a:r>
              <a:rPr lang="it-IT" sz="7200" b="1" dirty="0" err="1" smtClean="0"/>
              <a:t>Immigration</a:t>
            </a:r>
            <a:r>
              <a:rPr lang="it-IT" sz="7200" b="1" smtClean="0"/>
              <a:t> to italy</a:t>
            </a:r>
            <a:endParaRPr lang="it-IT" sz="7200" b="1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113" y="1498704"/>
            <a:ext cx="7621846" cy="5093612"/>
          </a:xfrm>
          <a:prstGeom prst="rect">
            <a:avLst/>
          </a:prstGeom>
        </p:spPr>
      </p:pic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632876" y="-3220887"/>
            <a:ext cx="9144000" cy="1655762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4223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042" y="-249272"/>
            <a:ext cx="10515600" cy="1325563"/>
          </a:xfrm>
        </p:spPr>
        <p:txBody>
          <a:bodyPr>
            <a:normAutofit/>
          </a:bodyPr>
          <a:lstStyle/>
          <a:p>
            <a:pPr fontAlgn="base"/>
            <a:r>
              <a:rPr lang="it-IT" sz="4800" b="1" dirty="0" smtClean="0"/>
              <a:t>              </a:t>
            </a:r>
            <a:endParaRPr lang="it-IT" sz="4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31002" y="0"/>
            <a:ext cx="10374086" cy="4776039"/>
          </a:xfrm>
        </p:spPr>
        <p:txBody>
          <a:bodyPr/>
          <a:lstStyle/>
          <a:p>
            <a:pPr marL="0" indent="0">
              <a:buNone/>
            </a:pPr>
            <a:r>
              <a:rPr lang="it-IT" sz="3600" b="1" dirty="0" err="1" smtClean="0"/>
              <a:t>Immigration</a:t>
            </a:r>
            <a:r>
              <a:rPr lang="it-IT" sz="3600" b="1" dirty="0"/>
              <a:t>:</a:t>
            </a:r>
            <a:r>
              <a:rPr lang="it-IT" sz="3600" dirty="0" smtClean="0"/>
              <a:t> the </a:t>
            </a:r>
            <a:r>
              <a:rPr lang="it-IT" sz="3600" dirty="0" err="1" smtClean="0"/>
              <a:t>international</a:t>
            </a:r>
            <a:r>
              <a:rPr lang="it-IT" sz="3600" dirty="0" smtClean="0"/>
              <a:t> </a:t>
            </a:r>
            <a:r>
              <a:rPr lang="it-IT" sz="3600" dirty="0" err="1"/>
              <a:t>movement</a:t>
            </a:r>
            <a:r>
              <a:rPr lang="it-IT" sz="3600" dirty="0"/>
              <a:t> of </a:t>
            </a:r>
            <a:r>
              <a:rPr lang="it-IT" sz="3600" dirty="0" err="1"/>
              <a:t>people</a:t>
            </a:r>
            <a:r>
              <a:rPr lang="it-IT" sz="3600" dirty="0"/>
              <a:t> </a:t>
            </a:r>
            <a:r>
              <a:rPr lang="it-IT" sz="3600" dirty="0" err="1"/>
              <a:t>into</a:t>
            </a:r>
            <a:r>
              <a:rPr lang="it-IT" sz="3600" dirty="0"/>
              <a:t> a </a:t>
            </a:r>
            <a:r>
              <a:rPr lang="it-IT" sz="3600" dirty="0" err="1"/>
              <a:t>destination</a:t>
            </a:r>
            <a:r>
              <a:rPr lang="it-IT" sz="3600" dirty="0"/>
              <a:t> </a:t>
            </a:r>
            <a:r>
              <a:rPr lang="it-IT" sz="3600" dirty="0" smtClean="0"/>
              <a:t>country</a:t>
            </a:r>
            <a:r>
              <a:rPr lang="it-IT" sz="3600" dirty="0"/>
              <a:t> </a:t>
            </a:r>
            <a:r>
              <a:rPr lang="it-IT" sz="3600" dirty="0" smtClean="0"/>
              <a:t>of </a:t>
            </a:r>
            <a:r>
              <a:rPr lang="it-IT" sz="3600" dirty="0" err="1"/>
              <a:t>which</a:t>
            </a:r>
            <a:r>
              <a:rPr lang="it-IT" sz="3600" dirty="0"/>
              <a:t> </a:t>
            </a:r>
            <a:r>
              <a:rPr lang="it-IT" sz="3600" dirty="0" err="1"/>
              <a:t>they</a:t>
            </a:r>
            <a:r>
              <a:rPr lang="it-IT" sz="3600" dirty="0"/>
              <a:t> are not </a:t>
            </a:r>
            <a:r>
              <a:rPr lang="it-IT" sz="3600" dirty="0" err="1"/>
              <a:t>natives</a:t>
            </a:r>
            <a:r>
              <a:rPr lang="it-IT" sz="3600" dirty="0"/>
              <a:t> or </a:t>
            </a:r>
            <a:r>
              <a:rPr lang="it-IT" sz="3600" dirty="0" err="1"/>
              <a:t>where</a:t>
            </a:r>
            <a:r>
              <a:rPr lang="it-IT" sz="3600" dirty="0"/>
              <a:t> </a:t>
            </a:r>
            <a:r>
              <a:rPr lang="it-IT" sz="3600" dirty="0" err="1"/>
              <a:t>they</a:t>
            </a:r>
            <a:r>
              <a:rPr lang="it-IT" sz="3600" dirty="0"/>
              <a:t> do not </a:t>
            </a:r>
            <a:r>
              <a:rPr lang="it-IT" sz="3600" dirty="0" err="1"/>
              <a:t>possess</a:t>
            </a:r>
            <a:r>
              <a:rPr lang="it-IT" sz="3600" dirty="0"/>
              <a:t> </a:t>
            </a:r>
            <a:r>
              <a:rPr lang="it-IT" sz="3600" dirty="0" err="1" smtClean="0"/>
              <a:t>citizenship</a:t>
            </a:r>
            <a:r>
              <a:rPr lang="it-IT" sz="3600" dirty="0" smtClean="0"/>
              <a:t> in </a:t>
            </a:r>
            <a:r>
              <a:rPr lang="it-IT" sz="3600" dirty="0"/>
              <a:t>order to </a:t>
            </a:r>
            <a:r>
              <a:rPr lang="it-IT" sz="3600" dirty="0" err="1"/>
              <a:t>settle</a:t>
            </a:r>
            <a:r>
              <a:rPr lang="it-IT" sz="3600" dirty="0"/>
              <a:t> or </a:t>
            </a:r>
            <a:r>
              <a:rPr lang="it-IT" sz="3600" dirty="0" err="1"/>
              <a:t>reside</a:t>
            </a:r>
            <a:r>
              <a:rPr lang="it-IT" sz="3600" dirty="0"/>
              <a:t> </a:t>
            </a:r>
            <a:r>
              <a:rPr lang="it-IT" sz="3600" dirty="0" err="1"/>
              <a:t>there</a:t>
            </a:r>
            <a:r>
              <a:rPr lang="it-IT" sz="3600" dirty="0"/>
              <a:t>, </a:t>
            </a:r>
            <a:r>
              <a:rPr lang="it-IT" sz="3600" dirty="0" err="1"/>
              <a:t>especially</a:t>
            </a:r>
            <a:r>
              <a:rPr lang="it-IT" sz="3600" dirty="0"/>
              <a:t> </a:t>
            </a:r>
            <a:r>
              <a:rPr lang="it-IT" sz="3600" dirty="0" err="1"/>
              <a:t>as</a:t>
            </a:r>
            <a:r>
              <a:rPr lang="it-IT" sz="3600" dirty="0"/>
              <a:t> permanent residents </a:t>
            </a:r>
            <a:r>
              <a:rPr lang="it-IT" sz="3600" dirty="0" smtClean="0"/>
              <a:t>or naturalized</a:t>
            </a:r>
            <a:r>
              <a:rPr lang="it-IT" sz="3600" dirty="0"/>
              <a:t> citizens, or to take-up </a:t>
            </a:r>
            <a:r>
              <a:rPr lang="it-IT" sz="3600" dirty="0" err="1" smtClean="0"/>
              <a:t>employment</a:t>
            </a:r>
            <a:r>
              <a:rPr lang="it-IT" sz="3600" dirty="0"/>
              <a:t> </a:t>
            </a:r>
            <a:r>
              <a:rPr lang="it-IT" sz="3600" dirty="0" err="1" smtClean="0"/>
              <a:t>as</a:t>
            </a:r>
            <a:r>
              <a:rPr lang="it-IT" sz="3600" dirty="0" smtClean="0"/>
              <a:t>  </a:t>
            </a:r>
            <a:r>
              <a:rPr lang="it-IT" sz="3600" dirty="0"/>
              <a:t>a </a:t>
            </a:r>
            <a:r>
              <a:rPr lang="it-IT" sz="3600" dirty="0" err="1"/>
              <a:t>migrant</a:t>
            </a:r>
            <a:r>
              <a:rPr lang="it-IT" sz="3600" dirty="0"/>
              <a:t> </a:t>
            </a:r>
            <a:r>
              <a:rPr lang="it-IT" sz="3600" dirty="0" err="1" smtClean="0"/>
              <a:t>worker</a:t>
            </a:r>
            <a:r>
              <a:rPr lang="it-IT" sz="3600" dirty="0"/>
              <a:t> </a:t>
            </a:r>
            <a:r>
              <a:rPr lang="it-IT" sz="3600" dirty="0" smtClean="0"/>
              <a:t>or </a:t>
            </a:r>
            <a:r>
              <a:rPr lang="it-IT" sz="3600" dirty="0" err="1" smtClean="0"/>
              <a:t>temporarily</a:t>
            </a:r>
            <a:r>
              <a:rPr lang="it-IT" sz="3600" dirty="0" smtClean="0"/>
              <a:t> </a:t>
            </a:r>
            <a:r>
              <a:rPr lang="it-IT" sz="3600" dirty="0" err="1" smtClean="0"/>
              <a:t>as</a:t>
            </a:r>
            <a:r>
              <a:rPr lang="it-IT" sz="3600" dirty="0" smtClean="0"/>
              <a:t> a</a:t>
            </a:r>
            <a:r>
              <a:rPr lang="it-IT" sz="3600" dirty="0"/>
              <a:t> </a:t>
            </a:r>
            <a:r>
              <a:rPr lang="it-IT" sz="3600" dirty="0" err="1" smtClean="0"/>
              <a:t>foreign</a:t>
            </a:r>
            <a:r>
              <a:rPr lang="it-IT" sz="3600" dirty="0" smtClean="0"/>
              <a:t> </a:t>
            </a:r>
            <a:r>
              <a:rPr lang="it-IT" sz="3600" dirty="0" err="1" smtClean="0"/>
              <a:t>worker</a:t>
            </a:r>
            <a:endParaRPr lang="it-IT" sz="36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0595" y="3256843"/>
            <a:ext cx="5612601" cy="353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8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17079" y="-33863"/>
            <a:ext cx="10515600" cy="1325563"/>
          </a:xfrm>
        </p:spPr>
        <p:txBody>
          <a:bodyPr>
            <a:normAutofit/>
          </a:bodyPr>
          <a:lstStyle/>
          <a:p>
            <a:r>
              <a:rPr lang="it-IT" sz="7200" dirty="0" smtClean="0"/>
              <a:t>             </a:t>
            </a:r>
            <a:r>
              <a:rPr lang="it-IT" sz="7200" b="1" dirty="0" smtClean="0"/>
              <a:t>DEFENITION</a:t>
            </a:r>
            <a:endParaRPr lang="it-IT" sz="7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17079" y="106237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4800" b="1" dirty="0" smtClean="0"/>
              <a:t>To migrate:</a:t>
            </a:r>
            <a:r>
              <a:rPr lang="it-IT" sz="3600" b="1" dirty="0" smtClean="0"/>
              <a:t> </a:t>
            </a:r>
            <a:r>
              <a:rPr lang="it-IT" sz="4800" dirty="0" smtClean="0"/>
              <a:t>To </a:t>
            </a:r>
            <a:r>
              <a:rPr lang="it-IT" sz="4800" dirty="0" err="1" smtClean="0"/>
              <a:t>move</a:t>
            </a:r>
            <a:r>
              <a:rPr lang="it-IT" sz="4800" dirty="0" smtClean="0"/>
              <a:t> from one </a:t>
            </a:r>
            <a:r>
              <a:rPr lang="it-IT" sz="4800" dirty="0" err="1" smtClean="0"/>
              <a:t>place</a:t>
            </a:r>
            <a:r>
              <a:rPr lang="it-IT" sz="4800" dirty="0" smtClean="0"/>
              <a:t> to </a:t>
            </a:r>
            <a:r>
              <a:rPr lang="it-IT" sz="4800" dirty="0" err="1" smtClean="0"/>
              <a:t>another</a:t>
            </a:r>
            <a:endParaRPr lang="it-IT" sz="4800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697" y="2387933"/>
            <a:ext cx="5988065" cy="396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62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0776" y="0"/>
            <a:ext cx="10515600" cy="1325563"/>
          </a:xfrm>
        </p:spPr>
        <p:txBody>
          <a:bodyPr>
            <a:noAutofit/>
          </a:bodyPr>
          <a:lstStyle/>
          <a:p>
            <a:r>
              <a:rPr lang="it-IT" sz="4800" b="1" dirty="0" smtClean="0"/>
              <a:t>              </a:t>
            </a:r>
            <a:r>
              <a:rPr lang="it-IT" sz="4800" b="1" dirty="0" err="1" smtClean="0"/>
              <a:t>Why</a:t>
            </a:r>
            <a:r>
              <a:rPr lang="it-IT" sz="4800" b="1" dirty="0" smtClean="0"/>
              <a:t> do </a:t>
            </a:r>
            <a:r>
              <a:rPr lang="it-IT" sz="4800" b="1" dirty="0" err="1" smtClean="0"/>
              <a:t>people</a:t>
            </a:r>
            <a:r>
              <a:rPr lang="it-IT" sz="4800" b="1" dirty="0" smtClean="0"/>
              <a:t> migrate?</a:t>
            </a:r>
            <a:endParaRPr lang="it-IT" sz="4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12820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600" dirty="0" smtClean="0"/>
              <a:t>.To escape </a:t>
            </a:r>
            <a:r>
              <a:rPr lang="it-IT" sz="3600" dirty="0" err="1" smtClean="0"/>
              <a:t>conflict</a:t>
            </a:r>
            <a:r>
              <a:rPr lang="it-IT" sz="3600" dirty="0" smtClean="0"/>
              <a:t> or </a:t>
            </a:r>
            <a:r>
              <a:rPr lang="it-IT" sz="3600" dirty="0" err="1" smtClean="0"/>
              <a:t>violance</a:t>
            </a:r>
            <a:endParaRPr lang="it-IT" sz="3600" dirty="0" smtClean="0"/>
          </a:p>
          <a:p>
            <a:pPr marL="0" indent="0">
              <a:buNone/>
            </a:pPr>
            <a:endParaRPr lang="it-IT" sz="3600" dirty="0" smtClean="0"/>
          </a:p>
          <a:p>
            <a:pPr marL="0" indent="0">
              <a:buNone/>
            </a:pPr>
            <a:r>
              <a:rPr lang="it-IT" sz="3600" dirty="0" smtClean="0"/>
              <a:t>.</a:t>
            </a:r>
            <a:r>
              <a:rPr lang="it-IT" sz="3600" dirty="0"/>
              <a:t> To find </a:t>
            </a:r>
            <a:r>
              <a:rPr lang="it-IT" sz="3600" dirty="0" err="1"/>
              <a:t>refuge</a:t>
            </a:r>
            <a:r>
              <a:rPr lang="it-IT" sz="3600" dirty="0"/>
              <a:t> </a:t>
            </a:r>
            <a:r>
              <a:rPr lang="it-IT" sz="3600" dirty="0" err="1"/>
              <a:t>after</a:t>
            </a:r>
            <a:r>
              <a:rPr lang="it-IT" sz="3600" dirty="0"/>
              <a:t> </a:t>
            </a:r>
            <a:r>
              <a:rPr lang="it-IT" sz="3600" dirty="0" err="1"/>
              <a:t>being</a:t>
            </a:r>
            <a:r>
              <a:rPr lang="it-IT" sz="3600" dirty="0"/>
              <a:t> </a:t>
            </a:r>
            <a:r>
              <a:rPr lang="it-IT" sz="3600" dirty="0" err="1" smtClean="0"/>
              <a:t>displaced</a:t>
            </a:r>
            <a:r>
              <a:rPr lang="it-IT" sz="3600" dirty="0" smtClean="0"/>
              <a:t> due to </a:t>
            </a:r>
            <a:r>
              <a:rPr lang="it-IT" sz="3600" dirty="0" err="1" smtClean="0"/>
              <a:t>envirommental</a:t>
            </a:r>
            <a:r>
              <a:rPr lang="it-IT" sz="3600" dirty="0" smtClean="0"/>
              <a:t> </a:t>
            </a:r>
            <a:r>
              <a:rPr lang="it-IT" sz="3600" dirty="0" err="1" smtClean="0"/>
              <a:t>factors</a:t>
            </a:r>
            <a:endParaRPr lang="it-IT" sz="3600" dirty="0" smtClean="0"/>
          </a:p>
          <a:p>
            <a:pPr marL="0" indent="0">
              <a:buNone/>
            </a:pPr>
            <a:endParaRPr lang="it-IT" sz="3600" dirty="0" smtClean="0"/>
          </a:p>
          <a:p>
            <a:pPr marL="0" indent="0">
              <a:buNone/>
            </a:pPr>
            <a:r>
              <a:rPr lang="it-IT" sz="3600" dirty="0" smtClean="0"/>
              <a:t>.To </a:t>
            </a:r>
            <a:r>
              <a:rPr lang="it-IT" sz="3600" dirty="0" err="1" smtClean="0"/>
              <a:t>seek</a:t>
            </a:r>
            <a:r>
              <a:rPr lang="it-IT" sz="3600" dirty="0" smtClean="0"/>
              <a:t> </a:t>
            </a:r>
            <a:r>
              <a:rPr lang="it-IT" sz="3600" dirty="0" err="1" smtClean="0"/>
              <a:t>superior</a:t>
            </a:r>
            <a:r>
              <a:rPr lang="it-IT" sz="3600" dirty="0" smtClean="0"/>
              <a:t> </a:t>
            </a:r>
            <a:r>
              <a:rPr lang="it-IT" sz="3600" dirty="0" err="1" smtClean="0"/>
              <a:t>healthcare</a:t>
            </a:r>
            <a:endParaRPr lang="it-IT" sz="3600" dirty="0" smtClean="0"/>
          </a:p>
          <a:p>
            <a:pPr marL="0" indent="0">
              <a:buNone/>
            </a:pPr>
            <a:endParaRPr lang="it-IT" sz="3600" dirty="0"/>
          </a:p>
          <a:p>
            <a:pPr marL="0" indent="0">
              <a:buNone/>
            </a:pPr>
            <a:r>
              <a:rPr lang="it-IT" sz="3600" dirty="0" smtClean="0"/>
              <a:t>. To escape </a:t>
            </a:r>
            <a:r>
              <a:rPr lang="it-IT" sz="3600" dirty="0" err="1" smtClean="0"/>
              <a:t>poverty</a:t>
            </a:r>
            <a:endParaRPr lang="it-IT" sz="3600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4789" y="2982034"/>
            <a:ext cx="4798940" cy="387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99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67363" y="-282484"/>
            <a:ext cx="10515600" cy="1325563"/>
          </a:xfrm>
        </p:spPr>
        <p:txBody>
          <a:bodyPr>
            <a:normAutofit/>
          </a:bodyPr>
          <a:lstStyle/>
          <a:p>
            <a:r>
              <a:rPr lang="it-IT" sz="3600" b="1" dirty="0" smtClean="0"/>
              <a:t>                 The </a:t>
            </a:r>
            <a:r>
              <a:rPr lang="it-IT" sz="3600" b="1" dirty="0" err="1" smtClean="0"/>
              <a:t>danger</a:t>
            </a:r>
            <a:r>
              <a:rPr lang="it-IT" sz="3600" b="1" dirty="0" smtClean="0"/>
              <a:t> </a:t>
            </a:r>
            <a:r>
              <a:rPr lang="it-IT" sz="3600" b="1" dirty="0" err="1" smtClean="0"/>
              <a:t>they</a:t>
            </a:r>
            <a:r>
              <a:rPr lang="it-IT" sz="3600" b="1" dirty="0" smtClean="0"/>
              <a:t> face</a:t>
            </a:r>
            <a:endParaRPr lang="it-IT" sz="36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46135" y="794003"/>
            <a:ext cx="10515600" cy="4351338"/>
          </a:xfrm>
        </p:spPr>
        <p:txBody>
          <a:bodyPr>
            <a:normAutofit/>
          </a:bodyPr>
          <a:lstStyle/>
          <a:p>
            <a:r>
              <a:rPr lang="it-IT" dirty="0" err="1"/>
              <a:t>Many</a:t>
            </a:r>
            <a:r>
              <a:rPr lang="it-IT" dirty="0"/>
              <a:t> </a:t>
            </a:r>
            <a:r>
              <a:rPr lang="it-IT" dirty="0" err="1"/>
              <a:t>illegal</a:t>
            </a:r>
            <a:r>
              <a:rPr lang="it-IT" dirty="0"/>
              <a:t> </a:t>
            </a:r>
            <a:r>
              <a:rPr lang="it-IT" dirty="0" err="1"/>
              <a:t>immigrants</a:t>
            </a:r>
            <a:r>
              <a:rPr lang="it-IT" dirty="0"/>
              <a:t> from Africa make the </a:t>
            </a:r>
            <a:r>
              <a:rPr lang="it-IT" dirty="0" err="1"/>
              <a:t>dangerous</a:t>
            </a:r>
            <a:r>
              <a:rPr lang="it-IT" dirty="0"/>
              <a:t> boat </a:t>
            </a:r>
            <a:r>
              <a:rPr lang="it-IT" dirty="0" err="1"/>
              <a:t>journey</a:t>
            </a:r>
            <a:r>
              <a:rPr lang="it-IT" dirty="0"/>
              <a:t> </a:t>
            </a:r>
            <a:r>
              <a:rPr lang="it-IT" dirty="0" err="1"/>
              <a:t>across</a:t>
            </a:r>
            <a:r>
              <a:rPr lang="it-IT" dirty="0"/>
              <a:t> the Mediterranean Sea to Italy. This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led</a:t>
            </a:r>
            <a:r>
              <a:rPr lang="it-IT" dirty="0"/>
              <a:t> to </a:t>
            </a:r>
            <a:r>
              <a:rPr lang="it-IT" dirty="0" err="1"/>
              <a:t>numerous</a:t>
            </a:r>
            <a:r>
              <a:rPr lang="it-IT" dirty="0"/>
              <a:t> </a:t>
            </a:r>
            <a:r>
              <a:rPr lang="it-IT" dirty="0" err="1"/>
              <a:t>disasters</a:t>
            </a:r>
            <a:r>
              <a:rPr lang="it-IT" dirty="0"/>
              <a:t> </a:t>
            </a:r>
            <a:r>
              <a:rPr lang="it-IT" dirty="0" err="1"/>
              <a:t>such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smtClean="0"/>
              <a:t>the</a:t>
            </a:r>
            <a:r>
              <a:rPr lang="it-IT" dirty="0"/>
              <a:t> 2013 Lampedusa migrant shipwreck, and the 2015 Mediterranean Sea </a:t>
            </a:r>
            <a:r>
              <a:rPr lang="it-IT" dirty="0" err="1" smtClean="0"/>
              <a:t>migrant</a:t>
            </a:r>
            <a:r>
              <a:rPr lang="it-IT" dirty="0" smtClean="0"/>
              <a:t> </a:t>
            </a:r>
            <a:r>
              <a:rPr lang="it-IT" dirty="0" err="1" smtClean="0"/>
              <a:t>shipwrecks.Once</a:t>
            </a:r>
            <a:r>
              <a:rPr lang="it-IT" dirty="0" smtClean="0"/>
              <a:t> in  </a:t>
            </a:r>
            <a:r>
              <a:rPr lang="it-IT" dirty="0"/>
              <a:t>Italy, </a:t>
            </a:r>
            <a:r>
              <a:rPr lang="it-IT" dirty="0" err="1"/>
              <a:t>immigrants</a:t>
            </a:r>
            <a:r>
              <a:rPr lang="it-IT" dirty="0"/>
              <a:t> </a:t>
            </a:r>
            <a:r>
              <a:rPr lang="it-IT" dirty="0" err="1"/>
              <a:t>seeking</a:t>
            </a:r>
            <a:r>
              <a:rPr lang="it-IT" dirty="0"/>
              <a:t> asylum </a:t>
            </a:r>
            <a:r>
              <a:rPr lang="it-IT" dirty="0" err="1"/>
              <a:t>often</a:t>
            </a:r>
            <a:r>
              <a:rPr lang="it-IT" dirty="0"/>
              <a:t> are </a:t>
            </a:r>
            <a:r>
              <a:rPr lang="it-IT" dirty="0" err="1"/>
              <a:t>unable</a:t>
            </a:r>
            <a:r>
              <a:rPr lang="it-IT" dirty="0"/>
              <a:t> to </a:t>
            </a:r>
            <a:r>
              <a:rPr lang="it-IT" dirty="0" err="1"/>
              <a:t>leave</a:t>
            </a:r>
            <a:r>
              <a:rPr lang="it-IT" dirty="0"/>
              <a:t> due to the Dublin Regulation </a:t>
            </a:r>
            <a:r>
              <a:rPr lang="it-IT" dirty="0" err="1"/>
              <a:t>requirement</a:t>
            </a:r>
            <a:r>
              <a:rPr lang="it-IT" dirty="0"/>
              <a:t> that </a:t>
            </a:r>
            <a:r>
              <a:rPr lang="it-IT" dirty="0" err="1"/>
              <a:t>they</a:t>
            </a:r>
            <a:r>
              <a:rPr lang="it-IT" dirty="0"/>
              <a:t> </a:t>
            </a:r>
            <a:r>
              <a:rPr lang="it-IT" dirty="0" err="1"/>
              <a:t>stay</a:t>
            </a:r>
            <a:r>
              <a:rPr lang="it-IT" dirty="0"/>
              <a:t> in the first country </a:t>
            </a:r>
            <a:r>
              <a:rPr lang="it-IT" dirty="0" err="1"/>
              <a:t>where</a:t>
            </a:r>
            <a:r>
              <a:rPr lang="it-IT" dirty="0"/>
              <a:t> </a:t>
            </a:r>
            <a:r>
              <a:rPr lang="it-IT" dirty="0" err="1"/>
              <a:t>they</a:t>
            </a:r>
            <a:r>
              <a:rPr lang="it-IT" dirty="0"/>
              <a:t> are </a:t>
            </a:r>
            <a:r>
              <a:rPr lang="it-IT" dirty="0" err="1" smtClean="0"/>
              <a:t>processed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549" y="3287856"/>
            <a:ext cx="5380125" cy="357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8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1303" y="208822"/>
            <a:ext cx="10515600" cy="1325563"/>
          </a:xfrm>
        </p:spPr>
        <p:txBody>
          <a:bodyPr/>
          <a:lstStyle/>
          <a:p>
            <a:r>
              <a:rPr lang="it-IT" b="1" dirty="0" smtClean="0"/>
              <a:t>        </a:t>
            </a:r>
            <a:r>
              <a:rPr lang="it-IT" b="1" dirty="0" err="1" smtClean="0"/>
              <a:t>Discrimination</a:t>
            </a:r>
            <a:r>
              <a:rPr lang="it-IT" b="1" dirty="0" smtClean="0"/>
              <a:t> </a:t>
            </a:r>
            <a:r>
              <a:rPr lang="it-IT" b="1" dirty="0" err="1" smtClean="0"/>
              <a:t>against</a:t>
            </a:r>
            <a:r>
              <a:rPr lang="it-IT" b="1" dirty="0" smtClean="0"/>
              <a:t> </a:t>
            </a:r>
            <a:r>
              <a:rPr lang="it-IT" b="1" dirty="0" err="1" smtClean="0"/>
              <a:t>immigrants</a:t>
            </a:r>
            <a:endParaRPr lang="it-IT" b="1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1021303" y="1534385"/>
            <a:ext cx="10515600" cy="1671392"/>
          </a:xfrm>
        </p:spPr>
        <p:txBody>
          <a:bodyPr>
            <a:noAutofit/>
          </a:bodyPr>
          <a:lstStyle/>
          <a:p>
            <a:r>
              <a:rPr lang="it-IT" sz="3600" dirty="0" err="1" smtClean="0"/>
              <a:t>Immigrants</a:t>
            </a:r>
            <a:r>
              <a:rPr lang="it-IT" sz="3600" dirty="0" smtClean="0"/>
              <a:t> to Italy are  </a:t>
            </a:r>
            <a:r>
              <a:rPr lang="it-IT" sz="3600" dirty="0" err="1"/>
              <a:t>affected</a:t>
            </a:r>
            <a:r>
              <a:rPr lang="it-IT" sz="3600" dirty="0"/>
              <a:t> by a </a:t>
            </a:r>
            <a:r>
              <a:rPr lang="it-IT" sz="3600" dirty="0" err="1"/>
              <a:t>totally</a:t>
            </a:r>
            <a:r>
              <a:rPr lang="it-IT" sz="3600" dirty="0"/>
              <a:t> separate </a:t>
            </a:r>
            <a:r>
              <a:rPr lang="it-IT" sz="3600" dirty="0" err="1"/>
              <a:t>type</a:t>
            </a:r>
            <a:r>
              <a:rPr lang="it-IT" sz="3600" dirty="0"/>
              <a:t> of </a:t>
            </a:r>
            <a:r>
              <a:rPr lang="it-IT" sz="3600" dirty="0" err="1"/>
              <a:t>discrimination</a:t>
            </a:r>
            <a:r>
              <a:rPr lang="it-IT" sz="3600" dirty="0"/>
              <a:t>. Some </a:t>
            </a:r>
            <a:r>
              <a:rPr lang="it-IT" sz="3600" dirty="0" err="1"/>
              <a:t>people</a:t>
            </a:r>
            <a:r>
              <a:rPr lang="it-IT" sz="3600" dirty="0"/>
              <a:t> </a:t>
            </a:r>
            <a:r>
              <a:rPr lang="it-IT" sz="3600" dirty="0" err="1"/>
              <a:t>feel</a:t>
            </a:r>
            <a:r>
              <a:rPr lang="it-IT" sz="3600" dirty="0"/>
              <a:t> </a:t>
            </a:r>
            <a:r>
              <a:rPr lang="it-IT" sz="3600" dirty="0" err="1"/>
              <a:t>as</a:t>
            </a:r>
            <a:r>
              <a:rPr lang="it-IT" sz="3600" dirty="0"/>
              <a:t> </a:t>
            </a:r>
            <a:r>
              <a:rPr lang="it-IT" sz="3600" dirty="0" err="1"/>
              <a:t>though</a:t>
            </a:r>
            <a:r>
              <a:rPr lang="it-IT" sz="3600" dirty="0"/>
              <a:t> the </a:t>
            </a:r>
            <a:r>
              <a:rPr lang="it-IT" sz="3600" dirty="0" err="1"/>
              <a:t>large</a:t>
            </a:r>
            <a:r>
              <a:rPr lang="it-IT" sz="3600" dirty="0"/>
              <a:t> </a:t>
            </a:r>
            <a:r>
              <a:rPr lang="it-IT" sz="3600" dirty="0" err="1"/>
              <a:t>amounts</a:t>
            </a:r>
            <a:r>
              <a:rPr lang="it-IT" sz="3600" dirty="0"/>
              <a:t> of </a:t>
            </a:r>
            <a:r>
              <a:rPr lang="it-IT" sz="3600" dirty="0" err="1"/>
              <a:t>people</a:t>
            </a:r>
            <a:r>
              <a:rPr lang="it-IT" sz="3600" dirty="0"/>
              <a:t> </a:t>
            </a:r>
            <a:r>
              <a:rPr lang="it-IT" sz="3600" dirty="0" err="1"/>
              <a:t>being</a:t>
            </a:r>
            <a:r>
              <a:rPr lang="it-IT" sz="3600" dirty="0"/>
              <a:t> </a:t>
            </a:r>
            <a:r>
              <a:rPr lang="it-IT" sz="3600" dirty="0" err="1"/>
              <a:t>allowed</a:t>
            </a:r>
            <a:r>
              <a:rPr lang="it-IT" sz="3600" dirty="0"/>
              <a:t> </a:t>
            </a:r>
            <a:r>
              <a:rPr lang="it-IT" sz="3600" dirty="0" err="1"/>
              <a:t>into</a:t>
            </a:r>
            <a:r>
              <a:rPr lang="it-IT" sz="3600" dirty="0"/>
              <a:t> the country are cause for </a:t>
            </a:r>
            <a:r>
              <a:rPr lang="it-IT" sz="3600" dirty="0" err="1"/>
              <a:t>alarm</a:t>
            </a:r>
            <a:r>
              <a:rPr lang="it-IT" sz="3600" dirty="0"/>
              <a:t>, </a:t>
            </a:r>
            <a:r>
              <a:rPr lang="it-IT" sz="3600" dirty="0" err="1"/>
              <a:t>therefore</a:t>
            </a:r>
            <a:r>
              <a:rPr lang="it-IT" sz="3600" dirty="0"/>
              <a:t> discriminate </a:t>
            </a:r>
            <a:r>
              <a:rPr lang="it-IT" sz="3600" dirty="0" err="1"/>
              <a:t>against</a:t>
            </a:r>
            <a:r>
              <a:rPr lang="it-IT" sz="3600" dirty="0"/>
              <a:t> </a:t>
            </a:r>
            <a:r>
              <a:rPr lang="it-IT" sz="3600" dirty="0" err="1"/>
              <a:t>them</a:t>
            </a:r>
            <a:endParaRPr lang="it-IT" sz="36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6665" y="3562165"/>
            <a:ext cx="5076917" cy="329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2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5990" y="-89842"/>
            <a:ext cx="10515600" cy="1325563"/>
          </a:xfrm>
        </p:spPr>
        <p:txBody>
          <a:bodyPr/>
          <a:lstStyle/>
          <a:p>
            <a:r>
              <a:rPr lang="it-IT" b="1" dirty="0" smtClean="0"/>
              <a:t>                    Italian </a:t>
            </a:r>
            <a:r>
              <a:rPr lang="it-IT" sz="4800" b="1" dirty="0" err="1" smtClean="0"/>
              <a:t>emigration</a:t>
            </a:r>
            <a:endParaRPr lang="it-IT" sz="4800" b="1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867123" y="1284484"/>
            <a:ext cx="10233335" cy="51485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600" dirty="0"/>
              <a:t>The Italian diaspora is the </a:t>
            </a:r>
            <a:r>
              <a:rPr lang="it-IT" sz="3600" dirty="0" err="1"/>
              <a:t>large-scale</a:t>
            </a:r>
            <a:r>
              <a:rPr lang="it-IT" sz="3600" dirty="0"/>
              <a:t> </a:t>
            </a:r>
            <a:r>
              <a:rPr lang="it-IT" sz="3600" dirty="0" err="1"/>
              <a:t>emigration</a:t>
            </a:r>
            <a:r>
              <a:rPr lang="it-IT" sz="3600" dirty="0"/>
              <a:t> of Italians </a:t>
            </a:r>
            <a:r>
              <a:rPr lang="it-IT" sz="3600" dirty="0" smtClean="0"/>
              <a:t>from Italy to America, </a:t>
            </a:r>
            <a:r>
              <a:rPr lang="it-IT" sz="3600" dirty="0" err="1" smtClean="0"/>
              <a:t>after</a:t>
            </a:r>
            <a:r>
              <a:rPr lang="it-IT" sz="3600" dirty="0" smtClean="0"/>
              <a:t> the II world </a:t>
            </a:r>
            <a:r>
              <a:rPr lang="it-IT" sz="3600" dirty="0" err="1" smtClean="0"/>
              <a:t>war</a:t>
            </a:r>
            <a:endParaRPr lang="it-IT" sz="3600" dirty="0"/>
          </a:p>
          <a:p>
            <a:pPr marL="0" indent="0">
              <a:buNone/>
            </a:pPr>
            <a:endParaRPr lang="it-IT" sz="3600" dirty="0" smtClean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906" y="2442187"/>
            <a:ext cx="4401787" cy="403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91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9032" y="-268225"/>
            <a:ext cx="10515600" cy="1325563"/>
          </a:xfrm>
        </p:spPr>
        <p:txBody>
          <a:bodyPr/>
          <a:lstStyle/>
          <a:p>
            <a:r>
              <a:rPr lang="it-IT" b="1" dirty="0" smtClean="0"/>
              <a:t>                    </a:t>
            </a:r>
            <a:r>
              <a:rPr lang="it-IT" sz="4800" b="1" dirty="0" err="1" smtClean="0"/>
              <a:t>Immigrants</a:t>
            </a:r>
            <a:r>
              <a:rPr lang="it-IT" sz="4800" b="1" dirty="0" smtClean="0"/>
              <a:t> in Italy</a:t>
            </a:r>
            <a:endParaRPr lang="it-IT" sz="4800" b="1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3388" y="775855"/>
            <a:ext cx="8518566" cy="620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320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21525" y="193646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 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7200" dirty="0" err="1" smtClean="0"/>
              <a:t>By:Wathmini</a:t>
            </a:r>
            <a:r>
              <a:rPr lang="it-IT" sz="7200" dirty="0"/>
              <a:t> </a:t>
            </a:r>
            <a:r>
              <a:rPr lang="it-IT" sz="7200" dirty="0" err="1" smtClean="0"/>
              <a:t>Mutukuda</a:t>
            </a:r>
            <a:endParaRPr lang="it-IT" sz="7200" dirty="0"/>
          </a:p>
        </p:txBody>
      </p:sp>
    </p:spTree>
    <p:extLst>
      <p:ext uri="{BB962C8B-B14F-4D97-AF65-F5344CB8AC3E}">
        <p14:creationId xmlns:p14="http://schemas.microsoft.com/office/powerpoint/2010/main" val="9795603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OfficeLight_16x9</Template>
  <TotalTime>308</TotalTime>
  <Words>109</Words>
  <Application>Microsoft Office PowerPoint</Application>
  <PresentationFormat>Widescreen</PresentationFormat>
  <Paragraphs>37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di Office</vt:lpstr>
      <vt:lpstr>Immigration to italy</vt:lpstr>
      <vt:lpstr>              </vt:lpstr>
      <vt:lpstr>             DEFENITION</vt:lpstr>
      <vt:lpstr>              Why do people migrate?</vt:lpstr>
      <vt:lpstr>                 The danger they face</vt:lpstr>
      <vt:lpstr>        Discrimination against immigrants</vt:lpstr>
      <vt:lpstr>                    Italian emigration</vt:lpstr>
      <vt:lpstr>                    Immigrants in Italy</vt:lpstr>
      <vt:lpstr>      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wathminimutukuda@gmail.com</dc:creator>
  <cp:lastModifiedBy>floriana franchi</cp:lastModifiedBy>
  <cp:revision>148</cp:revision>
  <dcterms:created xsi:type="dcterms:W3CDTF">2017-03-05T09:58:10Z</dcterms:created>
  <dcterms:modified xsi:type="dcterms:W3CDTF">2017-03-08T13:34:22Z</dcterms:modified>
</cp:coreProperties>
</file>