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99"/>
    <a:srgbClr val="3333FF"/>
    <a:srgbClr val="0066FF"/>
    <a:srgbClr val="0000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74" d="100"/>
          <a:sy n="74" d="100"/>
        </p:scale>
        <p:origin x="4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9FA1357-5CA1-4B97-86D1-29607C9CA8DC}" type="datetimeFigureOut">
              <a:rPr lang="en-GB" smtClean="0"/>
              <a:t>08/03/2017</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81953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FA1357-5CA1-4B97-86D1-29607C9CA8DC}"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212649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9FA1357-5CA1-4B97-86D1-29607C9CA8DC}" type="datetimeFigureOut">
              <a:rPr lang="en-GB" smtClean="0"/>
              <a:t>08/03/2017</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44670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9FA1357-5CA1-4B97-86D1-29607C9CA8DC}" type="datetimeFigureOut">
              <a:rPr lang="en-GB" smtClean="0"/>
              <a:t>08/03/2017</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0F1CB058-38BD-4831-BCD5-2EA98A0FDDF5}" type="slidenum">
              <a:rPr lang="en-GB" smtClean="0"/>
              <a:t>‹N›</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1920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9FA1357-5CA1-4B97-86D1-29607C9CA8DC}" type="datetimeFigureOut">
              <a:rPr lang="en-GB" smtClean="0"/>
              <a:t>08/03/2017</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1569195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9FA1357-5CA1-4B97-86D1-29607C9CA8DC}" type="datetimeFigureOut">
              <a:rPr lang="en-GB" smtClean="0"/>
              <a:t>08/03/2017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3154685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9FA1357-5CA1-4B97-86D1-29607C9CA8DC}" type="datetimeFigureOut">
              <a:rPr lang="en-GB" smtClean="0"/>
              <a:t>08/03/2017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3565617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FA1357-5CA1-4B97-86D1-29607C9CA8DC}"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1052944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9FA1357-5CA1-4B97-86D1-29607C9CA8DC}" type="datetimeFigureOut">
              <a:rPr lang="en-GB" smtClean="0"/>
              <a:t>08/03/2017</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253736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FA1357-5CA1-4B97-86D1-29607C9CA8DC}"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429310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9FA1357-5CA1-4B97-86D1-29607C9CA8DC}" type="datetimeFigureOut">
              <a:rPr lang="en-GB" smtClean="0"/>
              <a:t>08/03/2017</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71466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9FA1357-5CA1-4B97-86D1-29607C9CA8DC}"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4200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9FA1357-5CA1-4B97-86D1-29607C9CA8DC}" type="datetimeFigureOut">
              <a:rPr lang="en-GB" smtClean="0"/>
              <a:t>08/03/2017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303958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9FA1357-5CA1-4B97-86D1-29607C9CA8DC}" type="datetimeFigureOut">
              <a:rPr lang="en-GB" smtClean="0"/>
              <a:t>08/03/2017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160532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A1357-5CA1-4B97-86D1-29607C9CA8DC}" type="datetimeFigureOut">
              <a:rPr lang="en-GB" smtClean="0"/>
              <a:t>08/03/2017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127993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FA1357-5CA1-4B97-86D1-29607C9CA8DC}"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59276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FA1357-5CA1-4B97-86D1-29607C9CA8DC}"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1CB058-38BD-4831-BCD5-2EA98A0FDDF5}" type="slidenum">
              <a:rPr lang="en-GB" smtClean="0"/>
              <a:t>‹N›</a:t>
            </a:fld>
            <a:endParaRPr lang="en-GB"/>
          </a:p>
        </p:txBody>
      </p:sp>
    </p:spTree>
    <p:extLst>
      <p:ext uri="{BB962C8B-B14F-4D97-AF65-F5344CB8AC3E}">
        <p14:creationId xmlns:p14="http://schemas.microsoft.com/office/powerpoint/2010/main" val="180905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9FA1357-5CA1-4B97-86D1-29607C9CA8DC}" type="datetimeFigureOut">
              <a:rPr lang="en-GB" smtClean="0"/>
              <a:t>08/03/2017</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F1CB058-38BD-4831-BCD5-2EA98A0FDDF5}" type="slidenum">
              <a:rPr lang="en-GB" smtClean="0"/>
              <a:t>‹N›</a:t>
            </a:fld>
            <a:endParaRPr lang="en-GB"/>
          </a:p>
        </p:txBody>
      </p:sp>
    </p:spTree>
    <p:extLst>
      <p:ext uri="{BB962C8B-B14F-4D97-AF65-F5344CB8AC3E}">
        <p14:creationId xmlns:p14="http://schemas.microsoft.com/office/powerpoint/2010/main" val="105431694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File:Italy,_foreign_residents_as_a_percentage_of_the_total_population,_2011.sv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559623" y="504203"/>
            <a:ext cx="3008120" cy="1200329"/>
          </a:xfrm>
          <a:prstGeom prst="rect">
            <a:avLst/>
          </a:prstGeom>
          <a:noFill/>
        </p:spPr>
        <p:txBody>
          <a:bodyPr wrap="square" rtlCol="0">
            <a:spAutoFit/>
          </a:bodyPr>
          <a:lstStyle/>
          <a:p>
            <a:r>
              <a:rPr lang="it-IT" sz="7200" dirty="0" smtClean="0">
                <a:solidFill>
                  <a:srgbClr val="00B050"/>
                </a:solidFill>
              </a:rPr>
              <a:t>H</a:t>
            </a:r>
            <a:r>
              <a:rPr lang="it-IT" sz="7200" dirty="0" smtClean="0">
                <a:solidFill>
                  <a:srgbClr val="002060"/>
                </a:solidFill>
              </a:rPr>
              <a:t>O</a:t>
            </a:r>
            <a:r>
              <a:rPr lang="it-IT" sz="7200" dirty="0" smtClean="0">
                <a:solidFill>
                  <a:srgbClr val="FF0000"/>
                </a:solidFill>
              </a:rPr>
              <a:t>M</a:t>
            </a:r>
            <a:r>
              <a:rPr lang="it-IT" sz="7200" dirty="0" smtClean="0">
                <a:solidFill>
                  <a:srgbClr val="FFFF00"/>
                </a:solidFill>
              </a:rPr>
              <a:t>E</a:t>
            </a:r>
            <a:endParaRPr lang="en-GB" sz="7200" dirty="0">
              <a:solidFill>
                <a:srgbClr val="FFFF00"/>
              </a:solidFill>
            </a:endParaRPr>
          </a:p>
        </p:txBody>
      </p:sp>
      <p:sp>
        <p:nvSpPr>
          <p:cNvPr id="8" name="CasellaDiTesto 7"/>
          <p:cNvSpPr txBox="1"/>
          <p:nvPr/>
        </p:nvSpPr>
        <p:spPr>
          <a:xfrm>
            <a:off x="922946" y="2766071"/>
            <a:ext cx="1692067" cy="523220"/>
          </a:xfrm>
          <a:prstGeom prst="rect">
            <a:avLst/>
          </a:prstGeom>
          <a:noFill/>
        </p:spPr>
        <p:txBody>
          <a:bodyPr wrap="square" rtlCol="0">
            <a:spAutoFit/>
          </a:bodyPr>
          <a:lstStyle/>
          <a:p>
            <a:r>
              <a:rPr lang="it-IT" sz="2800" dirty="0" smtClean="0">
                <a:solidFill>
                  <a:srgbClr val="00B050"/>
                </a:solidFill>
              </a:rPr>
              <a:t>HELP</a:t>
            </a:r>
            <a:endParaRPr lang="en-GB" sz="2800" dirty="0">
              <a:solidFill>
                <a:srgbClr val="00B050"/>
              </a:solidFill>
            </a:endParaRPr>
          </a:p>
        </p:txBody>
      </p:sp>
      <p:sp>
        <p:nvSpPr>
          <p:cNvPr id="9" name="CasellaDiTesto 8"/>
          <p:cNvSpPr txBox="1"/>
          <p:nvPr/>
        </p:nvSpPr>
        <p:spPr>
          <a:xfrm>
            <a:off x="922946" y="3755457"/>
            <a:ext cx="1085316" cy="523220"/>
          </a:xfrm>
          <a:prstGeom prst="rect">
            <a:avLst/>
          </a:prstGeom>
          <a:noFill/>
        </p:spPr>
        <p:txBody>
          <a:bodyPr wrap="square" rtlCol="0">
            <a:spAutoFit/>
          </a:bodyPr>
          <a:lstStyle/>
          <a:p>
            <a:r>
              <a:rPr lang="it-IT" sz="2800" dirty="0" smtClean="0">
                <a:solidFill>
                  <a:srgbClr val="002060"/>
                </a:solidFill>
              </a:rPr>
              <a:t>OUR</a:t>
            </a:r>
            <a:endParaRPr lang="en-GB" sz="2800" dirty="0">
              <a:solidFill>
                <a:srgbClr val="002060"/>
              </a:solidFill>
            </a:endParaRPr>
          </a:p>
        </p:txBody>
      </p:sp>
      <p:sp>
        <p:nvSpPr>
          <p:cNvPr id="10" name="CasellaDiTesto 9"/>
          <p:cNvSpPr txBox="1"/>
          <p:nvPr/>
        </p:nvSpPr>
        <p:spPr>
          <a:xfrm>
            <a:off x="922946" y="4744843"/>
            <a:ext cx="1892894" cy="523220"/>
          </a:xfrm>
          <a:prstGeom prst="rect">
            <a:avLst/>
          </a:prstGeom>
          <a:noFill/>
        </p:spPr>
        <p:txBody>
          <a:bodyPr wrap="square" rtlCol="0">
            <a:spAutoFit/>
          </a:bodyPr>
          <a:lstStyle/>
          <a:p>
            <a:r>
              <a:rPr lang="it-IT" sz="2800" dirty="0" smtClean="0">
                <a:solidFill>
                  <a:srgbClr val="FF0000"/>
                </a:solidFill>
              </a:rPr>
              <a:t>MIGRANT</a:t>
            </a:r>
            <a:endParaRPr lang="en-GB" sz="2800" dirty="0">
              <a:solidFill>
                <a:srgbClr val="FF0000"/>
              </a:solidFill>
            </a:endParaRPr>
          </a:p>
        </p:txBody>
      </p:sp>
      <p:sp>
        <p:nvSpPr>
          <p:cNvPr id="11" name="CasellaDiTesto 10"/>
          <p:cNvSpPr txBox="1"/>
          <p:nvPr/>
        </p:nvSpPr>
        <p:spPr>
          <a:xfrm>
            <a:off x="922946" y="5734229"/>
            <a:ext cx="2435551" cy="523220"/>
          </a:xfrm>
          <a:prstGeom prst="rect">
            <a:avLst/>
          </a:prstGeom>
          <a:noFill/>
        </p:spPr>
        <p:txBody>
          <a:bodyPr wrap="square" rtlCol="0">
            <a:spAutoFit/>
          </a:bodyPr>
          <a:lstStyle/>
          <a:p>
            <a:r>
              <a:rPr lang="it-IT" sz="2800" dirty="0" smtClean="0">
                <a:solidFill>
                  <a:srgbClr val="FFFF00"/>
                </a:solidFill>
              </a:rPr>
              <a:t>EMERGENCY</a:t>
            </a:r>
            <a:endParaRPr lang="en-GB" sz="2800" dirty="0">
              <a:solidFill>
                <a:srgbClr val="FFFF00"/>
              </a:solidFill>
            </a:endParaRPr>
          </a:p>
        </p:txBody>
      </p:sp>
      <p:pic>
        <p:nvPicPr>
          <p:cNvPr id="15" name="Immagin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023" y="2504461"/>
            <a:ext cx="5980503" cy="35484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08311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Tree>
    <p:extLst>
      <p:ext uri="{BB962C8B-B14F-4D97-AF65-F5344CB8AC3E}">
        <p14:creationId xmlns:p14="http://schemas.microsoft.com/office/powerpoint/2010/main" val="136711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3644" y="2281728"/>
            <a:ext cx="11716284" cy="4216539"/>
          </a:xfrm>
          <a:prstGeom prst="rect">
            <a:avLst/>
          </a:prstGeom>
        </p:spPr>
        <p:txBody>
          <a:bodyPr wrap="square">
            <a:spAutoFit/>
          </a:bodyPr>
          <a:lstStyle/>
          <a:p>
            <a:endParaRPr lang="en-GB" sz="1600" dirty="0" smtClean="0"/>
          </a:p>
          <a:p>
            <a:r>
              <a:rPr lang="en-GB" dirty="0" smtClean="0"/>
              <a:t>Foreign residents as a percentage of the regional population, 2011</a:t>
            </a:r>
          </a:p>
          <a:p>
            <a:r>
              <a:rPr lang="en-GB" dirty="0" smtClean="0"/>
              <a:t>Immigration to Italy occurs from a variety of countries.</a:t>
            </a:r>
          </a:p>
          <a:p>
            <a:endParaRPr lang="en-GB" dirty="0" smtClean="0"/>
          </a:p>
          <a:p>
            <a:r>
              <a:rPr lang="en-GB" dirty="0" smtClean="0"/>
              <a:t>As of 1 January 2015, there were 5,014,437 foreign nationals resident in Italy. This amounted to 8.2% of the country's population and represented an increase of 92,352 over the previous year. These figures include children born in Italy to foreign nationals but exclude foreign nationals who have subsequently acquired Italian nationality. Many illegal immigrants from Africa make the dangerous boat journey across the Mediterranean Sea to Italy. Once in Italy, immigrants seeking asylum often are unable to leave due to the Dublin Regulation requirement that they stay in the first country where they are processed.</a:t>
            </a:r>
          </a:p>
          <a:p>
            <a:r>
              <a:rPr lang="en-GB" dirty="0" smtClean="0"/>
              <a:t>Since the expansion of the European Union, the most recent wave of migration has been from surrounding European states, particularly Eastern Europe. About a million Romanians, around 10% of them being Roma are officially registered as living in Italy. As of 2013, the foreign born population origin was subdivided as follows: Europe 50.8 %  Africa 22.1%  Asia 18.8%  America 8.3%  and Oceania 0.1%</a:t>
            </a:r>
            <a:endParaRPr lang="en-GB" sz="2000" dirty="0"/>
          </a:p>
        </p:txBody>
      </p:sp>
      <p:pic>
        <p:nvPicPr>
          <p:cNvPr id="1026" name="Picture 2" descr="https://upload.wikimedia.org/wikipedia/commons/thumb/f/fc/Italy%2C_foreign_residents_as_a_percentage_of_the_total_population%2C_2011.svg/330px-Italy%2C_foreign_residents_as_a_percentage_of_the_total_population%2C_2011.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103" y="405738"/>
            <a:ext cx="2095500" cy="247650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358497" y="1259267"/>
            <a:ext cx="4144710" cy="769441"/>
          </a:xfrm>
          <a:prstGeom prst="rect">
            <a:avLst/>
          </a:prstGeom>
          <a:noFill/>
        </p:spPr>
        <p:txBody>
          <a:bodyPr wrap="square" rtlCol="0">
            <a:spAutoFit/>
          </a:bodyPr>
          <a:lstStyle/>
          <a:p>
            <a:r>
              <a:rPr lang="it-IT" sz="4400" dirty="0" smtClean="0">
                <a:solidFill>
                  <a:schemeClr val="accent6">
                    <a:lumMod val="50000"/>
                  </a:schemeClr>
                </a:solidFill>
              </a:rPr>
              <a:t>I</a:t>
            </a:r>
            <a:r>
              <a:rPr lang="it-IT" sz="4400" dirty="0" smtClean="0">
                <a:solidFill>
                  <a:schemeClr val="accent6">
                    <a:lumMod val="75000"/>
                  </a:schemeClr>
                </a:solidFill>
              </a:rPr>
              <a:t>MM</a:t>
            </a:r>
            <a:r>
              <a:rPr lang="it-IT" sz="4400" dirty="0" smtClean="0">
                <a:solidFill>
                  <a:schemeClr val="accent6">
                    <a:lumMod val="60000"/>
                    <a:lumOff val="40000"/>
                  </a:schemeClr>
                </a:solidFill>
              </a:rPr>
              <a:t>I</a:t>
            </a:r>
            <a:r>
              <a:rPr lang="it-IT" sz="4400" dirty="0" smtClean="0">
                <a:solidFill>
                  <a:schemeClr val="accent6">
                    <a:lumMod val="40000"/>
                    <a:lumOff val="60000"/>
                  </a:schemeClr>
                </a:solidFill>
              </a:rPr>
              <a:t>G</a:t>
            </a:r>
            <a:r>
              <a:rPr lang="it-IT" sz="4400" dirty="0" smtClean="0"/>
              <a:t>R</a:t>
            </a:r>
            <a:r>
              <a:rPr lang="it-IT" sz="4400" dirty="0" smtClean="0">
                <a:solidFill>
                  <a:schemeClr val="accent6">
                    <a:lumMod val="40000"/>
                    <a:lumOff val="60000"/>
                  </a:schemeClr>
                </a:solidFill>
              </a:rPr>
              <a:t>A</a:t>
            </a:r>
            <a:r>
              <a:rPr lang="it-IT" sz="4400" dirty="0" smtClean="0">
                <a:solidFill>
                  <a:schemeClr val="accent6">
                    <a:lumMod val="60000"/>
                    <a:lumOff val="40000"/>
                  </a:schemeClr>
                </a:solidFill>
              </a:rPr>
              <a:t>T</a:t>
            </a:r>
            <a:r>
              <a:rPr lang="it-IT" sz="4400" dirty="0" smtClean="0">
                <a:solidFill>
                  <a:schemeClr val="accent6">
                    <a:lumMod val="75000"/>
                  </a:schemeClr>
                </a:solidFill>
              </a:rPr>
              <a:t>IO</a:t>
            </a:r>
            <a:r>
              <a:rPr lang="it-IT" sz="4400" dirty="0" smtClean="0">
                <a:solidFill>
                  <a:srgbClr val="990000"/>
                </a:solidFill>
              </a:rPr>
              <a:t>N</a:t>
            </a:r>
            <a:endParaRPr lang="en-GB" sz="4400" dirty="0">
              <a:solidFill>
                <a:srgbClr val="990000"/>
              </a:solidFill>
            </a:endParaRPr>
          </a:p>
        </p:txBody>
      </p:sp>
    </p:spTree>
    <p:extLst>
      <p:ext uri="{BB962C8B-B14F-4D97-AF65-F5344CB8AC3E}">
        <p14:creationId xmlns:p14="http://schemas.microsoft.com/office/powerpoint/2010/main" val="23361463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5703" y="1892223"/>
            <a:ext cx="7298628" cy="4893647"/>
          </a:xfrm>
          <a:prstGeom prst="rect">
            <a:avLst/>
          </a:prstGeom>
        </p:spPr>
        <p:txBody>
          <a:bodyPr wrap="square">
            <a:spAutoFit/>
          </a:bodyPr>
          <a:lstStyle/>
          <a:p>
            <a:r>
              <a:rPr lang="en-GB" sz="2400" dirty="0" smtClean="0"/>
              <a:t>The Italian diaspora is the large-scale emigration of Italians from Italy. There are two major Italian diasporas in Italian history. The first diaspora began in 1861 with the Unification of Italy and ended in the 1920s with the rise of the Italian Fascism. The second diaspora started after the end of World War II and roughly concluded in the 1970s. Between the period of 1880 and 1976, the largest voluntary emigration in documented history, with about 13 million Italians leaving the country.[1] By 1978, it was estimated that about 25 million Italians were residing outside of Italy.</a:t>
            </a:r>
            <a:endParaRPr lang="en-GB" sz="2400" dirty="0"/>
          </a:p>
        </p:txBody>
      </p:sp>
      <p:pic>
        <p:nvPicPr>
          <p:cNvPr id="5" name="Immagine 4"/>
          <p:cNvPicPr>
            <a:picLocks noChangeAspect="1"/>
          </p:cNvPicPr>
          <p:nvPr/>
        </p:nvPicPr>
        <p:blipFill>
          <a:blip r:embed="rId2"/>
          <a:stretch>
            <a:fillRect/>
          </a:stretch>
        </p:blipFill>
        <p:spPr>
          <a:xfrm>
            <a:off x="7764480" y="4497308"/>
            <a:ext cx="3938082" cy="2119357"/>
          </a:xfrm>
          <a:prstGeom prst="rect">
            <a:avLst/>
          </a:prstGeom>
        </p:spPr>
      </p:pic>
      <p:pic>
        <p:nvPicPr>
          <p:cNvPr id="6" name="Immagine 5"/>
          <p:cNvPicPr>
            <a:picLocks noChangeAspect="1"/>
          </p:cNvPicPr>
          <p:nvPr/>
        </p:nvPicPr>
        <p:blipFill>
          <a:blip r:embed="rId3"/>
          <a:stretch>
            <a:fillRect/>
          </a:stretch>
        </p:blipFill>
        <p:spPr>
          <a:xfrm>
            <a:off x="7764480" y="2219689"/>
            <a:ext cx="3938082" cy="2119357"/>
          </a:xfrm>
          <a:prstGeom prst="rect">
            <a:avLst/>
          </a:prstGeom>
        </p:spPr>
      </p:pic>
      <p:sp>
        <p:nvSpPr>
          <p:cNvPr id="7" name="CasellaDiTesto 6"/>
          <p:cNvSpPr txBox="1"/>
          <p:nvPr/>
        </p:nvSpPr>
        <p:spPr>
          <a:xfrm>
            <a:off x="3895865" y="751263"/>
            <a:ext cx="3868615" cy="707886"/>
          </a:xfrm>
          <a:prstGeom prst="rect">
            <a:avLst/>
          </a:prstGeom>
          <a:noFill/>
        </p:spPr>
        <p:txBody>
          <a:bodyPr wrap="square" rtlCol="0">
            <a:spAutoFit/>
          </a:bodyPr>
          <a:lstStyle/>
          <a:p>
            <a:r>
              <a:rPr lang="it-IT" sz="4000" dirty="0" smtClean="0">
                <a:solidFill>
                  <a:srgbClr val="000066"/>
                </a:solidFill>
              </a:rPr>
              <a:t>E</a:t>
            </a:r>
            <a:r>
              <a:rPr lang="it-IT" sz="4000" dirty="0" smtClean="0">
                <a:solidFill>
                  <a:srgbClr val="000099"/>
                </a:solidFill>
              </a:rPr>
              <a:t>M</a:t>
            </a:r>
            <a:r>
              <a:rPr lang="it-IT" sz="4000" dirty="0" smtClean="0">
                <a:solidFill>
                  <a:srgbClr val="0070C0"/>
                </a:solidFill>
              </a:rPr>
              <a:t>I</a:t>
            </a:r>
            <a:r>
              <a:rPr lang="it-IT" sz="4000" dirty="0" smtClean="0">
                <a:solidFill>
                  <a:srgbClr val="00B0F0"/>
                </a:solidFill>
              </a:rPr>
              <a:t>G</a:t>
            </a:r>
            <a:r>
              <a:rPr lang="it-IT" sz="4000" dirty="0" smtClean="0">
                <a:solidFill>
                  <a:srgbClr val="99CCFF"/>
                </a:solidFill>
              </a:rPr>
              <a:t>R</a:t>
            </a:r>
            <a:r>
              <a:rPr lang="it-IT" sz="4000" dirty="0" smtClean="0">
                <a:solidFill>
                  <a:srgbClr val="00B0F0"/>
                </a:solidFill>
              </a:rPr>
              <a:t>A</a:t>
            </a:r>
            <a:r>
              <a:rPr lang="it-IT" sz="4000" dirty="0" smtClean="0">
                <a:solidFill>
                  <a:srgbClr val="0066FF"/>
                </a:solidFill>
              </a:rPr>
              <a:t>T</a:t>
            </a:r>
            <a:r>
              <a:rPr lang="it-IT" sz="4000" dirty="0" smtClean="0">
                <a:solidFill>
                  <a:srgbClr val="3333FF"/>
                </a:solidFill>
              </a:rPr>
              <a:t>I</a:t>
            </a:r>
            <a:r>
              <a:rPr lang="it-IT" sz="4000" dirty="0" smtClean="0">
                <a:solidFill>
                  <a:srgbClr val="000099"/>
                </a:solidFill>
              </a:rPr>
              <a:t>O</a:t>
            </a:r>
            <a:r>
              <a:rPr lang="it-IT" sz="4000" dirty="0" smtClean="0">
                <a:solidFill>
                  <a:srgbClr val="002060"/>
                </a:solidFill>
              </a:rPr>
              <a:t>N</a:t>
            </a:r>
            <a:endParaRPr lang="en-GB" sz="4000" dirty="0">
              <a:solidFill>
                <a:srgbClr val="002060"/>
              </a:solidFill>
            </a:endParaRPr>
          </a:p>
        </p:txBody>
      </p:sp>
    </p:spTree>
    <p:extLst>
      <p:ext uri="{BB962C8B-B14F-4D97-AF65-F5344CB8AC3E}">
        <p14:creationId xmlns:p14="http://schemas.microsoft.com/office/powerpoint/2010/main" val="2103548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06224" y="1851307"/>
            <a:ext cx="7543088" cy="1631216"/>
          </a:xfrm>
          <a:prstGeom prst="rect">
            <a:avLst/>
          </a:prstGeom>
        </p:spPr>
        <p:txBody>
          <a:bodyPr wrap="square">
            <a:spAutoFit/>
          </a:bodyPr>
          <a:lstStyle/>
          <a:p>
            <a:r>
              <a:rPr lang="en-GB" sz="2000" dirty="0"/>
              <a:t>In human social affairs, discrimination is treatment or consideration of, or making a distinction in </a:t>
            </a:r>
            <a:r>
              <a:rPr lang="en-GB" sz="2000" dirty="0" smtClean="0"/>
              <a:t>favour </a:t>
            </a:r>
            <a:r>
              <a:rPr lang="en-GB" sz="2000" dirty="0"/>
              <a:t>of or against, a person or thing based on the group, class, or category to which the person or thing is perceived to belong rather than on individual attributes</a:t>
            </a:r>
            <a:r>
              <a:rPr lang="en-GB" dirty="0"/>
              <a:t>.</a:t>
            </a:r>
            <a:endParaRPr lang="en-US" dirty="0"/>
          </a:p>
        </p:txBody>
      </p:sp>
      <p:sp>
        <p:nvSpPr>
          <p:cNvPr id="4" name="CasellaDiTesto 3"/>
          <p:cNvSpPr txBox="1"/>
          <p:nvPr/>
        </p:nvSpPr>
        <p:spPr>
          <a:xfrm>
            <a:off x="3563596" y="922945"/>
            <a:ext cx="3956703" cy="646331"/>
          </a:xfrm>
          <a:prstGeom prst="rect">
            <a:avLst/>
          </a:prstGeom>
          <a:noFill/>
        </p:spPr>
        <p:txBody>
          <a:bodyPr wrap="square" rtlCol="0">
            <a:spAutoFit/>
          </a:bodyPr>
          <a:lstStyle/>
          <a:p>
            <a:r>
              <a:rPr lang="en-US" sz="3600" dirty="0" smtClean="0">
                <a:solidFill>
                  <a:schemeClr val="accent1">
                    <a:lumMod val="50000"/>
                  </a:schemeClr>
                </a:solidFill>
              </a:rPr>
              <a:t>D</a:t>
            </a:r>
            <a:r>
              <a:rPr lang="en-US" sz="3600" dirty="0" smtClean="0">
                <a:solidFill>
                  <a:schemeClr val="accent2">
                    <a:lumMod val="50000"/>
                  </a:schemeClr>
                </a:solidFill>
              </a:rPr>
              <a:t>I</a:t>
            </a:r>
            <a:r>
              <a:rPr lang="en-US" sz="3600" dirty="0" smtClean="0">
                <a:solidFill>
                  <a:schemeClr val="accent2">
                    <a:lumMod val="75000"/>
                  </a:schemeClr>
                </a:solidFill>
              </a:rPr>
              <a:t>S</a:t>
            </a:r>
            <a:r>
              <a:rPr lang="en-US" sz="3600" dirty="0" smtClean="0">
                <a:solidFill>
                  <a:schemeClr val="accent1">
                    <a:lumMod val="75000"/>
                  </a:schemeClr>
                </a:solidFill>
              </a:rPr>
              <a:t>C</a:t>
            </a:r>
            <a:r>
              <a:rPr lang="en-US" sz="3600" dirty="0" smtClean="0">
                <a:solidFill>
                  <a:schemeClr val="accent1">
                    <a:lumMod val="60000"/>
                    <a:lumOff val="40000"/>
                  </a:schemeClr>
                </a:solidFill>
              </a:rPr>
              <a:t>R</a:t>
            </a:r>
            <a:r>
              <a:rPr lang="en-US" sz="3600" dirty="0" smtClean="0">
                <a:solidFill>
                  <a:schemeClr val="accent1">
                    <a:lumMod val="40000"/>
                    <a:lumOff val="60000"/>
                  </a:schemeClr>
                </a:solidFill>
              </a:rPr>
              <a:t>I</a:t>
            </a:r>
            <a:r>
              <a:rPr lang="en-US" sz="3600" dirty="0" smtClean="0">
                <a:solidFill>
                  <a:schemeClr val="accent1">
                    <a:lumMod val="20000"/>
                    <a:lumOff val="80000"/>
                  </a:schemeClr>
                </a:solidFill>
              </a:rPr>
              <a:t>MI</a:t>
            </a:r>
            <a:r>
              <a:rPr lang="en-US" sz="3600" dirty="0" smtClean="0">
                <a:solidFill>
                  <a:schemeClr val="accent1">
                    <a:lumMod val="40000"/>
                    <a:lumOff val="60000"/>
                  </a:schemeClr>
                </a:solidFill>
              </a:rPr>
              <a:t>N</a:t>
            </a:r>
            <a:r>
              <a:rPr lang="en-US" sz="3600" dirty="0" smtClean="0">
                <a:solidFill>
                  <a:schemeClr val="accent1">
                    <a:lumMod val="60000"/>
                    <a:lumOff val="40000"/>
                  </a:schemeClr>
                </a:solidFill>
              </a:rPr>
              <a:t>A</a:t>
            </a:r>
            <a:r>
              <a:rPr lang="en-US" sz="3600" dirty="0" smtClean="0">
                <a:solidFill>
                  <a:schemeClr val="accent1">
                    <a:lumMod val="75000"/>
                  </a:schemeClr>
                </a:solidFill>
              </a:rPr>
              <a:t>T</a:t>
            </a:r>
            <a:r>
              <a:rPr lang="en-US" sz="3600" dirty="0" smtClean="0">
                <a:solidFill>
                  <a:schemeClr val="accent2">
                    <a:lumMod val="75000"/>
                  </a:schemeClr>
                </a:solidFill>
              </a:rPr>
              <a:t>I</a:t>
            </a:r>
            <a:r>
              <a:rPr lang="en-US" sz="3600" dirty="0" smtClean="0">
                <a:solidFill>
                  <a:schemeClr val="accent2">
                    <a:lumMod val="50000"/>
                  </a:schemeClr>
                </a:solidFill>
              </a:rPr>
              <a:t>O</a:t>
            </a:r>
            <a:r>
              <a:rPr lang="en-US" sz="3600" dirty="0" smtClean="0">
                <a:solidFill>
                  <a:schemeClr val="accent1">
                    <a:lumMod val="50000"/>
                  </a:schemeClr>
                </a:solidFill>
              </a:rPr>
              <a:t>N</a:t>
            </a:r>
            <a:endParaRPr lang="en-US" sz="3600" dirty="0">
              <a:solidFill>
                <a:schemeClr val="accent1">
                  <a:lumMod val="50000"/>
                </a:schemeClr>
              </a:solidFill>
            </a:endParaRPr>
          </a:p>
        </p:txBody>
      </p:sp>
      <p:pic>
        <p:nvPicPr>
          <p:cNvPr id="5" name="Immagine 4"/>
          <p:cNvPicPr>
            <a:picLocks noChangeAspect="1"/>
          </p:cNvPicPr>
          <p:nvPr/>
        </p:nvPicPr>
        <p:blipFill>
          <a:blip r:embed="rId2"/>
          <a:stretch>
            <a:fillRect/>
          </a:stretch>
        </p:blipFill>
        <p:spPr>
          <a:xfrm>
            <a:off x="8007409" y="1569276"/>
            <a:ext cx="3811246" cy="21952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ttangolo 5"/>
          <p:cNvSpPr/>
          <p:nvPr/>
        </p:nvSpPr>
        <p:spPr>
          <a:xfrm>
            <a:off x="306224" y="4240083"/>
            <a:ext cx="10471446" cy="2031325"/>
          </a:xfrm>
          <a:prstGeom prst="rect">
            <a:avLst/>
          </a:prstGeom>
        </p:spPr>
        <p:txBody>
          <a:bodyPr wrap="square">
            <a:spAutoFit/>
          </a:bodyPr>
          <a:lstStyle/>
          <a:p>
            <a:r>
              <a:rPr lang="en-GB" dirty="0"/>
              <a:t>The term discriminate appeared in the early 17th century in the English language. It is from the Latin </a:t>
            </a:r>
            <a:r>
              <a:rPr lang="en-GB" dirty="0" err="1"/>
              <a:t>discriminat</a:t>
            </a:r>
            <a:r>
              <a:rPr lang="en-GB" dirty="0"/>
              <a:t>- 'distinguished between', from the verb </a:t>
            </a:r>
            <a:r>
              <a:rPr lang="en-GB" dirty="0" err="1"/>
              <a:t>discriminare</a:t>
            </a:r>
            <a:r>
              <a:rPr lang="en-GB" dirty="0"/>
              <a:t>, from </a:t>
            </a:r>
            <a:r>
              <a:rPr lang="en-GB" dirty="0" err="1"/>
              <a:t>discrimen</a:t>
            </a:r>
            <a:r>
              <a:rPr lang="en-GB" dirty="0"/>
              <a:t> 'distinction', from the verb </a:t>
            </a:r>
            <a:r>
              <a:rPr lang="en-GB" dirty="0" err="1"/>
              <a:t>discernere</a:t>
            </a:r>
            <a:r>
              <a:rPr lang="en-GB" dirty="0" smtClean="0"/>
              <a:t>. </a:t>
            </a:r>
            <a:r>
              <a:rPr lang="en-GB" dirty="0"/>
              <a:t>Since the American Civil War the term "discrimination" generally evolved in American English usage as an understanding of prejudicial treatment of an individual based solely on their race, later generalized as membership in a certain socially undesirable group or social category</a:t>
            </a:r>
            <a:r>
              <a:rPr lang="en-GB" dirty="0" smtClean="0"/>
              <a:t>. </a:t>
            </a:r>
            <a:r>
              <a:rPr lang="en-GB" dirty="0"/>
              <a:t>"Discrimination" derives from Latin, where the verb </a:t>
            </a:r>
            <a:r>
              <a:rPr lang="en-GB" dirty="0" err="1"/>
              <a:t>discrimire</a:t>
            </a:r>
            <a:r>
              <a:rPr lang="en-GB" dirty="0"/>
              <a:t> means "to separate, to distinguish, to make a distinction".</a:t>
            </a:r>
            <a:endParaRPr lang="en-US" dirty="0"/>
          </a:p>
        </p:txBody>
      </p:sp>
    </p:spTree>
    <p:extLst>
      <p:ext uri="{BB962C8B-B14F-4D97-AF65-F5344CB8AC3E}">
        <p14:creationId xmlns:p14="http://schemas.microsoft.com/office/powerpoint/2010/main" val="1973868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TM04033937[[fn=Scia di vapore]]</Template>
  <TotalTime>2457</TotalTime>
  <Words>472</Words>
  <Application>Microsoft Office PowerPoint</Application>
  <PresentationFormat>Widescreen</PresentationFormat>
  <Paragraphs>17</Paragraphs>
  <Slides>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vt:i4>
      </vt:variant>
    </vt:vector>
  </HeadingPairs>
  <TitlesOfParts>
    <vt:vector size="8" baseType="lpstr">
      <vt:lpstr>Arial</vt:lpstr>
      <vt:lpstr>Century Gothic</vt:lpstr>
      <vt:lpstr>Scia di vapore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vincenzo milillo</dc:creator>
  <cp:lastModifiedBy>floriana franchi</cp:lastModifiedBy>
  <cp:revision>15</cp:revision>
  <dcterms:created xsi:type="dcterms:W3CDTF">2017-03-04T09:49:26Z</dcterms:created>
  <dcterms:modified xsi:type="dcterms:W3CDTF">2017-03-08T13:50:09Z</dcterms:modified>
</cp:coreProperties>
</file>