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9" r:id="rId12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moli Massimo" initials="CM" lastIdx="1" clrIdx="0">
    <p:extLst>
      <p:ext uri="{19B8F6BF-5375-455C-9EA6-DF929625EA0E}">
        <p15:presenceInfo xmlns:p15="http://schemas.microsoft.com/office/powerpoint/2012/main" userId="Cimoli Massi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40219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97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5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606F-5030-4EE9-A57D-3BE53BD9260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045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paradigitale.nova100.ilsole24or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learningapps.org/watch?v=p0fknaryt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YFzay3Vm860" TargetMode="External"/><Relationship Id="rId5" Type="http://schemas.openxmlformats.org/officeDocument/2006/relationships/hyperlink" Target="http://www.youtube.com/watch?v=bfT2qqrqzgo" TargetMode="External"/><Relationship Id="rId4" Type="http://schemas.openxmlformats.org/officeDocument/2006/relationships/hyperlink" Target="http://www.youtube.com/watch?v=clzOvS3K90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0fknaryt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edu/teachers/youtube/curric/index.html" TargetMode="External"/><Relationship Id="rId2" Type="http://schemas.openxmlformats.org/officeDocument/2006/relationships/hyperlink" Target="http://www.saferinternet.org/web/guest/safer-internet-da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AVG1J-YuX6I&amp;feature=youtu.be&amp;noredirect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2413000" y="-1027113"/>
            <a:ext cx="2076853" cy="160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/>
            <a:r>
              <a:rPr sz="1200" b="1">
                <a:latin typeface="sole_headline_sc"/>
                <a:ea typeface="sole_headline_sc"/>
                <a:cs typeface="sole_headline_sc"/>
                <a:sym typeface="sole_headline_sc"/>
                <a:hlinkClick r:id="rId3"/>
              </a:rPr>
              <a:t> </a:t>
            </a:r>
            <a:r>
              <a:rPr sz="1300" i="1">
                <a:solidFill>
                  <a:srgbClr val="1A171B"/>
                </a:solidFill>
                <a:latin typeface="sole_text"/>
                <a:ea typeface="sole_text"/>
                <a:cs typeface="sole_text"/>
                <a:sym typeface="sole_text"/>
              </a:rPr>
              <a:t>  </a:t>
            </a:r>
            <a:r>
              <a:rPr sz="10500" i="1">
                <a:solidFill>
                  <a:srgbClr val="1A171B"/>
                </a:solidFill>
                <a:latin typeface="sole_text"/>
                <a:ea typeface="sole_text"/>
                <a:cs typeface="sole_text"/>
                <a:sym typeface="sole_text"/>
              </a:rPr>
              <a:t> </a:t>
            </a:r>
            <a:r>
              <a:rPr sz="1300" i="1">
                <a:solidFill>
                  <a:srgbClr val="1A171B"/>
                </a:solidFill>
                <a:latin typeface="sole_text"/>
                <a:ea typeface="sole_text"/>
                <a:cs typeface="sole_text"/>
                <a:sym typeface="sole_text"/>
              </a:rPr>
              <a:t>                                  </a:t>
            </a:r>
          </a:p>
        </p:txBody>
      </p:sp>
      <p:pic>
        <p:nvPicPr>
          <p:cNvPr id="10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afer-internet-day-2017.jpeg" descr="safer-internet-day-201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887" y="0"/>
            <a:ext cx="8520113" cy="659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41247">
              <a:defRPr sz="1800"/>
            </a:pPr>
            <a:r>
              <a:rPr sz="3680"/>
              <a:t>Objectives</a:t>
            </a:r>
            <a:br>
              <a:rPr sz="3680"/>
            </a:br>
            <a:endParaRPr sz="3680"/>
          </a:p>
        </p:txBody>
      </p:sp>
      <p:sp>
        <p:nvSpPr>
          <p:cNvPr id="40" name="Shape 40"/>
          <p:cNvSpPr>
            <a:spLocks noGrp="1"/>
          </p:cNvSpPr>
          <p:nvPr>
            <p:ph type="body" idx="4294967295"/>
          </p:nvPr>
        </p:nvSpPr>
        <p:spPr>
          <a:xfrm>
            <a:off x="18202" y="1166018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encourage pupils to come up with ways to safeguard and promote their online rights.</a:t>
            </a:r>
          </a:p>
          <a:p>
            <a:pPr marL="312039" lvl="2" indent="797433" algn="just" defTabSz="832104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820" dirty="0"/>
          </a:p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demonstrate understanding and critical awareness of the contribution of new media to the individual and to our society.</a:t>
            </a:r>
          </a:p>
          <a:p>
            <a:pPr marL="312039" lvl="2" indent="797433" algn="just" defTabSz="832104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820" dirty="0"/>
          </a:p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promote a familiarity with the idea of rights and responsibilities including those online.</a:t>
            </a:r>
          </a:p>
          <a:p>
            <a:pPr marL="312039" lvl="2" indent="797433" algn="just" defTabSz="832104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820" dirty="0"/>
          </a:p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assess the impact that new media has on the individual and society.</a:t>
            </a:r>
          </a:p>
          <a:p>
            <a:pPr marL="312039" lvl="2" indent="797433" algn="just" defTabSz="832104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820" dirty="0"/>
          </a:p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</a:t>
            </a:r>
            <a:r>
              <a:rPr sz="1820" dirty="0" err="1"/>
              <a:t>analyse</a:t>
            </a:r>
            <a:r>
              <a:rPr sz="1820" dirty="0"/>
              <a:t> and discuss the advantages and disadvantages of widespread use and reliance on new media technologies.</a:t>
            </a:r>
          </a:p>
          <a:p>
            <a:pPr marL="1144143" lvl="2" indent="-312039" algn="just" defTabSz="832104">
              <a:lnSpc>
                <a:spcPct val="80000"/>
              </a:lnSpc>
              <a:spcBef>
                <a:spcPts val="600"/>
              </a:spcBef>
              <a:defRPr sz="1800"/>
            </a:pPr>
            <a:endParaRPr sz="1820" dirty="0"/>
          </a:p>
          <a:p>
            <a:pPr marL="1027128" lvl="2" indent="-195024" algn="just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820" dirty="0"/>
              <a:t>To investigate the challenges and solutions new media present in our community/country.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41247">
              <a:defRPr sz="1800"/>
            </a:pPr>
            <a:r>
              <a:rPr sz="3680"/>
              <a:t>Learning outcomes</a:t>
            </a:r>
            <a:br>
              <a:rPr sz="3680"/>
            </a:br>
            <a:endParaRPr sz="3680"/>
          </a:p>
        </p:txBody>
      </p:sp>
      <p:sp>
        <p:nvSpPr>
          <p:cNvPr id="43" name="Shape 4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 Pupils will be able to critically reflect on their own online rights.</a:t>
            </a:r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1600" dirty="0"/>
          </a:p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 Pupils will be able to demonstrate understanding and critical awareness of the contribution of new media to the individual and to our society.</a:t>
            </a:r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1600" dirty="0"/>
          </a:p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Pupils will have reflected on their own online rights with a critical approach.</a:t>
            </a:r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1600" dirty="0"/>
          </a:p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Pupils will come up with concrete motions and proposals relating to safeguarding and promoting online rights.</a:t>
            </a:r>
          </a:p>
          <a:p>
            <a:pPr lvl="0" algn="just">
              <a:lnSpc>
                <a:spcPct val="80000"/>
              </a:lnSpc>
              <a:buChar char="•"/>
              <a:defRPr sz="1800"/>
            </a:pPr>
            <a:endParaRPr sz="1600" dirty="0"/>
          </a:p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Pupils will respect the feelings of others when using new media.</a:t>
            </a:r>
          </a:p>
          <a:p>
            <a:pPr lvl="0" algn="just">
              <a:lnSpc>
                <a:spcPct val="80000"/>
              </a:lnSpc>
              <a:buSzTx/>
              <a:buNone/>
              <a:defRPr sz="1800"/>
            </a:pPr>
            <a:endParaRPr sz="1600" dirty="0"/>
          </a:p>
          <a:p>
            <a:pPr marL="171450" lvl="0" indent="-171450" algn="just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 dirty="0"/>
              <a:t>Pupils will be able to discuss and agree the consequence of inappropriate and irresponsible use of new media (for example, accessing or posting inappropriate or harmful material etc.)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_gallery?uuid=685548ea-8d85-40fe-966b-149e4f11a783&amp;groupId=10131&amp;t=1346852175072.jpeg" descr="image_gallery?uuid=685548ea-8d85-40fe-966b-149e4f11a783&amp;groupId=10131&amp;t=134685217507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6237" y="0"/>
            <a:ext cx="55451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611187" y="404812"/>
            <a:ext cx="208915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 b="1" dirty="0">
                <a:hlinkClick r:id="rId4"/>
              </a:rPr>
              <a:t>Discover the digital world together... safely!</a:t>
            </a:r>
            <a:r>
              <a:rPr dirty="0">
                <a:hlinkClick r:id="rId4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79387" y="404812"/>
            <a:ext cx="288926" cy="287338"/>
            <a:chOff x="0" y="0"/>
            <a:chExt cx="288925" cy="287337"/>
          </a:xfrm>
        </p:grpSpPr>
        <p:sp>
          <p:nvSpPr>
            <p:cNvPr id="15" name="Shape 15"/>
            <p:cNvSpPr/>
            <p:nvPr/>
          </p:nvSpPr>
          <p:spPr>
            <a:xfrm>
              <a:off x="0" y="0"/>
              <a:ext cx="288925" cy="287338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0"/>
              <a:ext cx="288925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43" y="21600"/>
                  </a:lnTo>
                  <a:lnTo>
                    <a:pt x="202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E6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0"/>
              <a:ext cx="17959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EC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70966" y="0"/>
              <a:ext cx="17959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269378"/>
              <a:ext cx="288925" cy="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57" y="0"/>
                  </a:lnTo>
                  <a:lnTo>
                    <a:pt x="1343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54674" y="97774"/>
              <a:ext cx="179590" cy="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955"/>
                  </a:lnTo>
                  <a:lnTo>
                    <a:pt x="1454" y="8955"/>
                  </a:lnTo>
                  <a:lnTo>
                    <a:pt x="1904" y="7933"/>
                  </a:lnTo>
                  <a:lnTo>
                    <a:pt x="2325" y="7933"/>
                  </a:lnTo>
                  <a:lnTo>
                    <a:pt x="2325" y="21600"/>
                  </a:lnTo>
                  <a:lnTo>
                    <a:pt x="17010" y="21600"/>
                  </a:lnTo>
                  <a:lnTo>
                    <a:pt x="17010" y="16888"/>
                  </a:lnTo>
                  <a:lnTo>
                    <a:pt x="19334" y="16888"/>
                  </a:lnTo>
                  <a:lnTo>
                    <a:pt x="20594" y="19482"/>
                  </a:lnTo>
                  <a:lnTo>
                    <a:pt x="21600" y="19482"/>
                  </a:lnTo>
                  <a:lnTo>
                    <a:pt x="21600" y="2829"/>
                  </a:lnTo>
                  <a:lnTo>
                    <a:pt x="20594" y="2829"/>
                  </a:lnTo>
                  <a:lnTo>
                    <a:pt x="19725" y="4635"/>
                  </a:lnTo>
                  <a:lnTo>
                    <a:pt x="17010" y="4635"/>
                  </a:lnTo>
                  <a:lnTo>
                    <a:pt x="17010" y="2829"/>
                  </a:lnTo>
                  <a:lnTo>
                    <a:pt x="16154" y="942"/>
                  </a:lnTo>
                  <a:lnTo>
                    <a:pt x="1904" y="9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2" name="Shape 22"/>
          <p:cNvSpPr/>
          <p:nvPr/>
        </p:nvSpPr>
        <p:spPr>
          <a:xfrm>
            <a:off x="611187" y="2143539"/>
            <a:ext cx="18002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hlinkClick r:id="rId5"/>
              </a:defRPr>
            </a:lvl1pPr>
          </a:lstStyle>
          <a:p>
            <a:pPr lvl="0">
              <a:defRPr b="0"/>
            </a:pPr>
            <a:r>
              <a:rPr b="1" dirty="0">
                <a:hlinkClick r:id="rId5"/>
              </a:rPr>
              <a:t>Delete Cyber Bullying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79387" y="2205037"/>
            <a:ext cx="360363" cy="287338"/>
            <a:chOff x="0" y="0"/>
            <a:chExt cx="360362" cy="287337"/>
          </a:xfrm>
        </p:grpSpPr>
        <p:sp>
          <p:nvSpPr>
            <p:cNvPr id="23" name="Shape 23"/>
            <p:cNvSpPr/>
            <p:nvPr/>
          </p:nvSpPr>
          <p:spPr>
            <a:xfrm>
              <a:off x="-1" y="0"/>
              <a:ext cx="360364" cy="287338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-1" y="0"/>
              <a:ext cx="360364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6" y="21600"/>
                  </a:lnTo>
                  <a:lnTo>
                    <a:pt x="205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E6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-1" y="0"/>
              <a:ext cx="17960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EC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42404" y="0"/>
              <a:ext cx="17959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-1" y="269378"/>
              <a:ext cx="360364" cy="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524" y="0"/>
                  </a:lnTo>
                  <a:lnTo>
                    <a:pt x="1076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90389" y="97774"/>
              <a:ext cx="179584" cy="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955"/>
                  </a:lnTo>
                  <a:lnTo>
                    <a:pt x="1454" y="8955"/>
                  </a:lnTo>
                  <a:lnTo>
                    <a:pt x="1906" y="7933"/>
                  </a:lnTo>
                  <a:lnTo>
                    <a:pt x="2325" y="7933"/>
                  </a:lnTo>
                  <a:lnTo>
                    <a:pt x="2325" y="21600"/>
                  </a:lnTo>
                  <a:lnTo>
                    <a:pt x="17010" y="21600"/>
                  </a:lnTo>
                  <a:lnTo>
                    <a:pt x="17010" y="16888"/>
                  </a:lnTo>
                  <a:lnTo>
                    <a:pt x="19334" y="16888"/>
                  </a:lnTo>
                  <a:lnTo>
                    <a:pt x="20595" y="19482"/>
                  </a:lnTo>
                  <a:lnTo>
                    <a:pt x="21600" y="19482"/>
                  </a:lnTo>
                  <a:lnTo>
                    <a:pt x="21600" y="2829"/>
                  </a:lnTo>
                  <a:lnTo>
                    <a:pt x="20595" y="2829"/>
                  </a:lnTo>
                  <a:lnTo>
                    <a:pt x="19725" y="4635"/>
                  </a:lnTo>
                  <a:lnTo>
                    <a:pt x="17010" y="4635"/>
                  </a:lnTo>
                  <a:lnTo>
                    <a:pt x="17010" y="2829"/>
                  </a:lnTo>
                  <a:lnTo>
                    <a:pt x="16155" y="942"/>
                  </a:lnTo>
                  <a:lnTo>
                    <a:pt x="1906" y="9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dirty="0"/>
            </a:p>
          </p:txBody>
        </p:sp>
      </p:grpSp>
      <p:sp>
        <p:nvSpPr>
          <p:cNvPr id="30" name="Shape 30"/>
          <p:cNvSpPr/>
          <p:nvPr/>
        </p:nvSpPr>
        <p:spPr>
          <a:xfrm>
            <a:off x="611187" y="3357562"/>
            <a:ext cx="16573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hlinkClick r:id="rId6"/>
              </a:defRPr>
            </a:lvl1pPr>
          </a:lstStyle>
          <a:p>
            <a:pPr lvl="0">
              <a:defRPr b="0"/>
            </a:pPr>
            <a:r>
              <a:rPr b="1" dirty="0">
                <a:hlinkClick r:id="rId6"/>
              </a:rPr>
              <a:t>Anti-Bullying Awareness -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79387" y="3573462"/>
            <a:ext cx="360363" cy="287338"/>
            <a:chOff x="0" y="0"/>
            <a:chExt cx="360362" cy="287337"/>
          </a:xfrm>
        </p:grpSpPr>
        <p:sp>
          <p:nvSpPr>
            <p:cNvPr id="31" name="Shape 31"/>
            <p:cNvSpPr/>
            <p:nvPr/>
          </p:nvSpPr>
          <p:spPr>
            <a:xfrm>
              <a:off x="-1" y="0"/>
              <a:ext cx="360364" cy="287338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32" name="Shape 32"/>
            <p:cNvSpPr/>
            <p:nvPr/>
          </p:nvSpPr>
          <p:spPr>
            <a:xfrm>
              <a:off x="-1" y="0"/>
              <a:ext cx="360364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6" y="21600"/>
                  </a:lnTo>
                  <a:lnTo>
                    <a:pt x="205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E6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-1" y="0"/>
              <a:ext cx="17960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EC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342404" y="0"/>
              <a:ext cx="17959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-1" y="269378"/>
              <a:ext cx="360364" cy="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524" y="0"/>
                  </a:lnTo>
                  <a:lnTo>
                    <a:pt x="1076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90389" y="97774"/>
              <a:ext cx="179584" cy="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955"/>
                  </a:lnTo>
                  <a:lnTo>
                    <a:pt x="1454" y="8955"/>
                  </a:lnTo>
                  <a:lnTo>
                    <a:pt x="1906" y="7933"/>
                  </a:lnTo>
                  <a:lnTo>
                    <a:pt x="2325" y="7933"/>
                  </a:lnTo>
                  <a:lnTo>
                    <a:pt x="2325" y="21600"/>
                  </a:lnTo>
                  <a:lnTo>
                    <a:pt x="17010" y="21600"/>
                  </a:lnTo>
                  <a:lnTo>
                    <a:pt x="17010" y="16888"/>
                  </a:lnTo>
                  <a:lnTo>
                    <a:pt x="19334" y="16888"/>
                  </a:lnTo>
                  <a:lnTo>
                    <a:pt x="20595" y="19482"/>
                  </a:lnTo>
                  <a:lnTo>
                    <a:pt x="21600" y="19482"/>
                  </a:lnTo>
                  <a:lnTo>
                    <a:pt x="21600" y="2829"/>
                  </a:lnTo>
                  <a:lnTo>
                    <a:pt x="20595" y="2829"/>
                  </a:lnTo>
                  <a:lnTo>
                    <a:pt x="19725" y="4635"/>
                  </a:lnTo>
                  <a:lnTo>
                    <a:pt x="17010" y="4635"/>
                  </a:lnTo>
                  <a:lnTo>
                    <a:pt x="17010" y="2829"/>
                  </a:lnTo>
                  <a:lnTo>
                    <a:pt x="16155" y="942"/>
                  </a:lnTo>
                  <a:lnTo>
                    <a:pt x="1906" y="9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2363" y="4941887"/>
            <a:ext cx="360363" cy="287338"/>
            <a:chOff x="0" y="0"/>
            <a:chExt cx="360362" cy="287337"/>
          </a:xfrm>
        </p:grpSpPr>
        <p:sp>
          <p:nvSpPr>
            <p:cNvPr id="39" name="Shape 31"/>
            <p:cNvSpPr/>
            <p:nvPr/>
          </p:nvSpPr>
          <p:spPr>
            <a:xfrm>
              <a:off x="-1" y="0"/>
              <a:ext cx="360364" cy="287338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40" name="Shape 32"/>
            <p:cNvSpPr/>
            <p:nvPr/>
          </p:nvSpPr>
          <p:spPr>
            <a:xfrm>
              <a:off x="-1" y="0"/>
              <a:ext cx="360364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6" y="21600"/>
                  </a:lnTo>
                  <a:lnTo>
                    <a:pt x="205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E6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Shape 33"/>
            <p:cNvSpPr/>
            <p:nvPr/>
          </p:nvSpPr>
          <p:spPr>
            <a:xfrm>
              <a:off x="-1" y="0"/>
              <a:ext cx="17960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EC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34"/>
            <p:cNvSpPr/>
            <p:nvPr/>
          </p:nvSpPr>
          <p:spPr>
            <a:xfrm>
              <a:off x="342404" y="0"/>
              <a:ext cx="17959" cy="28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35"/>
            <p:cNvSpPr/>
            <p:nvPr/>
          </p:nvSpPr>
          <p:spPr>
            <a:xfrm>
              <a:off x="-1" y="269378"/>
              <a:ext cx="360364" cy="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524" y="0"/>
                  </a:lnTo>
                  <a:lnTo>
                    <a:pt x="1076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" name="Shape 36"/>
            <p:cNvSpPr/>
            <p:nvPr/>
          </p:nvSpPr>
          <p:spPr>
            <a:xfrm>
              <a:off x="90389" y="97774"/>
              <a:ext cx="179584" cy="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955"/>
                  </a:lnTo>
                  <a:lnTo>
                    <a:pt x="1454" y="8955"/>
                  </a:lnTo>
                  <a:lnTo>
                    <a:pt x="1906" y="7933"/>
                  </a:lnTo>
                  <a:lnTo>
                    <a:pt x="2325" y="7933"/>
                  </a:lnTo>
                  <a:lnTo>
                    <a:pt x="2325" y="21600"/>
                  </a:lnTo>
                  <a:lnTo>
                    <a:pt x="17010" y="21600"/>
                  </a:lnTo>
                  <a:lnTo>
                    <a:pt x="17010" y="16888"/>
                  </a:lnTo>
                  <a:lnTo>
                    <a:pt x="19334" y="16888"/>
                  </a:lnTo>
                  <a:lnTo>
                    <a:pt x="20595" y="19482"/>
                  </a:lnTo>
                  <a:lnTo>
                    <a:pt x="21600" y="19482"/>
                  </a:lnTo>
                  <a:lnTo>
                    <a:pt x="21600" y="2829"/>
                  </a:lnTo>
                  <a:lnTo>
                    <a:pt x="20595" y="2829"/>
                  </a:lnTo>
                  <a:lnTo>
                    <a:pt x="19725" y="4635"/>
                  </a:lnTo>
                  <a:lnTo>
                    <a:pt x="17010" y="4635"/>
                  </a:lnTo>
                  <a:lnTo>
                    <a:pt x="17010" y="2829"/>
                  </a:lnTo>
                  <a:lnTo>
                    <a:pt x="16155" y="942"/>
                  </a:lnTo>
                  <a:lnTo>
                    <a:pt x="1906" y="9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708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" name="CasellaDiTesto 2">
            <a:hlinkClick r:id="rId7"/>
          </p:cNvPr>
          <p:cNvSpPr txBox="1"/>
          <p:nvPr/>
        </p:nvSpPr>
        <p:spPr>
          <a:xfrm>
            <a:off x="625157" y="4959846"/>
            <a:ext cx="13737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u="sng" dirty="0">
                <a:solidFill>
                  <a:srgbClr val="0000CC"/>
                </a:solidFill>
                <a:hlinkClick r:id="rId7"/>
              </a:rPr>
              <a:t>Netiquette quiz</a:t>
            </a:r>
            <a:endParaRPr kumimoji="0" lang="it-IT" sz="1800" b="1" i="0" u="sng" strike="noStrike" cap="none" spc="0" normalizeH="0" baseline="0" dirty="0">
              <a:ln>
                <a:noFill/>
              </a:ln>
              <a:solidFill>
                <a:srgbClr val="0000CC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1"/>
          <p:cNvSpPr>
            <a:spLocks noChangeArrowheads="1"/>
          </p:cNvSpPr>
          <p:nvPr/>
        </p:nvSpPr>
        <p:spPr bwMode="auto">
          <a:xfrm>
            <a:off x="2286000" y="3105150"/>
            <a:ext cx="574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netiquette: </a:t>
            </a:r>
            <a:r>
              <a:rPr lang="it-IT" altLang="it-IT">
                <a:latin typeface="Times New Roman" panose="02020603050405020304" pitchFamily="18" charset="0"/>
                <a:hlinkClick r:id="rId2"/>
              </a:rPr>
              <a:t>https://learningapps.org/watch?v=p0fknaryt01</a:t>
            </a:r>
            <a:endParaRPr lang="it-IT" altLang="it-IT"/>
          </a:p>
        </p:txBody>
      </p:sp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1331913" y="1052513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Click here and enjoy yourseves</a:t>
            </a:r>
          </a:p>
        </p:txBody>
      </p:sp>
    </p:spTree>
    <p:extLst>
      <p:ext uri="{BB962C8B-B14F-4D97-AF65-F5344CB8AC3E}">
        <p14:creationId xmlns:p14="http://schemas.microsoft.com/office/powerpoint/2010/main" val="25943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Safer Internet Day – Insafe</a:t>
            </a:r>
            <a:endParaRPr sz="3200" dirty="0"/>
          </a:p>
          <a:p>
            <a:pPr lvl="0">
              <a:buChar char="•"/>
              <a:defRPr sz="1800"/>
            </a:pPr>
            <a:r>
              <a:rPr sz="3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Curriculum: Understanding YouTube &amp; Digital Citizenship – Google in Education</a:t>
            </a:r>
            <a:endParaRPr sz="3200" dirty="0"/>
          </a:p>
          <a:p>
            <a:pPr lvl="0">
              <a:buChar char="•"/>
              <a:defRPr sz="1800"/>
            </a:pPr>
            <a:r>
              <a:rPr sz="3200" dirty="0"/>
              <a:t>Video from the European Commission</a:t>
            </a:r>
          </a:p>
          <a:p>
            <a:pPr lvl="0">
              <a:spcBef>
                <a:spcPts val="300"/>
              </a:spcBef>
              <a:buSzTx/>
              <a:buNone/>
              <a:defRPr sz="1800"/>
            </a:pPr>
            <a:r>
              <a:rPr sz="1600" dirty="0"/>
              <a:t>                                                   </a:t>
            </a:r>
            <a:r>
              <a:rPr sz="1600" dirty="0" err="1">
                <a:hlinkClick r:id="rId4"/>
              </a:rPr>
              <a:t>Cybermobbing</a:t>
            </a:r>
            <a:endParaRPr sz="1600" dirty="0">
              <a:hlinkClick r:id="rId4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430727" y="2042261"/>
            <a:ext cx="7015991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 dirty="0"/>
              <a:t>After these few recommendations on how to use Internet safely...</a:t>
            </a:r>
          </a:p>
          <a:p>
            <a:pPr lvl="0" algn="ctr"/>
            <a:r>
              <a:rPr sz="4400" dirty="0"/>
              <a:t> </a:t>
            </a:r>
          </a:p>
          <a:p>
            <a:pPr lvl="0" algn="ctr"/>
            <a:r>
              <a:rPr sz="4400" dirty="0"/>
              <a:t>Let's enjoy </a:t>
            </a:r>
            <a:r>
              <a:rPr lang="it-IT" sz="4400" dirty="0" err="1"/>
              <a:t>our</a:t>
            </a:r>
            <a:r>
              <a:rPr lang="it-IT" sz="4400" dirty="0"/>
              <a:t> </a:t>
            </a:r>
            <a:r>
              <a:rPr lang="it-IT" sz="4400" dirty="0" err="1"/>
              <a:t>project</a:t>
            </a:r>
            <a:r>
              <a:rPr sz="4400" dirty="0"/>
              <a:t>!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 idx="4294967295"/>
          </p:nvPr>
        </p:nvSpPr>
        <p:spPr>
          <a:xfrm>
            <a:off x="71738" y="274637"/>
            <a:ext cx="861506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13231">
              <a:defRPr sz="1800"/>
            </a:pPr>
            <a:r>
              <a:rPr sz="3432" b="1">
                <a:solidFill>
                  <a:srgbClr val="40BFAB"/>
                </a:solidFill>
                <a:latin typeface="Copperplate"/>
                <a:ea typeface="Copperplate"/>
                <a:cs typeface="Copperplate"/>
                <a:sym typeface="Copperplate"/>
              </a:rPr>
              <a:t>CREATE THE LOGO OF YOUR PROJECT</a:t>
            </a:r>
            <a:r>
              <a:rPr sz="3120" b="1">
                <a:solidFill>
                  <a:srgbClr val="40BFAB"/>
                </a:solidFill>
                <a:latin typeface="Copperplate"/>
                <a:ea typeface="Copperplate"/>
                <a:cs typeface="Copperplate"/>
                <a:sym typeface="Copperplate"/>
              </a:rPr>
              <a:t/>
            </a:r>
            <a:br>
              <a:rPr sz="3120" b="1">
                <a:solidFill>
                  <a:srgbClr val="40BFAB"/>
                </a:solidFill>
                <a:latin typeface="Copperplate"/>
                <a:ea typeface="Copperplate"/>
                <a:cs typeface="Copperplate"/>
                <a:sym typeface="Copperplate"/>
              </a:rPr>
            </a:br>
            <a:endParaRPr sz="3120" b="1">
              <a:solidFill>
                <a:srgbClr val="40BFAB"/>
              </a:solidFill>
              <a:latin typeface="Copperplate"/>
              <a:ea typeface="Copperplate"/>
              <a:cs typeface="Copperplate"/>
              <a:sym typeface="Copperplate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57200" y="942089"/>
            <a:ext cx="8229600" cy="136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ctr" defTabSz="749808"/>
            <a:r>
              <a:rPr sz="1803" b="1"/>
              <a:t>Objectives of a logo</a:t>
            </a:r>
          </a:p>
          <a:p>
            <a:pPr lvl="0" algn="ctr" defTabSz="749808"/>
            <a:endParaRPr sz="1640"/>
          </a:p>
          <a:p>
            <a:pPr lvl="0" algn="just" defTabSz="749808"/>
            <a:r>
              <a:rPr sz="1640"/>
              <a:t>-  to identify your product or project</a:t>
            </a:r>
          </a:p>
          <a:p>
            <a:pPr marL="164431" lvl="0" indent="-164431" algn="just" defTabSz="749808">
              <a:buSzPct val="100000"/>
              <a:buChar char="-"/>
            </a:pPr>
            <a:r>
              <a:rPr sz="1640"/>
              <a:t>to embody and adequately highlight the vales of your product or project</a:t>
            </a:r>
          </a:p>
          <a:p>
            <a:pPr marL="164431" lvl="0" indent="-164431" algn="just" defTabSz="749808">
              <a:buSzPct val="100000"/>
              <a:buChar char="-"/>
            </a:pPr>
            <a:r>
              <a:rPr sz="1640"/>
              <a:t>to be visually appealing</a:t>
            </a:r>
          </a:p>
        </p:txBody>
      </p:sp>
      <p:sp>
        <p:nvSpPr>
          <p:cNvPr id="51" name="Shape 51"/>
          <p:cNvSpPr/>
          <p:nvPr/>
        </p:nvSpPr>
        <p:spPr>
          <a:xfrm>
            <a:off x="457200" y="1970784"/>
            <a:ext cx="8229600" cy="185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ctr"/>
            <a:r>
              <a:rPr sz="2000" b="1" i="1"/>
              <a:t>HOW?</a:t>
            </a:r>
            <a:r>
              <a:rPr sz="2000"/>
              <a:t/>
            </a:r>
            <a:br>
              <a:rPr sz="2000"/>
            </a:br>
            <a:endParaRPr sz="2000"/>
          </a:p>
        </p:txBody>
      </p:sp>
      <p:sp>
        <p:nvSpPr>
          <p:cNvPr id="52" name="Shape 52"/>
          <p:cNvSpPr/>
          <p:nvPr/>
        </p:nvSpPr>
        <p:spPr>
          <a:xfrm>
            <a:off x="360834" y="2849504"/>
            <a:ext cx="8229601" cy="1887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ctr"/>
            <a:r>
              <a:rPr sz="4700">
                <a:solidFill>
                  <a:srgbClr val="F12922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💋</a:t>
            </a:r>
          </a:p>
          <a:p>
            <a:pPr lvl="0" algn="ctr"/>
            <a:r>
              <a:rPr sz="4700">
                <a:solidFill>
                  <a:srgbClr val="D71A16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K.I.S.S.</a:t>
            </a:r>
          </a:p>
        </p:txBody>
      </p:sp>
      <p:sp>
        <p:nvSpPr>
          <p:cNvPr id="53" name="Shape 53"/>
          <p:cNvSpPr/>
          <p:nvPr/>
        </p:nvSpPr>
        <p:spPr>
          <a:xfrm>
            <a:off x="3641122" y="4561413"/>
            <a:ext cx="2886678" cy="201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38911"/>
            <a:r>
              <a:rPr sz="2400"/>
              <a:t>K    I  S  S</a:t>
            </a:r>
          </a:p>
          <a:p>
            <a:pPr lvl="0" defTabSz="438911"/>
            <a:r>
              <a:rPr sz="2400"/>
              <a:t>E   T  I   I     </a:t>
            </a:r>
          </a:p>
          <a:p>
            <a:pPr lvl="0" defTabSz="438911"/>
            <a:r>
              <a:rPr sz="2112"/>
              <a:t>E        M  L</a:t>
            </a:r>
          </a:p>
          <a:p>
            <a:pPr lvl="0" defTabSz="438911"/>
            <a:r>
              <a:rPr sz="2112"/>
              <a:t>P        P   L</a:t>
            </a:r>
          </a:p>
          <a:p>
            <a:pPr lvl="0" defTabSz="438911"/>
            <a:r>
              <a:rPr sz="2112"/>
              <a:t>          L    Y</a:t>
            </a:r>
            <a:r>
              <a:rPr sz="1919"/>
              <a:t/>
            </a:r>
            <a:br>
              <a:rPr sz="1919"/>
            </a:br>
            <a:r>
              <a:rPr sz="1919"/>
              <a:t>           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612648">
              <a:defRPr sz="1800"/>
            </a:pPr>
            <a:r>
              <a:rPr sz="2680">
                <a:solidFill>
                  <a:srgbClr val="D71A16"/>
                </a:solidFill>
                <a:latin typeface="Chalkduster"/>
                <a:ea typeface="Chalkduster"/>
                <a:cs typeface="Chalkduster"/>
                <a:sym typeface="Chalkduster"/>
              </a:rPr>
              <a:t>Tips for an effective logo </a:t>
            </a:r>
            <a:br>
              <a:rPr sz="2680">
                <a:solidFill>
                  <a:srgbClr val="D71A16"/>
                </a:solidFill>
                <a:latin typeface="Chalkduster"/>
                <a:ea typeface="Chalkduster"/>
                <a:cs typeface="Chalkduster"/>
                <a:sym typeface="Chalkduster"/>
              </a:rPr>
            </a:br>
            <a:endParaRPr sz="2680">
              <a:solidFill>
                <a:srgbClr val="D71A16"/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50127" y="1527387"/>
            <a:ext cx="8229600" cy="480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251460" lvl="0" indent="-251460" algn="just" defTabSz="521208">
              <a:buSzPct val="100000"/>
              <a:buChar char="-"/>
            </a:pPr>
            <a:r>
              <a:rPr sz="2508" b="1" dirty="0"/>
              <a:t>Focus on simplicity</a:t>
            </a:r>
            <a:r>
              <a:rPr sz="2508" dirty="0"/>
              <a:t>: Use a clean design (too many flashy elements can be distracting)</a:t>
            </a:r>
          </a:p>
          <a:p>
            <a:pPr marL="251460" lvl="0" indent="-251460" algn="just" defTabSz="521208">
              <a:buSzPct val="100000"/>
              <a:buChar char="-"/>
            </a:pPr>
            <a:r>
              <a:rPr sz="2508" b="1" dirty="0"/>
              <a:t>Think about where the logo will be used:</a:t>
            </a:r>
            <a:r>
              <a:rPr sz="2508" dirty="0"/>
              <a:t> consider how your logo will appear both online and offline</a:t>
            </a:r>
          </a:p>
          <a:p>
            <a:pPr marL="251460" lvl="0" indent="-251460" algn="just" defTabSz="521208">
              <a:buSzPct val="100000"/>
              <a:buChar char="-"/>
            </a:pPr>
            <a:r>
              <a:rPr sz="2508" b="1" dirty="0"/>
              <a:t>Think about a timeless logo</a:t>
            </a:r>
            <a:r>
              <a:rPr sz="2508" dirty="0"/>
              <a:t>: avoid anything that is trendy because it won't last for ever</a:t>
            </a:r>
          </a:p>
          <a:p>
            <a:pPr marL="251460" lvl="0" indent="-251460" algn="just" defTabSz="521208">
              <a:buSzPct val="100000"/>
              <a:buChar char="-"/>
            </a:pPr>
            <a:r>
              <a:rPr sz="2508" b="1" dirty="0"/>
              <a:t>Update the design over time</a:t>
            </a:r>
            <a:r>
              <a:rPr sz="2508" dirty="0"/>
              <a:t>: sometimes a simple change in type face or a cleaner icon can make a logo more fitting with the times.</a:t>
            </a:r>
          </a:p>
          <a:p>
            <a:pPr marL="251460" lvl="0" indent="-251460" algn="just" defTabSz="521208">
              <a:buSzPct val="100000"/>
              <a:buChar char="-"/>
            </a:pPr>
            <a:r>
              <a:rPr sz="2508" b="1" dirty="0"/>
              <a:t>The right process</a:t>
            </a:r>
            <a:r>
              <a:rPr sz="2508" dirty="0"/>
              <a:t>: craft a design that has the potential to effectively drive </a:t>
            </a:r>
            <a:r>
              <a:rPr lang="it-IT" sz="2508" dirty="0"/>
              <a:t>'</a:t>
            </a:r>
            <a:r>
              <a:rPr sz="2508" dirty="0"/>
              <a:t>brand</a:t>
            </a:r>
            <a:r>
              <a:rPr lang="it-IT" sz="2508" dirty="0"/>
              <a:t>'</a:t>
            </a:r>
            <a:r>
              <a:rPr sz="2508" dirty="0"/>
              <a:t> recognition </a:t>
            </a:r>
            <a:r>
              <a:rPr lang="it-IT" sz="2508" dirty="0"/>
              <a:t>of</a:t>
            </a:r>
            <a:r>
              <a:rPr sz="2508" dirty="0"/>
              <a:t> your project</a:t>
            </a:r>
            <a:r>
              <a:rPr lang="it-IT" sz="2508" dirty="0"/>
              <a:t> and </a:t>
            </a:r>
            <a:r>
              <a:rPr lang="it-IT" sz="2508" dirty="0" err="1"/>
              <a:t>its</a:t>
            </a:r>
            <a:r>
              <a:rPr lang="it-IT" sz="2508" dirty="0"/>
              <a:t> </a:t>
            </a:r>
            <a:r>
              <a:rPr lang="it-IT" sz="2508" dirty="0" err="1"/>
              <a:t>values</a:t>
            </a:r>
            <a:endParaRPr sz="2508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C3C8F6F6-2CFA-405A-8294-84F6C86194C0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662" y="587412"/>
            <a:ext cx="2093865" cy="10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EE5F7574-8A83-4CB4-9EA5-B46F2804CCC5-L0-001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6271" y="444202"/>
            <a:ext cx="2666703" cy="13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A8EA15ED-6D80-4994-BE08-14E095300411-L0-0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9468" y="561402"/>
            <a:ext cx="2075862" cy="202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9AEB8798-8DC7-4F09-B946-59B240FE4665-L0-001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8866" y="2705684"/>
            <a:ext cx="3378198" cy="1446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B8689233-F88D-400D-9722-F78F74FA6C46-L0-00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08964" y="4787034"/>
            <a:ext cx="2679700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-868071" y="3074322"/>
            <a:ext cx="650526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  <a:endParaRPr/>
          </a:p>
        </p:txBody>
      </p:sp>
      <p:pic>
        <p:nvPicPr>
          <p:cNvPr id="65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4921" y="2178219"/>
            <a:ext cx="2633347" cy="2166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396701CC-0086-4600-8CCE-B70EA32303C1-L0-0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9244" y="5083359"/>
            <a:ext cx="20447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2D2666B7-41B5-49BC-B7CC-4C7B6CA946CD-L0-0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71843" y="2907031"/>
            <a:ext cx="1531112" cy="1531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BD0F8007-428C-4A24-92B4-E821CADF84FC-L0-001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04214" y="4975603"/>
            <a:ext cx="2266370" cy="151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71" name="765EC8D2-F5D4-4EC8-B474-6D320067EC54-L0-00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74" y="861785"/>
            <a:ext cx="8930452" cy="4465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440</Words>
  <Application>Microsoft Office PowerPoint</Application>
  <PresentationFormat>Pokaz na ekranie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Bodoni SvtyTwo SC ITC TT-Book</vt:lpstr>
      <vt:lpstr>Chalkduster</vt:lpstr>
      <vt:lpstr>Copperplate</vt:lpstr>
      <vt:lpstr>Helvetica Neue</vt:lpstr>
      <vt:lpstr>sole_headline_sc</vt:lpstr>
      <vt:lpstr>sole_text</vt:lpstr>
      <vt:lpstr>Times New Roman</vt:lpstr>
      <vt:lpstr>Default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CREATE THE LOGO OF YOUR PROJECT </vt:lpstr>
      <vt:lpstr>Tips for an effective logo  </vt:lpstr>
      <vt:lpstr>Prezentacja programu PowerPoint</vt:lpstr>
      <vt:lpstr>Prezentacja programu PowerPoint</vt:lpstr>
      <vt:lpstr>Objectives </vt:lpstr>
      <vt:lpstr>Learning outcomes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EwaP</cp:lastModifiedBy>
  <cp:revision>8</cp:revision>
  <dcterms:modified xsi:type="dcterms:W3CDTF">2017-03-26T13:34:35Z</dcterms:modified>
</cp:coreProperties>
</file>