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1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AECCF1-161F-4242-BC74-CDFBBE9C8356}" type="datetimeFigureOut">
              <a:rPr lang="it-IT" smtClean="0"/>
              <a:pPr/>
              <a:t>05/02/2017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C049AD-F248-4631-94EB-37615E103CD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ECCF1-161F-4242-BC74-CDFBBE9C8356}" type="datetimeFigureOut">
              <a:rPr lang="it-IT" smtClean="0"/>
              <a:pPr/>
              <a:t>05/02/2017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49AD-F248-4631-94EB-37615E103CD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tel I7\Desktop\tesina CARLOTTA\PowerPoint\Cattura3.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olo 1"/>
          <p:cNvSpPr>
            <a:spLocks noGrp="1"/>
          </p:cNvSpPr>
          <p:nvPr>
            <p:ph type="ctrTitle"/>
          </p:nvPr>
        </p:nvSpPr>
        <p:spPr>
          <a:xfrm>
            <a:off x="500034" y="1714488"/>
            <a:ext cx="8243918" cy="1870079"/>
          </a:xfrm>
        </p:spPr>
        <p:txBody>
          <a:bodyPr>
            <a:normAutofit fontScale="90000"/>
          </a:bodyPr>
          <a:lstStyle/>
          <a:p>
            <a:r>
              <a:rPr lang="it-IT" sz="2400" dirty="0" err="1" smtClean="0">
                <a:latin typeface="Arial" pitchFamily="34" charset="0"/>
                <a:cs typeface="Arial" pitchFamily="34" charset="0"/>
              </a:rPr>
              <a:t>Our</a:t>
            </a:r>
            <a:r>
              <a:rPr lang="it-IT" sz="2400" dirty="0" smtClean="0">
                <a:latin typeface="Arial" pitchFamily="34" charset="0"/>
                <a:cs typeface="Arial" pitchFamily="34" charset="0"/>
              </a:rPr>
              <a:t> high </a:t>
            </a:r>
            <a:r>
              <a:rPr lang="it-IT" sz="2400" dirty="0" err="1" smtClean="0">
                <a:latin typeface="Arial" pitchFamily="34" charset="0"/>
                <a:cs typeface="Arial" pitchFamily="34" charset="0"/>
              </a:rPr>
              <a:t>school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is</a:t>
            </a:r>
            <a:r>
              <a:rPr lang="it-IT" sz="2400" dirty="0" smtClean="0">
                <a:latin typeface="Arial" pitchFamily="34" charset="0"/>
                <a:cs typeface="Arial" pitchFamily="34" charset="0"/>
              </a:rPr>
              <a:t> in </a:t>
            </a:r>
            <a:r>
              <a:rPr lang="it-IT" sz="2400" dirty="0" err="1" smtClean="0">
                <a:latin typeface="Arial" pitchFamily="34" charset="0"/>
                <a:cs typeface="Arial" pitchFamily="34" charset="0"/>
              </a:rPr>
              <a:t>Casalpalocco</a:t>
            </a:r>
            <a:r>
              <a:rPr lang="it-IT" sz="2400" dirty="0" smtClean="0">
                <a:latin typeface="Arial" pitchFamily="34" charset="0"/>
                <a:cs typeface="Arial" pitchFamily="34" charset="0"/>
              </a:rPr>
              <a:t>, a </a:t>
            </a:r>
            <a:r>
              <a:rPr lang="it-IT" sz="2400" dirty="0" err="1" smtClean="0">
                <a:latin typeface="Arial" pitchFamily="34" charset="0"/>
                <a:cs typeface="Arial" pitchFamily="34" charset="0"/>
              </a:rPr>
              <a:t>suburb</a:t>
            </a:r>
            <a:r>
              <a:rPr lang="it-IT" sz="2400" dirty="0" smtClean="0">
                <a:latin typeface="Arial" pitchFamily="34" charset="0"/>
                <a:cs typeface="Arial" pitchFamily="34" charset="0"/>
              </a:rPr>
              <a:t> in the </a:t>
            </a:r>
            <a:r>
              <a:rPr lang="it-IT" sz="2400" dirty="0" err="1" smtClean="0">
                <a:latin typeface="Arial" pitchFamily="34" charset="0"/>
                <a:cs typeface="Arial" pitchFamily="34" charset="0"/>
              </a:rPr>
              <a:t>south</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Rome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It</a:t>
            </a:r>
            <a:r>
              <a:rPr lang="it-IT" sz="2400" dirty="0" smtClean="0">
                <a:latin typeface="Arial" pitchFamily="34" charset="0"/>
                <a:cs typeface="Arial" pitchFamily="34" charset="0"/>
              </a:rPr>
              <a:t>’s </a:t>
            </a:r>
            <a:r>
              <a:rPr lang="it-IT" sz="2400" dirty="0" err="1" smtClean="0">
                <a:latin typeface="Arial" pitchFamily="34" charset="0"/>
                <a:cs typeface="Arial" pitchFamily="34" charset="0"/>
              </a:rPr>
              <a:t>called</a:t>
            </a:r>
            <a:r>
              <a:rPr lang="it-IT" sz="2400" dirty="0">
                <a:latin typeface="Arial" pitchFamily="34" charset="0"/>
                <a:cs typeface="Arial" pitchFamily="34" charset="0"/>
              </a:rPr>
              <a:t> </a:t>
            </a:r>
            <a:r>
              <a:rPr lang="it-IT" sz="2400" dirty="0" smtClean="0">
                <a:latin typeface="Arial" pitchFamily="34" charset="0"/>
                <a:cs typeface="Arial" pitchFamily="34" charset="0"/>
              </a:rPr>
              <a:t>“Democrito”, </a:t>
            </a:r>
            <a:r>
              <a:rPr lang="it-IT" sz="2400" dirty="0" err="1" smtClean="0">
                <a:latin typeface="Arial" pitchFamily="34" charset="0"/>
                <a:cs typeface="Arial" pitchFamily="34" charset="0"/>
              </a:rPr>
              <a:t>like</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Greek</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philosopher</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It</a:t>
            </a:r>
            <a:r>
              <a:rPr lang="it-IT" sz="2400" dirty="0" smtClean="0">
                <a:latin typeface="Arial" pitchFamily="34" charset="0"/>
                <a:cs typeface="Arial" pitchFamily="34" charset="0"/>
              </a:rPr>
              <a:t>’s </a:t>
            </a:r>
            <a:r>
              <a:rPr lang="it-IT" sz="2400" dirty="0" err="1" smtClean="0">
                <a:latin typeface="Arial" pitchFamily="34" charset="0"/>
                <a:cs typeface="Arial" pitchFamily="34" charset="0"/>
              </a:rPr>
              <a:t>divided</a:t>
            </a:r>
            <a:r>
              <a:rPr lang="it-IT" sz="2400" dirty="0" smtClean="0">
                <a:latin typeface="Arial" pitchFamily="34" charset="0"/>
                <a:cs typeface="Arial" pitchFamily="34" charset="0"/>
              </a:rPr>
              <a:t> in </a:t>
            </a:r>
            <a:r>
              <a:rPr lang="it-IT" sz="2400" dirty="0" err="1" smtClean="0">
                <a:latin typeface="Arial" pitchFamily="34" charset="0"/>
                <a:cs typeface="Arial" pitchFamily="34" charset="0"/>
              </a:rPr>
              <a:t>scienific</a:t>
            </a:r>
            <a:r>
              <a:rPr lang="it-IT" sz="2400" dirty="0" smtClean="0">
                <a:latin typeface="Arial" pitchFamily="34" charset="0"/>
                <a:cs typeface="Arial" pitchFamily="34" charset="0"/>
              </a:rPr>
              <a:t> high </a:t>
            </a:r>
            <a:r>
              <a:rPr lang="it-IT" sz="2400" dirty="0" err="1" smtClean="0">
                <a:latin typeface="Arial" pitchFamily="34" charset="0"/>
                <a:cs typeface="Arial" pitchFamily="34" charset="0"/>
              </a:rPr>
              <a:t>school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where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mainly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scientific</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subjects</a:t>
            </a:r>
            <a:r>
              <a:rPr lang="it-IT" sz="2400" dirty="0" smtClean="0">
                <a:latin typeface="Arial" pitchFamily="34" charset="0"/>
                <a:cs typeface="Arial" pitchFamily="34" charset="0"/>
              </a:rPr>
              <a:t> are </a:t>
            </a:r>
            <a:r>
              <a:rPr lang="it-IT" sz="2400" dirty="0" err="1" smtClean="0">
                <a:latin typeface="Arial" pitchFamily="34" charset="0"/>
                <a:cs typeface="Arial" pitchFamily="34" charset="0"/>
              </a:rPr>
              <a:t>taught</a:t>
            </a:r>
            <a:r>
              <a:rPr lang="it-IT" sz="2400" dirty="0" smtClean="0">
                <a:latin typeface="Arial" pitchFamily="34" charset="0"/>
                <a:cs typeface="Arial" pitchFamily="34" charset="0"/>
              </a:rPr>
              <a:t>, and in </a:t>
            </a:r>
            <a:r>
              <a:rPr lang="it-IT" sz="2400" dirty="0" err="1" smtClean="0">
                <a:latin typeface="Arial" pitchFamily="34" charset="0"/>
                <a:cs typeface="Arial" pitchFamily="34" charset="0"/>
              </a:rPr>
              <a:t>classic</a:t>
            </a:r>
            <a:r>
              <a:rPr lang="it-IT" sz="2400" dirty="0" smtClean="0">
                <a:latin typeface="Arial" pitchFamily="34" charset="0"/>
                <a:cs typeface="Arial" pitchFamily="34" charset="0"/>
              </a:rPr>
              <a:t> high </a:t>
            </a:r>
            <a:r>
              <a:rPr lang="it-IT" sz="2400" dirty="0" err="1" smtClean="0">
                <a:latin typeface="Arial" pitchFamily="34" charset="0"/>
                <a:cs typeface="Arial" pitchFamily="34" charset="0"/>
              </a:rPr>
              <a:t>school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where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mainly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humanities</a:t>
            </a:r>
            <a:r>
              <a:rPr lang="it-IT" sz="2400" dirty="0" smtClean="0">
                <a:latin typeface="Arial" pitchFamily="34" charset="0"/>
                <a:cs typeface="Arial" pitchFamily="34" charset="0"/>
              </a:rPr>
              <a:t> are </a:t>
            </a:r>
            <a:r>
              <a:rPr lang="it-IT" sz="2400" dirty="0" err="1" smtClean="0">
                <a:latin typeface="Arial" pitchFamily="34" charset="0"/>
                <a:cs typeface="Arial" pitchFamily="34" charset="0"/>
              </a:rPr>
              <a:t>taught</a:t>
            </a:r>
            <a:r>
              <a:rPr lang="it-IT" sz="2400" dirty="0" smtClean="0">
                <a:latin typeface="Arial" pitchFamily="34" charset="0"/>
                <a:cs typeface="Arial" pitchFamily="34" charset="0"/>
              </a:rPr>
              <a:t>.</a:t>
            </a:r>
            <a:endParaRPr lang="it-IT" sz="2400" dirty="0">
              <a:latin typeface="Arial" pitchFamily="34" charset="0"/>
              <a:cs typeface="Arial" pitchFamily="34" charset="0"/>
            </a:endParaRPr>
          </a:p>
        </p:txBody>
      </p:sp>
      <p:sp>
        <p:nvSpPr>
          <p:cNvPr id="5" name="Rettangolo 4"/>
          <p:cNvSpPr/>
          <p:nvPr/>
        </p:nvSpPr>
        <p:spPr>
          <a:xfrm>
            <a:off x="928662" y="285728"/>
            <a:ext cx="7215238" cy="1107996"/>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pPr algn="ctr"/>
            <a:r>
              <a:rPr lang="it-IT" sz="6600"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50800" dist="38100" dir="13500000" algn="br" rotWithShape="0">
                    <a:prstClr val="black">
                      <a:alpha val="40000"/>
                    </a:prstClr>
                  </a:outerShdw>
                  <a:reflection blurRad="6350" stA="60000" endA="900" endPos="58000" dir="5400000" sy="-100000" algn="bl" rotWithShape="0"/>
                </a:effectLst>
              </a:rPr>
              <a:t>LICEO DEMOCRITO</a:t>
            </a:r>
            <a:endParaRPr lang="it-IT" sz="66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2">
                    <a:satMod val="175000"/>
                    <a:alpha val="40000"/>
                  </a:schemeClr>
                </a:glow>
                <a:outerShdw blurRad="50800" dist="38100" dir="13500000" algn="br" rotWithShape="0">
                  <a:prstClr val="black">
                    <a:alpha val="40000"/>
                  </a:prstClr>
                </a:outerShdw>
                <a:reflection blurRad="6350" stA="60000" endA="900" endPos="58000" dir="5400000" sy="-100000" algn="bl" rotWithShape="0"/>
              </a:effectLst>
            </a:endParaRPr>
          </a:p>
        </p:txBody>
      </p:sp>
      <p:pic>
        <p:nvPicPr>
          <p:cNvPr id="1028" name="Picture 4" descr="Immagine correlata"/>
          <p:cNvPicPr>
            <a:picLocks noChangeAspect="1" noChangeArrowheads="1"/>
          </p:cNvPicPr>
          <p:nvPr/>
        </p:nvPicPr>
        <p:blipFill>
          <a:blip r:embed="rId3"/>
          <a:srcRect/>
          <a:stretch>
            <a:fillRect/>
          </a:stretch>
        </p:blipFill>
        <p:spPr bwMode="auto">
          <a:xfrm>
            <a:off x="1928794" y="3571876"/>
            <a:ext cx="5715040" cy="292895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1000" fill="hold"/>
                                        <p:tgtEl>
                                          <p:spTgt spid="10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1028"/>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1028"/>
                                        </p:tgtEl>
                                        <p:attrNameLst>
                                          <p:attrName>ppt_y</p:attrName>
                                        </p:attrNameLst>
                                      </p:cBhvr>
                                      <p:tavLst>
                                        <p:tav tm="0">
                                          <p:val>
                                            <p:strVal val="#ppt_y"/>
                                          </p:val>
                                        </p:tav>
                                        <p:tav tm="100000">
                                          <p:val>
                                            <p:strVal val="#ppt_y"/>
                                          </p:val>
                                        </p:tav>
                                      </p:tavLst>
                                    </p:anim>
                                    <p:animEffect transition="in" filter="fade">
                                      <p:cBhvr>
                                        <p:cTn id="4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tel I7\Desktop\tesina CARLOTTA\PowerPoint\Cattura3.PNG"/>
          <p:cNvPicPr>
            <a:picLocks noGrp="1" noChangeAspect="1" noChangeArrowheads="1"/>
          </p:cNvPicPr>
          <p:nvPr>
            <p:ph idx="1"/>
          </p:nvPr>
        </p:nvPicPr>
        <p:blipFill>
          <a:blip r:embed="rId2"/>
          <a:srcRect/>
          <a:stretch>
            <a:fillRect/>
          </a:stretch>
        </p:blipFill>
        <p:spPr bwMode="auto">
          <a:xfrm>
            <a:off x="0" y="0"/>
            <a:ext cx="9124959" cy="6858000"/>
          </a:xfrm>
          <a:prstGeom prst="rect">
            <a:avLst/>
          </a:prstGeom>
          <a:noFill/>
        </p:spPr>
      </p:pic>
      <p:sp>
        <p:nvSpPr>
          <p:cNvPr id="2" name="Titolo 1"/>
          <p:cNvSpPr>
            <a:spLocks noGrp="1"/>
          </p:cNvSpPr>
          <p:nvPr>
            <p:ph type="title"/>
          </p:nvPr>
        </p:nvSpPr>
        <p:spPr>
          <a:xfrm>
            <a:off x="357158" y="2000240"/>
            <a:ext cx="4286280" cy="3786214"/>
          </a:xfrm>
        </p:spPr>
        <p:txBody>
          <a:bodyPr>
            <a:noAutofit/>
          </a:bodyPr>
          <a:lstStyle/>
          <a:p>
            <a:pPr algn="l"/>
            <a:r>
              <a:rPr lang="it-IT" sz="2400" dirty="0" smtClean="0">
                <a:latin typeface="Arial" pitchFamily="34" charset="0"/>
                <a:cs typeface="Arial" pitchFamily="34" charset="0"/>
              </a:rPr>
              <a:t>The </a:t>
            </a:r>
            <a:r>
              <a:rPr lang="it-IT" sz="2400" dirty="0" err="1" smtClean="0">
                <a:latin typeface="Arial" pitchFamily="34" charset="0"/>
                <a:cs typeface="Arial" pitchFamily="34" charset="0"/>
              </a:rPr>
              <a:t>scientific</a:t>
            </a:r>
            <a:r>
              <a:rPr lang="it-IT" sz="2400" dirty="0" smtClean="0">
                <a:latin typeface="Arial" pitchFamily="34" charset="0"/>
                <a:cs typeface="Arial" pitchFamily="34" charset="0"/>
              </a:rPr>
              <a:t> high </a:t>
            </a:r>
            <a:r>
              <a:rPr lang="it-IT" sz="2400" dirty="0" err="1" smtClean="0">
                <a:latin typeface="Arial" pitchFamily="34" charset="0"/>
                <a:cs typeface="Arial" pitchFamily="34" charset="0"/>
              </a:rPr>
              <a:t>school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is</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biggest</a:t>
            </a:r>
            <a:r>
              <a:rPr lang="it-IT" sz="2400" dirty="0" smtClean="0">
                <a:latin typeface="Arial" pitchFamily="34" charset="0"/>
                <a:cs typeface="Arial" pitchFamily="34" charset="0"/>
              </a:rPr>
              <a:t> building </a:t>
            </a:r>
            <a:r>
              <a:rPr lang="it-IT" sz="2400" dirty="0" err="1" smtClean="0">
                <a:latin typeface="Arial" pitchFamily="34" charset="0"/>
                <a:cs typeface="Arial" pitchFamily="34" charset="0"/>
              </a:rPr>
              <a:t>where</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main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activities</a:t>
            </a:r>
            <a:r>
              <a:rPr lang="it-IT" sz="2400" dirty="0" smtClean="0">
                <a:latin typeface="Arial" pitchFamily="34" charset="0"/>
                <a:cs typeface="Arial" pitchFamily="34" charset="0"/>
              </a:rPr>
              <a:t> are </a:t>
            </a:r>
            <a:r>
              <a:rPr lang="it-IT" sz="2400" dirty="0" err="1" smtClean="0">
                <a:latin typeface="Arial" pitchFamily="34" charset="0"/>
                <a:cs typeface="Arial" pitchFamily="34" charset="0"/>
              </a:rPr>
              <a:t>done</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classic</a:t>
            </a:r>
            <a:r>
              <a:rPr lang="it-IT" sz="2400" dirty="0" smtClean="0">
                <a:latin typeface="Arial" pitchFamily="34" charset="0"/>
                <a:cs typeface="Arial" pitchFamily="34" charset="0"/>
              </a:rPr>
              <a:t> high </a:t>
            </a:r>
            <a:r>
              <a:rPr lang="it-IT" sz="2400" dirty="0" err="1" smtClean="0">
                <a:latin typeface="Arial" pitchFamily="34" charset="0"/>
                <a:cs typeface="Arial" pitchFamily="34" charset="0"/>
              </a:rPr>
              <a:t>school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students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also</a:t>
            </a:r>
            <a:r>
              <a:rPr lang="it-IT" sz="2400" dirty="0" smtClean="0">
                <a:latin typeface="Arial" pitchFamily="34" charset="0"/>
                <a:cs typeface="Arial" pitchFamily="34" charset="0"/>
              </a:rPr>
              <a:t> go </a:t>
            </a:r>
            <a:r>
              <a:rPr lang="it-IT" sz="2400" dirty="0" err="1" smtClean="0">
                <a:latin typeface="Arial" pitchFamily="34" charset="0"/>
                <a:cs typeface="Arial" pitchFamily="34" charset="0"/>
              </a:rPr>
              <a:t>there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to</a:t>
            </a:r>
            <a:r>
              <a:rPr lang="it-IT" sz="2400" dirty="0" smtClean="0">
                <a:latin typeface="Arial" pitchFamily="34" charset="0"/>
                <a:cs typeface="Arial" pitchFamily="34" charset="0"/>
              </a:rPr>
              <a:t> do </a:t>
            </a:r>
            <a:r>
              <a:rPr lang="it-IT" sz="2400" dirty="0" err="1" smtClean="0">
                <a:latin typeface="Arial" pitchFamily="34" charset="0"/>
                <a:cs typeface="Arial" pitchFamily="34" charset="0"/>
              </a:rPr>
              <a:t>these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activitise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There</a:t>
            </a:r>
            <a:r>
              <a:rPr lang="it-IT" sz="2400" dirty="0" smtClean="0">
                <a:latin typeface="Arial" pitchFamily="34" charset="0"/>
                <a:cs typeface="Arial" pitchFamily="34" charset="0"/>
              </a:rPr>
              <a:t> are 37 </a:t>
            </a:r>
            <a:r>
              <a:rPr lang="it-IT" sz="2400" dirty="0" err="1" smtClean="0">
                <a:latin typeface="Arial" pitchFamily="34" charset="0"/>
                <a:cs typeface="Arial" pitchFamily="34" charset="0"/>
              </a:rPr>
              <a:t>classrooms</a:t>
            </a:r>
            <a:r>
              <a:rPr lang="it-IT" sz="2400" dirty="0" smtClean="0">
                <a:latin typeface="Arial" pitchFamily="34" charset="0"/>
                <a:cs typeface="Arial" pitchFamily="34" charset="0"/>
              </a:rPr>
              <a:t>, science </a:t>
            </a:r>
            <a:r>
              <a:rPr lang="it-IT" sz="2400" dirty="0" err="1" smtClean="0">
                <a:latin typeface="Arial" pitchFamily="34" charset="0"/>
                <a:cs typeface="Arial" pitchFamily="34" charset="0"/>
              </a:rPr>
              <a:t>labortories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chemistry</a:t>
            </a:r>
            <a:r>
              <a:rPr lang="it-IT" sz="2400" dirty="0" smtClean="0">
                <a:latin typeface="Arial" pitchFamily="34" charset="0"/>
                <a:cs typeface="Arial" pitchFamily="34" charset="0"/>
              </a:rPr>
              <a:t> and </a:t>
            </a:r>
            <a:r>
              <a:rPr lang="it-IT" sz="2400" dirty="0" err="1" smtClean="0">
                <a:latin typeface="Arial" pitchFamily="34" charset="0"/>
                <a:cs typeface="Arial" pitchFamily="34" charset="0"/>
              </a:rPr>
              <a:t>robotic</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classrooms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with</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computers</a:t>
            </a:r>
            <a:r>
              <a:rPr lang="it-IT" sz="2400" dirty="0" smtClean="0">
                <a:latin typeface="Arial" pitchFamily="34" charset="0"/>
                <a:cs typeface="Arial" pitchFamily="34" charset="0"/>
              </a:rPr>
              <a:t> and a big </a:t>
            </a:r>
            <a:r>
              <a:rPr lang="it-IT" sz="2400" dirty="0" err="1" smtClean="0">
                <a:latin typeface="Arial" pitchFamily="34" charset="0"/>
                <a:cs typeface="Arial" pitchFamily="34" charset="0"/>
              </a:rPr>
              <a:t>gym</a:t>
            </a:r>
            <a:r>
              <a:rPr lang="it-IT" sz="2400" dirty="0" smtClean="0">
                <a:latin typeface="Arial" pitchFamily="34" charset="0"/>
                <a:cs typeface="Arial" pitchFamily="34" charset="0"/>
              </a:rPr>
              <a:t>.</a:t>
            </a:r>
            <a:endParaRPr lang="it-IT" sz="2400" dirty="0">
              <a:latin typeface="Arial" pitchFamily="34" charset="0"/>
              <a:cs typeface="Arial" pitchFamily="34" charset="0"/>
            </a:endParaRPr>
          </a:p>
        </p:txBody>
      </p:sp>
      <p:sp>
        <p:nvSpPr>
          <p:cNvPr id="6" name="Rettangolo 5"/>
          <p:cNvSpPr/>
          <p:nvPr/>
        </p:nvSpPr>
        <p:spPr>
          <a:xfrm>
            <a:off x="357158" y="714356"/>
            <a:ext cx="8501090" cy="923330"/>
          </a:xfrm>
          <a:prstGeom prst="rect">
            <a:avLst/>
          </a:prstGeom>
          <a:noFill/>
          <a:effectLst>
            <a:glow rad="228600">
              <a:schemeClr val="accent2">
                <a:satMod val="175000"/>
                <a:alpha val="40000"/>
              </a:schemeClr>
            </a:glow>
            <a:innerShdw blurRad="63500" dist="50800" dir="13500000">
              <a:prstClr val="black">
                <a:alpha val="50000"/>
              </a:prstClr>
            </a:innerShd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LICEO SCIENTIFICO</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1" name="Picture 3" descr="C:\Users\Intel I7\Desktop\IMG_4431.JPG"/>
          <p:cNvPicPr>
            <a:picLocks noChangeAspect="1" noChangeArrowheads="1"/>
          </p:cNvPicPr>
          <p:nvPr/>
        </p:nvPicPr>
        <p:blipFill>
          <a:blip r:embed="rId3"/>
          <a:srcRect/>
          <a:stretch>
            <a:fillRect/>
          </a:stretch>
        </p:blipFill>
        <p:spPr bwMode="auto">
          <a:xfrm>
            <a:off x="4714876" y="2214554"/>
            <a:ext cx="4032375" cy="3286148"/>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p:cTn id="37" dur="1000" fill="hold"/>
                                        <p:tgtEl>
                                          <p:spTgt spid="205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2051"/>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2051"/>
                                        </p:tgtEl>
                                        <p:attrNameLst>
                                          <p:attrName>ppt_y</p:attrName>
                                        </p:attrNameLst>
                                      </p:cBhvr>
                                      <p:tavLst>
                                        <p:tav tm="0">
                                          <p:val>
                                            <p:strVal val="#ppt_y"/>
                                          </p:val>
                                        </p:tav>
                                        <p:tav tm="100000">
                                          <p:val>
                                            <p:strVal val="#ppt_y"/>
                                          </p:val>
                                        </p:tav>
                                      </p:tavLst>
                                    </p:anim>
                                    <p:animEffect transition="in" filter="fade">
                                      <p:cBhvr>
                                        <p:cTn id="4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ntel I7\Desktop\tesina CARLOTTA\PowerPoint\Cattura3.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Segnaposto contenuto 2"/>
          <p:cNvSpPr>
            <a:spLocks noGrp="1"/>
          </p:cNvSpPr>
          <p:nvPr>
            <p:ph idx="1"/>
          </p:nvPr>
        </p:nvSpPr>
        <p:spPr>
          <a:xfrm>
            <a:off x="1428728" y="1285860"/>
            <a:ext cx="7000892" cy="1285884"/>
          </a:xfrm>
        </p:spPr>
        <p:txBody>
          <a:bodyPr>
            <a:noAutofit/>
          </a:bodyPr>
          <a:lstStyle/>
          <a:p>
            <a:pPr algn="ctr">
              <a:buNone/>
            </a:pPr>
            <a:r>
              <a:rPr lang="it-IT" dirty="0" err="1" smtClean="0">
                <a:latin typeface="Arial" pitchFamily="34" charset="0"/>
                <a:cs typeface="Arial" pitchFamily="34" charset="0"/>
              </a:rPr>
              <a:t>Outside</a:t>
            </a:r>
            <a:r>
              <a:rPr lang="it-IT" dirty="0" smtClean="0">
                <a:latin typeface="Arial" pitchFamily="34" charset="0"/>
                <a:cs typeface="Arial" pitchFamily="34" charset="0"/>
              </a:rPr>
              <a:t> the </a:t>
            </a:r>
            <a:r>
              <a:rPr lang="it-IT" dirty="0" err="1" smtClean="0">
                <a:latin typeface="Arial" pitchFamily="34" charset="0"/>
                <a:cs typeface="Arial" pitchFamily="34" charset="0"/>
              </a:rPr>
              <a:t>school</a:t>
            </a:r>
            <a:r>
              <a:rPr lang="it-IT" dirty="0" smtClean="0">
                <a:latin typeface="Arial" pitchFamily="34" charset="0"/>
                <a:cs typeface="Arial" pitchFamily="34" charset="0"/>
              </a:rPr>
              <a:t>, </a:t>
            </a:r>
            <a:r>
              <a:rPr lang="it-IT" dirty="0" err="1" smtClean="0">
                <a:latin typeface="Arial" pitchFamily="34" charset="0"/>
                <a:cs typeface="Arial" pitchFamily="34" charset="0"/>
              </a:rPr>
              <a:t>all</a:t>
            </a:r>
            <a:r>
              <a:rPr lang="it-IT" dirty="0" smtClean="0">
                <a:latin typeface="Arial" pitchFamily="34" charset="0"/>
                <a:cs typeface="Arial" pitchFamily="34" charset="0"/>
              </a:rPr>
              <a:t> </a:t>
            </a:r>
            <a:r>
              <a:rPr lang="it-IT" dirty="0" err="1" smtClean="0">
                <a:latin typeface="Arial" pitchFamily="34" charset="0"/>
                <a:cs typeface="Arial" pitchFamily="34" charset="0"/>
              </a:rPr>
              <a:t>students</a:t>
            </a:r>
            <a:r>
              <a:rPr lang="it-IT" dirty="0" smtClean="0">
                <a:latin typeface="Arial" pitchFamily="34" charset="0"/>
                <a:cs typeface="Arial" pitchFamily="34" charset="0"/>
              </a:rPr>
              <a:t> can play basket, football and volleyball. </a:t>
            </a:r>
          </a:p>
          <a:p>
            <a:pPr algn="ctr">
              <a:buNone/>
            </a:pPr>
            <a:endParaRPr lang="it-IT" sz="2800" dirty="0">
              <a:latin typeface="Arial" pitchFamily="34" charset="0"/>
              <a:cs typeface="Arial" pitchFamily="34" charset="0"/>
            </a:endParaRPr>
          </a:p>
          <a:p>
            <a:pPr algn="ctr">
              <a:buNone/>
            </a:pPr>
            <a:endParaRPr lang="it-IT" sz="2800" dirty="0" smtClean="0">
              <a:latin typeface="Arial" pitchFamily="34" charset="0"/>
              <a:cs typeface="Arial" pitchFamily="34" charset="0"/>
            </a:endParaRPr>
          </a:p>
          <a:p>
            <a:pPr algn="ctr">
              <a:buNone/>
            </a:pPr>
            <a:endParaRPr lang="it-IT" sz="2800" dirty="0">
              <a:latin typeface="Arial" pitchFamily="34" charset="0"/>
              <a:cs typeface="Arial" pitchFamily="34" charset="0"/>
            </a:endParaRPr>
          </a:p>
          <a:p>
            <a:pPr algn="ctr">
              <a:buNone/>
            </a:pPr>
            <a:endParaRPr lang="it-IT" sz="2800" dirty="0" smtClean="0">
              <a:latin typeface="Arial" pitchFamily="34" charset="0"/>
              <a:cs typeface="Arial" pitchFamily="34" charset="0"/>
            </a:endParaRPr>
          </a:p>
          <a:p>
            <a:pPr algn="ctr">
              <a:buNone/>
            </a:pPr>
            <a:endParaRPr lang="it-IT" sz="2800" dirty="0" smtClean="0">
              <a:latin typeface="Arial" pitchFamily="34" charset="0"/>
              <a:cs typeface="Arial" pitchFamily="34" charset="0"/>
            </a:endParaRPr>
          </a:p>
          <a:p>
            <a:pPr algn="ctr">
              <a:buNone/>
            </a:pPr>
            <a:endParaRPr lang="it-IT" sz="2800" dirty="0" smtClean="0">
              <a:latin typeface="Arial" pitchFamily="34" charset="0"/>
              <a:cs typeface="Arial" pitchFamily="34" charset="0"/>
            </a:endParaRPr>
          </a:p>
          <a:p>
            <a:pPr algn="ctr">
              <a:buNone/>
            </a:pPr>
            <a:r>
              <a:rPr lang="it-IT" sz="2800" dirty="0" smtClean="0">
                <a:latin typeface="Arial" pitchFamily="34" charset="0"/>
                <a:cs typeface="Arial" pitchFamily="34" charset="0"/>
              </a:rPr>
              <a:t>   </a:t>
            </a:r>
            <a:endParaRPr lang="it-IT" sz="2800" dirty="0">
              <a:latin typeface="Arial" pitchFamily="34" charset="0"/>
              <a:cs typeface="Arial" pitchFamily="34" charset="0"/>
            </a:endParaRPr>
          </a:p>
        </p:txBody>
      </p:sp>
      <p:pic>
        <p:nvPicPr>
          <p:cNvPr id="3075" name="Picture 3" descr="C:\Users\Intel I7\Desktop\IMG_4426.JPG"/>
          <p:cNvPicPr>
            <a:picLocks noChangeAspect="1" noChangeArrowheads="1"/>
          </p:cNvPicPr>
          <p:nvPr/>
        </p:nvPicPr>
        <p:blipFill>
          <a:blip r:embed="rId3" cstate="print"/>
          <a:srcRect/>
          <a:stretch>
            <a:fillRect/>
          </a:stretch>
        </p:blipFill>
        <p:spPr bwMode="auto">
          <a:xfrm flipH="1">
            <a:off x="4929190" y="3143248"/>
            <a:ext cx="3920186" cy="3143248"/>
          </a:xfrm>
          <a:prstGeom prst="rect">
            <a:avLst/>
          </a:prstGeom>
          <a:noFill/>
        </p:spPr>
      </p:pic>
      <p:pic>
        <p:nvPicPr>
          <p:cNvPr id="3076" name="Picture 4" descr="C:\Users\Intel I7\Desktop\IMG_4430.JPG"/>
          <p:cNvPicPr>
            <a:picLocks noChangeAspect="1" noChangeArrowheads="1"/>
          </p:cNvPicPr>
          <p:nvPr/>
        </p:nvPicPr>
        <p:blipFill>
          <a:blip r:embed="rId4" cstate="print"/>
          <a:srcRect/>
          <a:stretch>
            <a:fillRect/>
          </a:stretch>
        </p:blipFill>
        <p:spPr bwMode="auto">
          <a:xfrm>
            <a:off x="1714480" y="2571744"/>
            <a:ext cx="3008846" cy="285752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1000" fill="hold"/>
                                        <p:tgtEl>
                                          <p:spTgt spid="307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07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076"/>
                                        </p:tgtEl>
                                        <p:attrNameLst>
                                          <p:attrName>ppt_y</p:attrName>
                                        </p:attrNameLst>
                                      </p:cBhvr>
                                      <p:tavLst>
                                        <p:tav tm="0">
                                          <p:val>
                                            <p:strVal val="#ppt_y"/>
                                          </p:val>
                                        </p:tav>
                                        <p:tav tm="100000">
                                          <p:val>
                                            <p:strVal val="#ppt_y"/>
                                          </p:val>
                                        </p:tav>
                                      </p:tavLst>
                                    </p:anim>
                                    <p:animEffect transition="in" filter="fade">
                                      <p:cBhvr>
                                        <p:cTn id="28" dur="10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p:cTn id="33" dur="1000" fill="hold"/>
                                        <p:tgtEl>
                                          <p:spTgt spid="30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3075"/>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3075"/>
                                        </p:tgtEl>
                                        <p:attrNameLst>
                                          <p:attrName>ppt_y</p:attrName>
                                        </p:attrNameLst>
                                      </p:cBhvr>
                                      <p:tavLst>
                                        <p:tav tm="0">
                                          <p:val>
                                            <p:strVal val="#ppt_y"/>
                                          </p:val>
                                        </p:tav>
                                        <p:tav tm="100000">
                                          <p:val>
                                            <p:strVal val="#ppt_y"/>
                                          </p:val>
                                        </p:tav>
                                      </p:tavLst>
                                    </p:anim>
                                    <p:animEffect transition="in" filter="fade">
                                      <p:cBhvr>
                                        <p:cTn id="36"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ntel I7\Desktop\tesina CARLOTTA\PowerPoint\Cattura3.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285720" y="642918"/>
            <a:ext cx="3929090" cy="2214570"/>
          </a:xfrm>
        </p:spPr>
        <p:txBody>
          <a:bodyPr>
            <a:normAutofit fontScale="90000"/>
          </a:bodyPr>
          <a:lstStyle/>
          <a:p>
            <a:r>
              <a:rPr lang="it-IT" sz="3100" dirty="0" err="1" smtClean="0">
                <a:latin typeface="Arial" pitchFamily="34" charset="0"/>
                <a:cs typeface="Arial" pitchFamily="34" charset="0"/>
              </a:rPr>
              <a:t>There</a:t>
            </a:r>
            <a:r>
              <a:rPr lang="it-IT" sz="3100" dirty="0" smtClean="0">
                <a:latin typeface="Arial" pitchFamily="34" charset="0"/>
                <a:cs typeface="Arial" pitchFamily="34" charset="0"/>
              </a:rPr>
              <a:t> </a:t>
            </a:r>
            <a:r>
              <a:rPr lang="it-IT" sz="3100" dirty="0" err="1" smtClean="0">
                <a:latin typeface="Arial" pitchFamily="34" charset="0"/>
                <a:cs typeface="Arial" pitchFamily="34" charset="0"/>
              </a:rPr>
              <a:t>is</a:t>
            </a:r>
            <a:r>
              <a:rPr lang="it-IT" sz="3100" dirty="0" smtClean="0">
                <a:latin typeface="Arial" pitchFamily="34" charset="0"/>
                <a:cs typeface="Arial" pitchFamily="34" charset="0"/>
              </a:rPr>
              <a:t> </a:t>
            </a:r>
            <a:r>
              <a:rPr lang="it-IT" sz="3100" dirty="0" err="1" smtClean="0">
                <a:latin typeface="Arial" pitchFamily="34" charset="0"/>
                <a:cs typeface="Arial" pitchFamily="34" charset="0"/>
              </a:rPr>
              <a:t>also</a:t>
            </a:r>
            <a:r>
              <a:rPr lang="it-IT" sz="3100" dirty="0" smtClean="0">
                <a:latin typeface="Arial" pitchFamily="34" charset="0"/>
                <a:cs typeface="Arial" pitchFamily="34" charset="0"/>
              </a:rPr>
              <a:t> the auditorium </a:t>
            </a:r>
            <a:r>
              <a:rPr lang="it-IT" sz="3100" dirty="0" err="1" smtClean="0">
                <a:latin typeface="Arial" pitchFamily="34" charset="0"/>
                <a:cs typeface="Arial" pitchFamily="34" charset="0"/>
              </a:rPr>
              <a:t>where</a:t>
            </a:r>
            <a:r>
              <a:rPr lang="it-IT" sz="3100" dirty="0" smtClean="0">
                <a:latin typeface="Arial" pitchFamily="34" charset="0"/>
                <a:cs typeface="Arial" pitchFamily="34" charset="0"/>
              </a:rPr>
              <a:t> the </a:t>
            </a:r>
            <a:r>
              <a:rPr lang="it-IT" sz="3100" dirty="0" err="1" smtClean="0">
                <a:latin typeface="Arial" pitchFamily="34" charset="0"/>
                <a:cs typeface="Arial" pitchFamily="34" charset="0"/>
              </a:rPr>
              <a:t>students</a:t>
            </a:r>
            <a:r>
              <a:rPr lang="it-IT" sz="3100" dirty="0" smtClean="0">
                <a:latin typeface="Arial" pitchFamily="34" charset="0"/>
                <a:cs typeface="Arial" pitchFamily="34" charset="0"/>
              </a:rPr>
              <a:t> can </a:t>
            </a:r>
            <a:r>
              <a:rPr lang="it-IT" sz="3100" dirty="0" err="1" smtClean="0">
                <a:latin typeface="Arial" pitchFamily="34" charset="0"/>
                <a:cs typeface="Arial" pitchFamily="34" charset="0"/>
              </a:rPr>
              <a:t>act</a:t>
            </a:r>
            <a:r>
              <a:rPr lang="it-IT" sz="3100" dirty="0" smtClean="0">
                <a:latin typeface="Arial" pitchFamily="34" charset="0"/>
                <a:cs typeface="Arial" pitchFamily="34" charset="0"/>
              </a:rPr>
              <a:t>, </a:t>
            </a:r>
            <a:r>
              <a:rPr lang="it-IT" sz="3100" dirty="0" err="1" smtClean="0">
                <a:latin typeface="Arial" pitchFamily="34" charset="0"/>
                <a:cs typeface="Arial" pitchFamily="34" charset="0"/>
              </a:rPr>
              <a:t>hold</a:t>
            </a:r>
            <a:r>
              <a:rPr lang="it-IT" sz="3100" dirty="0" smtClean="0">
                <a:latin typeface="Arial" pitchFamily="34" charset="0"/>
                <a:cs typeface="Arial" pitchFamily="34" charset="0"/>
              </a:rPr>
              <a:t> </a:t>
            </a:r>
            <a:r>
              <a:rPr lang="it-IT" sz="3100" dirty="0" err="1" smtClean="0">
                <a:latin typeface="Arial" pitchFamily="34" charset="0"/>
                <a:cs typeface="Arial" pitchFamily="34" charset="0"/>
              </a:rPr>
              <a:t>concerts</a:t>
            </a:r>
            <a:r>
              <a:rPr lang="it-IT" sz="3100" dirty="0" smtClean="0">
                <a:latin typeface="Arial" pitchFamily="34" charset="0"/>
                <a:cs typeface="Arial" pitchFamily="34" charset="0"/>
              </a:rPr>
              <a:t>, some </a:t>
            </a:r>
            <a:r>
              <a:rPr lang="it-IT" sz="3100" dirty="0" err="1" smtClean="0">
                <a:latin typeface="Arial" pitchFamily="34" charset="0"/>
                <a:cs typeface="Arial" pitchFamily="34" charset="0"/>
              </a:rPr>
              <a:t>presentations</a:t>
            </a:r>
            <a:r>
              <a:rPr lang="it-IT" sz="3100" dirty="0" smtClean="0">
                <a:latin typeface="Arial" pitchFamily="34" charset="0"/>
                <a:cs typeface="Arial" pitchFamily="34" charset="0"/>
              </a:rPr>
              <a:t> and </a:t>
            </a:r>
            <a:r>
              <a:rPr lang="it-IT" sz="3100" dirty="0" err="1" smtClean="0">
                <a:latin typeface="Arial" pitchFamily="34" charset="0"/>
                <a:cs typeface="Arial" pitchFamily="34" charset="0"/>
              </a:rPr>
              <a:t>shows</a:t>
            </a:r>
            <a:r>
              <a:rPr lang="it-IT" sz="3100" dirty="0" smtClean="0">
                <a:latin typeface="Arial" pitchFamily="34" charset="0"/>
                <a:cs typeface="Arial" pitchFamily="34" charset="0"/>
              </a:rPr>
              <a:t>. </a:t>
            </a:r>
            <a:r>
              <a:rPr lang="it-IT" dirty="0" smtClean="0">
                <a:latin typeface="Arial" pitchFamily="34" charset="0"/>
                <a:cs typeface="Arial" pitchFamily="34" charset="0"/>
              </a:rPr>
              <a:t/>
            </a:r>
            <a:br>
              <a:rPr lang="it-IT" dirty="0" smtClean="0">
                <a:latin typeface="Arial" pitchFamily="34" charset="0"/>
                <a:cs typeface="Arial" pitchFamily="34" charset="0"/>
              </a:rPr>
            </a:br>
            <a:endParaRPr lang="it-IT" dirty="0"/>
          </a:p>
        </p:txBody>
      </p:sp>
      <p:sp>
        <p:nvSpPr>
          <p:cNvPr id="3" name="Segnaposto contenuto 2"/>
          <p:cNvSpPr>
            <a:spLocks noGrp="1"/>
          </p:cNvSpPr>
          <p:nvPr>
            <p:ph idx="1"/>
          </p:nvPr>
        </p:nvSpPr>
        <p:spPr>
          <a:xfrm>
            <a:off x="6072198" y="2786058"/>
            <a:ext cx="2828916" cy="3482981"/>
          </a:xfrm>
        </p:spPr>
        <p:txBody>
          <a:bodyPr>
            <a:normAutofit fontScale="47500" lnSpcReduction="20000"/>
          </a:bodyPr>
          <a:lstStyle/>
          <a:p>
            <a:pPr algn="ctr">
              <a:buNone/>
            </a:pPr>
            <a:endParaRPr lang="it-IT" sz="7000" dirty="0" smtClean="0">
              <a:latin typeface="Arial" pitchFamily="34" charset="0"/>
              <a:cs typeface="Arial" pitchFamily="34" charset="0"/>
            </a:endParaRPr>
          </a:p>
          <a:p>
            <a:pPr algn="ctr">
              <a:buNone/>
            </a:pP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There</a:t>
            </a: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is</a:t>
            </a: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also</a:t>
            </a:r>
            <a:r>
              <a:rPr lang="it-IT" sz="7000" dirty="0" smtClean="0">
                <a:latin typeface="Arial" pitchFamily="34" charset="0"/>
                <a:cs typeface="Arial" pitchFamily="34" charset="0"/>
              </a:rPr>
              <a:t> a </a:t>
            </a:r>
            <a:r>
              <a:rPr lang="it-IT" sz="7000" dirty="0" err="1" smtClean="0">
                <a:latin typeface="Arial" pitchFamily="34" charset="0"/>
                <a:cs typeface="Arial" pitchFamily="34" charset="0"/>
              </a:rPr>
              <a:t>cafè</a:t>
            </a: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where</a:t>
            </a: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you</a:t>
            </a:r>
            <a:r>
              <a:rPr lang="it-IT" sz="7000" dirty="0" smtClean="0">
                <a:latin typeface="Arial" pitchFamily="34" charset="0"/>
                <a:cs typeface="Arial" pitchFamily="34" charset="0"/>
              </a:rPr>
              <a:t> can </a:t>
            </a:r>
            <a:r>
              <a:rPr lang="it-IT" sz="7000" dirty="0" err="1" smtClean="0">
                <a:latin typeface="Arial" pitchFamily="34" charset="0"/>
                <a:cs typeface="Arial" pitchFamily="34" charset="0"/>
              </a:rPr>
              <a:t>eat</a:t>
            </a: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whatever</a:t>
            </a: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you</a:t>
            </a:r>
            <a:r>
              <a:rPr lang="it-IT" sz="7000" dirty="0" smtClean="0">
                <a:latin typeface="Arial" pitchFamily="34" charset="0"/>
                <a:cs typeface="Arial" pitchFamily="34" charset="0"/>
              </a:rPr>
              <a:t> </a:t>
            </a:r>
            <a:r>
              <a:rPr lang="it-IT" sz="7000" dirty="0" err="1" smtClean="0">
                <a:latin typeface="Arial" pitchFamily="34" charset="0"/>
                <a:cs typeface="Arial" pitchFamily="34" charset="0"/>
              </a:rPr>
              <a:t>want</a:t>
            </a:r>
            <a:r>
              <a:rPr lang="it-IT" sz="7000" dirty="0" smtClean="0">
                <a:latin typeface="Arial" pitchFamily="34" charset="0"/>
                <a:cs typeface="Arial" pitchFamily="34" charset="0"/>
              </a:rPr>
              <a:t>.</a:t>
            </a:r>
          </a:p>
          <a:p>
            <a:pPr algn="ctr">
              <a:buNone/>
            </a:pPr>
            <a:endParaRPr lang="it-IT" dirty="0"/>
          </a:p>
        </p:txBody>
      </p:sp>
      <p:pic>
        <p:nvPicPr>
          <p:cNvPr id="4098" name="Picture 2" descr="C:\Users\Intel I7\Desktop\IMG_4429.JPG"/>
          <p:cNvPicPr>
            <a:picLocks noChangeAspect="1" noChangeArrowheads="1"/>
          </p:cNvPicPr>
          <p:nvPr/>
        </p:nvPicPr>
        <p:blipFill>
          <a:blip r:embed="rId3" cstate="print"/>
          <a:srcRect/>
          <a:stretch>
            <a:fillRect/>
          </a:stretch>
        </p:blipFill>
        <p:spPr bwMode="auto">
          <a:xfrm>
            <a:off x="428596" y="2857496"/>
            <a:ext cx="2571768" cy="3500462"/>
          </a:xfrm>
          <a:prstGeom prst="rect">
            <a:avLst/>
          </a:prstGeom>
          <a:noFill/>
        </p:spPr>
      </p:pic>
      <p:pic>
        <p:nvPicPr>
          <p:cNvPr id="4099" name="Picture 3" descr="C:\Users\Intel I7\Desktop\IMG_4428.JPG"/>
          <p:cNvPicPr>
            <a:picLocks noChangeAspect="1" noChangeArrowheads="1"/>
          </p:cNvPicPr>
          <p:nvPr/>
        </p:nvPicPr>
        <p:blipFill>
          <a:blip r:embed="rId4" cstate="print"/>
          <a:srcRect/>
          <a:stretch>
            <a:fillRect/>
          </a:stretch>
        </p:blipFill>
        <p:spPr bwMode="auto">
          <a:xfrm>
            <a:off x="3071802" y="3143248"/>
            <a:ext cx="3429023" cy="2857520"/>
          </a:xfrm>
          <a:prstGeom prst="rect">
            <a:avLst/>
          </a:prstGeom>
          <a:noFill/>
        </p:spPr>
      </p:pic>
      <p:pic>
        <p:nvPicPr>
          <p:cNvPr id="4101" name="Picture 5" descr="Risultati immagini per liceo scientifico democrito"/>
          <p:cNvPicPr>
            <a:picLocks noChangeAspect="1" noChangeArrowheads="1"/>
          </p:cNvPicPr>
          <p:nvPr/>
        </p:nvPicPr>
        <p:blipFill>
          <a:blip r:embed="rId5" cstate="print"/>
          <a:srcRect/>
          <a:stretch>
            <a:fillRect/>
          </a:stretch>
        </p:blipFill>
        <p:spPr bwMode="auto">
          <a:xfrm>
            <a:off x="4357686" y="357166"/>
            <a:ext cx="3945797" cy="2214578"/>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nodeType="clickEffect">
                                  <p:stCondLst>
                                    <p:cond delay="0"/>
                                  </p:stCondLst>
                                  <p:childTnLst>
                                    <p:set>
                                      <p:cBhvr>
                                        <p:cTn id="36" dur="1" fill="hold">
                                          <p:stCondLst>
                                            <p:cond delay="0"/>
                                          </p:stCondLst>
                                        </p:cTn>
                                        <p:tgtEl>
                                          <p:spTgt spid="4101"/>
                                        </p:tgtEl>
                                        <p:attrNameLst>
                                          <p:attrName>style.visibility</p:attrName>
                                        </p:attrNameLst>
                                      </p:cBhvr>
                                      <p:to>
                                        <p:strVal val="visible"/>
                                      </p:to>
                                    </p:set>
                                    <p:anim calcmode="lin" valueType="num">
                                      <p:cBhvr>
                                        <p:cTn id="37" dur="1000" fill="hold"/>
                                        <p:tgtEl>
                                          <p:spTgt spid="410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4101"/>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4101"/>
                                        </p:tgtEl>
                                        <p:attrNameLst>
                                          <p:attrName>ppt_y</p:attrName>
                                        </p:attrNameLst>
                                      </p:cBhvr>
                                      <p:tavLst>
                                        <p:tav tm="0">
                                          <p:val>
                                            <p:strVal val="#ppt_y"/>
                                          </p:val>
                                        </p:tav>
                                        <p:tav tm="100000">
                                          <p:val>
                                            <p:strVal val="#ppt_y"/>
                                          </p:val>
                                        </p:tav>
                                      </p:tavLst>
                                    </p:anim>
                                    <p:animEffect transition="in" filter="fade">
                                      <p:cBhvr>
                                        <p:cTn id="40" dur="1000"/>
                                        <p:tgtEl>
                                          <p:spTgt spid="4101"/>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wipe(down)">
                                      <p:cBhvr>
                                        <p:cTn id="45" dur="580">
                                          <p:stCondLst>
                                            <p:cond delay="0"/>
                                          </p:stCondLst>
                                        </p:cTn>
                                        <p:tgtEl>
                                          <p:spTgt spid="4098"/>
                                        </p:tgtEl>
                                      </p:cBhvr>
                                    </p:animEffect>
                                    <p:anim calcmode="lin" valueType="num">
                                      <p:cBhvr>
                                        <p:cTn id="4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51" dur="26">
                                          <p:stCondLst>
                                            <p:cond delay="650"/>
                                          </p:stCondLst>
                                        </p:cTn>
                                        <p:tgtEl>
                                          <p:spTgt spid="4098"/>
                                        </p:tgtEl>
                                      </p:cBhvr>
                                      <p:to x="100000" y="60000"/>
                                    </p:animScale>
                                    <p:animScale>
                                      <p:cBhvr>
                                        <p:cTn id="52" dur="166" decel="50000">
                                          <p:stCondLst>
                                            <p:cond delay="676"/>
                                          </p:stCondLst>
                                        </p:cTn>
                                        <p:tgtEl>
                                          <p:spTgt spid="4098"/>
                                        </p:tgtEl>
                                      </p:cBhvr>
                                      <p:to x="100000" y="100000"/>
                                    </p:animScale>
                                    <p:animScale>
                                      <p:cBhvr>
                                        <p:cTn id="53" dur="26">
                                          <p:stCondLst>
                                            <p:cond delay="1312"/>
                                          </p:stCondLst>
                                        </p:cTn>
                                        <p:tgtEl>
                                          <p:spTgt spid="4098"/>
                                        </p:tgtEl>
                                      </p:cBhvr>
                                      <p:to x="100000" y="80000"/>
                                    </p:animScale>
                                    <p:animScale>
                                      <p:cBhvr>
                                        <p:cTn id="54" dur="166" decel="50000">
                                          <p:stCondLst>
                                            <p:cond delay="1338"/>
                                          </p:stCondLst>
                                        </p:cTn>
                                        <p:tgtEl>
                                          <p:spTgt spid="4098"/>
                                        </p:tgtEl>
                                      </p:cBhvr>
                                      <p:to x="100000" y="100000"/>
                                    </p:animScale>
                                    <p:animScale>
                                      <p:cBhvr>
                                        <p:cTn id="55" dur="26">
                                          <p:stCondLst>
                                            <p:cond delay="1642"/>
                                          </p:stCondLst>
                                        </p:cTn>
                                        <p:tgtEl>
                                          <p:spTgt spid="4098"/>
                                        </p:tgtEl>
                                      </p:cBhvr>
                                      <p:to x="100000" y="90000"/>
                                    </p:animScale>
                                    <p:animScale>
                                      <p:cBhvr>
                                        <p:cTn id="56" dur="166" decel="50000">
                                          <p:stCondLst>
                                            <p:cond delay="1668"/>
                                          </p:stCondLst>
                                        </p:cTn>
                                        <p:tgtEl>
                                          <p:spTgt spid="4098"/>
                                        </p:tgtEl>
                                      </p:cBhvr>
                                      <p:to x="100000" y="100000"/>
                                    </p:animScale>
                                    <p:animScale>
                                      <p:cBhvr>
                                        <p:cTn id="57" dur="26">
                                          <p:stCondLst>
                                            <p:cond delay="1808"/>
                                          </p:stCondLst>
                                        </p:cTn>
                                        <p:tgtEl>
                                          <p:spTgt spid="4098"/>
                                        </p:tgtEl>
                                      </p:cBhvr>
                                      <p:to x="100000" y="95000"/>
                                    </p:animScale>
                                    <p:animScale>
                                      <p:cBhvr>
                                        <p:cTn id="58" dur="166" decel="50000">
                                          <p:stCondLst>
                                            <p:cond delay="1834"/>
                                          </p:stCondLst>
                                        </p:cTn>
                                        <p:tgtEl>
                                          <p:spTgt spid="409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nodeType="clickEffect">
                                  <p:stCondLst>
                                    <p:cond delay="0"/>
                                  </p:stCondLst>
                                  <p:childTnLst>
                                    <p:set>
                                      <p:cBhvr>
                                        <p:cTn id="62" dur="1" fill="hold">
                                          <p:stCondLst>
                                            <p:cond delay="0"/>
                                          </p:stCondLst>
                                        </p:cTn>
                                        <p:tgtEl>
                                          <p:spTgt spid="4099"/>
                                        </p:tgtEl>
                                        <p:attrNameLst>
                                          <p:attrName>style.visibility</p:attrName>
                                        </p:attrNameLst>
                                      </p:cBhvr>
                                      <p:to>
                                        <p:strVal val="visible"/>
                                      </p:to>
                                    </p:set>
                                    <p:anim calcmode="lin" valueType="num">
                                      <p:cBhvr>
                                        <p:cTn id="63" dur="1000" fill="hold"/>
                                        <p:tgtEl>
                                          <p:spTgt spid="40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4099"/>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4099"/>
                                        </p:tgtEl>
                                        <p:attrNameLst>
                                          <p:attrName>ppt_y</p:attrName>
                                        </p:attrNameLst>
                                      </p:cBhvr>
                                      <p:tavLst>
                                        <p:tav tm="0">
                                          <p:val>
                                            <p:strVal val="#ppt_y"/>
                                          </p:val>
                                        </p:tav>
                                        <p:tav tm="100000">
                                          <p:val>
                                            <p:strVal val="#ppt_y"/>
                                          </p:val>
                                        </p:tav>
                                      </p:tavLst>
                                    </p:anim>
                                    <p:animEffect transition="in" filter="fade">
                                      <p:cBhvr>
                                        <p:cTn id="66"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ntel I7\Desktop\tesina CARLOTTA\PowerPoint\Cattura3.PNG"/>
          <p:cNvPicPr>
            <a:picLocks noGrp="1" noChangeAspect="1" noChangeArrowheads="1"/>
          </p:cNvPicPr>
          <p:nvPr>
            <p:ph idx="1"/>
          </p:nvPr>
        </p:nvPicPr>
        <p:blipFill>
          <a:blip r:embed="rId2"/>
          <a:srcRect/>
          <a:stretch>
            <a:fillRect/>
          </a:stretch>
        </p:blipFill>
        <p:spPr bwMode="auto">
          <a:xfrm>
            <a:off x="-668" y="0"/>
            <a:ext cx="9144668" cy="6858000"/>
          </a:xfrm>
          <a:prstGeom prst="rect">
            <a:avLst/>
          </a:prstGeom>
          <a:noFill/>
        </p:spPr>
      </p:pic>
      <p:sp>
        <p:nvSpPr>
          <p:cNvPr id="2" name="Titolo 1"/>
          <p:cNvSpPr>
            <a:spLocks noGrp="1"/>
          </p:cNvSpPr>
          <p:nvPr>
            <p:ph type="title"/>
          </p:nvPr>
        </p:nvSpPr>
        <p:spPr>
          <a:xfrm>
            <a:off x="500034" y="642918"/>
            <a:ext cx="8229600" cy="3357586"/>
          </a:xfrm>
        </p:spPr>
        <p:txBody>
          <a:bodyPr>
            <a:normAutofit/>
          </a:bodyPr>
          <a:lstStyle/>
          <a:p>
            <a:r>
              <a:rPr lang="it-IT" sz="2600" dirty="0" smtClean="0">
                <a:latin typeface="Arial" pitchFamily="34" charset="0"/>
                <a:cs typeface="Arial" pitchFamily="34" charset="0"/>
              </a:rPr>
              <a:t>The </a:t>
            </a:r>
            <a:r>
              <a:rPr lang="it-IT" sz="2600" dirty="0" err="1" smtClean="0">
                <a:latin typeface="Arial" pitchFamily="34" charset="0"/>
                <a:cs typeface="Arial" pitchFamily="34" charset="0"/>
              </a:rPr>
              <a:t>classic</a:t>
            </a:r>
            <a:r>
              <a:rPr lang="it-IT" sz="2600" dirty="0" smtClean="0">
                <a:latin typeface="Arial" pitchFamily="34" charset="0"/>
                <a:cs typeface="Arial" pitchFamily="34" charset="0"/>
              </a:rPr>
              <a:t> high </a:t>
            </a:r>
            <a:r>
              <a:rPr lang="it-IT" sz="2600" dirty="0" err="1" smtClean="0">
                <a:latin typeface="Arial" pitchFamily="34" charset="0"/>
                <a:cs typeface="Arial" pitchFamily="34" charset="0"/>
              </a:rPr>
              <a:t>school</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is</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instead</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very</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little</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has</a:t>
            </a:r>
            <a:r>
              <a:rPr lang="it-IT" sz="2600" dirty="0" smtClean="0">
                <a:latin typeface="Arial" pitchFamily="34" charset="0"/>
                <a:cs typeface="Arial" pitchFamily="34" charset="0"/>
              </a:rPr>
              <a:t> 10 </a:t>
            </a:r>
            <a:r>
              <a:rPr lang="it-IT" sz="2600" dirty="0" err="1" smtClean="0">
                <a:latin typeface="Arial" pitchFamily="34" charset="0"/>
                <a:cs typeface="Arial" pitchFamily="34" charset="0"/>
              </a:rPr>
              <a:t>classooms</a:t>
            </a:r>
            <a:r>
              <a:rPr lang="it-IT" sz="2600" dirty="0" smtClean="0">
                <a:latin typeface="Arial" pitchFamily="34" charset="0"/>
                <a:cs typeface="Arial" pitchFamily="34" charset="0"/>
              </a:rPr>
              <a:t> and a </a:t>
            </a:r>
            <a:r>
              <a:rPr lang="it-IT" sz="2600" dirty="0" err="1" smtClean="0">
                <a:latin typeface="Arial" pitchFamily="34" charset="0"/>
                <a:cs typeface="Arial" pitchFamily="34" charset="0"/>
              </a:rPr>
              <a:t>little</a:t>
            </a:r>
            <a:r>
              <a:rPr lang="it-IT" sz="2600" dirty="0" smtClean="0">
                <a:latin typeface="Arial" pitchFamily="34" charset="0"/>
                <a:cs typeface="Arial" pitchFamily="34" charset="0"/>
              </a:rPr>
              <a:t> lobby. In the </a:t>
            </a:r>
            <a:r>
              <a:rPr lang="it-IT" sz="2600" dirty="0" err="1" smtClean="0">
                <a:latin typeface="Arial" pitchFamily="34" charset="0"/>
                <a:cs typeface="Arial" pitchFamily="34" charset="0"/>
              </a:rPr>
              <a:t>Italian</a:t>
            </a:r>
            <a:r>
              <a:rPr lang="it-IT" sz="2600" dirty="0" smtClean="0">
                <a:latin typeface="Arial" pitchFamily="34" charset="0"/>
                <a:cs typeface="Arial" pitchFamily="34" charset="0"/>
              </a:rPr>
              <a:t> high </a:t>
            </a:r>
            <a:r>
              <a:rPr lang="it-IT" sz="2600" dirty="0" err="1" smtClean="0">
                <a:latin typeface="Arial" pitchFamily="34" charset="0"/>
                <a:cs typeface="Arial" pitchFamily="34" charset="0"/>
              </a:rPr>
              <a:t>school</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we</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study</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very</a:t>
            </a:r>
            <a:r>
              <a:rPr lang="it-IT" sz="2600" dirty="0" smtClean="0">
                <a:latin typeface="Arial" pitchFamily="34" charset="0"/>
                <a:cs typeface="Arial" pitchFamily="34" charset="0"/>
              </a:rPr>
              <a:t> hard; </a:t>
            </a:r>
            <a:r>
              <a:rPr lang="it-IT" sz="2600" dirty="0" err="1" smtClean="0">
                <a:latin typeface="Arial" pitchFamily="34" charset="0"/>
                <a:cs typeface="Arial" pitchFamily="34" charset="0"/>
              </a:rPr>
              <a:t>we</a:t>
            </a:r>
            <a:r>
              <a:rPr lang="it-IT" sz="2600" dirty="0" smtClean="0">
                <a:latin typeface="Arial" pitchFamily="34" charset="0"/>
                <a:cs typeface="Arial" pitchFamily="34" charset="0"/>
              </a:rPr>
              <a:t> are </a:t>
            </a:r>
            <a:r>
              <a:rPr lang="it-IT" sz="2600" dirty="0" err="1" smtClean="0">
                <a:latin typeface="Arial" pitchFamily="34" charset="0"/>
                <a:cs typeface="Arial" pitchFamily="34" charset="0"/>
              </a:rPr>
              <a:t>very</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hard-working</a:t>
            </a:r>
            <a:r>
              <a:rPr lang="it-IT" sz="2600" dirty="0" smtClean="0">
                <a:latin typeface="Arial" pitchFamily="34" charset="0"/>
                <a:cs typeface="Arial" pitchFamily="34" charset="0"/>
              </a:rPr>
              <a:t>! In the </a:t>
            </a:r>
            <a:r>
              <a:rPr lang="it-IT" sz="2600" dirty="0" err="1" smtClean="0">
                <a:latin typeface="Arial" pitchFamily="34" charset="0"/>
                <a:cs typeface="Arial" pitchFamily="34" charset="0"/>
              </a:rPr>
              <a:t>Scientific</a:t>
            </a:r>
            <a:r>
              <a:rPr lang="it-IT" sz="2600" dirty="0" smtClean="0">
                <a:latin typeface="Arial" pitchFamily="34" charset="0"/>
                <a:cs typeface="Arial" pitchFamily="34" charset="0"/>
              </a:rPr>
              <a:t> High </a:t>
            </a:r>
            <a:r>
              <a:rPr lang="it-IT" sz="2600" dirty="0" err="1">
                <a:latin typeface="Arial" pitchFamily="34" charset="0"/>
                <a:cs typeface="Arial" pitchFamily="34" charset="0"/>
              </a:rPr>
              <a:t>S</a:t>
            </a:r>
            <a:r>
              <a:rPr lang="it-IT" sz="2600" dirty="0" err="1" smtClean="0">
                <a:latin typeface="Arial" pitchFamily="34" charset="0"/>
                <a:cs typeface="Arial" pitchFamily="34" charset="0"/>
              </a:rPr>
              <a:t>chool</a:t>
            </a:r>
            <a:r>
              <a:rPr lang="it-IT" sz="2600" dirty="0" smtClean="0">
                <a:latin typeface="Arial" pitchFamily="34" charset="0"/>
                <a:cs typeface="Arial" pitchFamily="34" charset="0"/>
              </a:rPr>
              <a:t>, </a:t>
            </a:r>
            <a:r>
              <a:rPr lang="it-IT" sz="2600" dirty="0" err="1">
                <a:latin typeface="Arial" pitchFamily="34" charset="0"/>
                <a:cs typeface="Arial" pitchFamily="34" charset="0"/>
              </a:rPr>
              <a:t>M</a:t>
            </a:r>
            <a:r>
              <a:rPr lang="it-IT" sz="2600" dirty="0" err="1" smtClean="0">
                <a:latin typeface="Arial" pitchFamily="34" charset="0"/>
                <a:cs typeface="Arial" pitchFamily="34" charset="0"/>
              </a:rPr>
              <a:t>aths</a:t>
            </a:r>
            <a:r>
              <a:rPr lang="it-IT" sz="2600" dirty="0" smtClean="0">
                <a:latin typeface="Arial" pitchFamily="34" charset="0"/>
                <a:cs typeface="Arial" pitchFamily="34" charset="0"/>
              </a:rPr>
              <a:t> and Science are </a:t>
            </a:r>
            <a:r>
              <a:rPr lang="it-IT" sz="2600" dirty="0" err="1" smtClean="0">
                <a:latin typeface="Arial" pitchFamily="34" charset="0"/>
                <a:cs typeface="Arial" pitchFamily="34" charset="0"/>
              </a:rPr>
              <a:t>very</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difficult</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as</a:t>
            </a:r>
            <a:r>
              <a:rPr lang="it-IT" sz="2600" dirty="0" smtClean="0">
                <a:latin typeface="Arial" pitchFamily="34" charset="0"/>
                <a:cs typeface="Arial" pitchFamily="34" charset="0"/>
              </a:rPr>
              <a:t> </a:t>
            </a:r>
            <a:r>
              <a:rPr lang="it-IT" sz="2600" dirty="0" err="1" smtClean="0">
                <a:latin typeface="Arial" pitchFamily="34" charset="0"/>
                <a:cs typeface="Arial" pitchFamily="34" charset="0"/>
              </a:rPr>
              <a:t>Greek</a:t>
            </a:r>
            <a:r>
              <a:rPr lang="it-IT" sz="2600" dirty="0" smtClean="0">
                <a:latin typeface="Arial" pitchFamily="34" charset="0"/>
                <a:cs typeface="Arial" pitchFamily="34" charset="0"/>
              </a:rPr>
              <a:t> and Latin in the </a:t>
            </a:r>
            <a:r>
              <a:rPr lang="it-IT" sz="2600" dirty="0" err="1" smtClean="0">
                <a:latin typeface="Arial" pitchFamily="34" charset="0"/>
                <a:cs typeface="Arial" pitchFamily="34" charset="0"/>
              </a:rPr>
              <a:t>Classic</a:t>
            </a:r>
            <a:r>
              <a:rPr lang="it-IT" sz="2600" dirty="0" smtClean="0">
                <a:latin typeface="Arial" pitchFamily="34" charset="0"/>
                <a:cs typeface="Arial" pitchFamily="34" charset="0"/>
              </a:rPr>
              <a:t> High </a:t>
            </a:r>
            <a:r>
              <a:rPr lang="it-IT" sz="2600" dirty="0" err="1" smtClean="0">
                <a:latin typeface="Arial" pitchFamily="34" charset="0"/>
                <a:cs typeface="Arial" pitchFamily="34" charset="0"/>
              </a:rPr>
              <a:t>School</a:t>
            </a:r>
            <a:r>
              <a:rPr lang="it-IT" sz="2600" dirty="0" smtClean="0">
                <a:latin typeface="Arial" pitchFamily="34" charset="0"/>
                <a:cs typeface="Arial" pitchFamily="34" charset="0"/>
              </a:rPr>
              <a:t>.</a:t>
            </a:r>
            <a:endParaRPr lang="it-IT" sz="2600" dirty="0">
              <a:latin typeface="Arial" pitchFamily="34" charset="0"/>
              <a:cs typeface="Arial" pitchFamily="34" charset="0"/>
            </a:endParaRPr>
          </a:p>
        </p:txBody>
      </p:sp>
      <p:sp>
        <p:nvSpPr>
          <p:cNvPr id="5" name="Rettangolo 4"/>
          <p:cNvSpPr/>
          <p:nvPr/>
        </p:nvSpPr>
        <p:spPr>
          <a:xfrm>
            <a:off x="1214414" y="285728"/>
            <a:ext cx="650085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8100" dir="10800000" algn="r" rotWithShape="0">
                    <a:prstClr val="black">
                      <a:alpha val="40000"/>
                    </a:prstClr>
                  </a:outerShdw>
                  <a:reflection blurRad="6350" stA="55000" endA="50" endPos="85000" dir="5400000" sy="-100000" algn="bl" rotWithShape="0"/>
                </a:effectLst>
              </a:rPr>
              <a:t>LICEO CLASSICO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8100" dir="10800000" algn="r" rotWithShape="0">
                  <a:prstClr val="black">
                    <a:alpha val="40000"/>
                  </a:prstClr>
                </a:outerShdw>
                <a:reflection blurRad="6350" stA="55000" endA="50" endPos="85000" dir="5400000" sy="-100000" algn="bl" rotWithShape="0"/>
              </a:effectLst>
            </a:endParaRPr>
          </a:p>
        </p:txBody>
      </p:sp>
      <p:pic>
        <p:nvPicPr>
          <p:cNvPr id="1026" name="Picture 2" descr="C:\Users\Intel I7\Downloads\2017-02-04-PHOTO-00002980.jpg"/>
          <p:cNvPicPr>
            <a:picLocks noChangeAspect="1" noChangeArrowheads="1"/>
          </p:cNvPicPr>
          <p:nvPr/>
        </p:nvPicPr>
        <p:blipFill>
          <a:blip r:embed="rId3"/>
          <a:srcRect/>
          <a:stretch>
            <a:fillRect/>
          </a:stretch>
        </p:blipFill>
        <p:spPr bwMode="auto">
          <a:xfrm>
            <a:off x="2214546" y="3429000"/>
            <a:ext cx="4786293" cy="323253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ntel I7\Desktop\tesina CARLOTTA\PowerPoint\Cattura3.PNG"/>
          <p:cNvPicPr>
            <a:picLocks noChangeAspect="1" noChangeArrowheads="1"/>
          </p:cNvPicPr>
          <p:nvPr/>
        </p:nvPicPr>
        <p:blipFill>
          <a:blip r:embed="rId2"/>
          <a:srcRect/>
          <a:stretch>
            <a:fillRect/>
          </a:stretch>
        </p:blipFill>
        <p:spPr bwMode="auto">
          <a:xfrm>
            <a:off x="-668" y="0"/>
            <a:ext cx="9144668" cy="6858000"/>
          </a:xfrm>
          <a:prstGeom prst="rect">
            <a:avLst/>
          </a:prstGeom>
          <a:noFill/>
        </p:spPr>
      </p:pic>
      <p:sp>
        <p:nvSpPr>
          <p:cNvPr id="3" name="Segnaposto contenuto 2"/>
          <p:cNvSpPr>
            <a:spLocks noGrp="1"/>
          </p:cNvSpPr>
          <p:nvPr>
            <p:ph idx="1"/>
          </p:nvPr>
        </p:nvSpPr>
        <p:spPr>
          <a:xfrm>
            <a:off x="642910" y="285728"/>
            <a:ext cx="8229600" cy="5929354"/>
          </a:xfrm>
        </p:spPr>
        <p:txBody>
          <a:bodyPr>
            <a:normAutofit fontScale="55000" lnSpcReduction="20000"/>
          </a:bodyPr>
          <a:lstStyle/>
          <a:p>
            <a:pPr algn="ctr">
              <a:buNone/>
            </a:pPr>
            <a:r>
              <a:rPr lang="en-US" sz="4200" dirty="0" smtClean="0">
                <a:latin typeface="Arial" pitchFamily="34" charset="0"/>
                <a:cs typeface="Arial" pitchFamily="34" charset="0"/>
              </a:rPr>
              <a:t>    </a:t>
            </a:r>
            <a:r>
              <a:rPr lang="en-US" sz="5800" dirty="0" smtClean="0">
                <a:latin typeface="Arial" pitchFamily="34" charset="0"/>
                <a:cs typeface="Arial" pitchFamily="34" charset="0"/>
              </a:rPr>
              <a:t>The </a:t>
            </a:r>
            <a:r>
              <a:rPr lang="en-US" sz="5800" dirty="0">
                <a:latin typeface="Arial" pitchFamily="34" charset="0"/>
                <a:cs typeface="Arial" pitchFamily="34" charset="0"/>
              </a:rPr>
              <a:t>school lasts about six hours per day, from 8.10 to 14.10, but the time can change. At 11.00 there is the break that lasts 15 minutes, to eat and talk to each other. Every hour the bell rings and the teachers change, in fact the students don't change the </a:t>
            </a:r>
            <a:r>
              <a:rPr lang="en-US" sz="5800" dirty="0" err="1">
                <a:latin typeface="Arial" pitchFamily="34" charset="0"/>
                <a:cs typeface="Arial" pitchFamily="34" charset="0"/>
              </a:rPr>
              <a:t>classroom.In</a:t>
            </a:r>
            <a:r>
              <a:rPr lang="en-US" sz="5800" dirty="0">
                <a:latin typeface="Arial" pitchFamily="34" charset="0"/>
                <a:cs typeface="Arial" pitchFamily="34" charset="0"/>
              </a:rPr>
              <a:t> our school there are special classrooms, like ours, that is a Cambridge class, that means we have two more hours of English with a native language teacher. There are two robots classes too, that have lesson with the computers.</a:t>
            </a:r>
            <a:r>
              <a:rPr lang="en-US" sz="4200" dirty="0">
                <a:latin typeface="Arial" pitchFamily="34" charset="0"/>
                <a:cs typeface="Arial" pitchFamily="34" charset="0"/>
              </a:rPr>
              <a:t> </a:t>
            </a:r>
          </a:p>
          <a:p>
            <a:endParaRPr lang="it-IT"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Intel I7\Desktop\tesina CARLOTTA\PowerPoint\Cattura3.PNG"/>
          <p:cNvPicPr>
            <a:picLocks noChangeAspect="1" noChangeArrowheads="1"/>
          </p:cNvPicPr>
          <p:nvPr/>
        </p:nvPicPr>
        <p:blipFill>
          <a:blip r:embed="rId2"/>
          <a:srcRect/>
          <a:stretch>
            <a:fillRect/>
          </a:stretch>
        </p:blipFill>
        <p:spPr bwMode="auto">
          <a:xfrm>
            <a:off x="-668" y="0"/>
            <a:ext cx="9144668" cy="6858000"/>
          </a:xfrm>
          <a:prstGeom prst="rect">
            <a:avLst/>
          </a:prstGeom>
          <a:noFill/>
        </p:spPr>
      </p:pic>
      <p:pic>
        <p:nvPicPr>
          <p:cNvPr id="4" name="Picture 5" descr="C:\Users\Intel I7\Desktop\IMG_4424.JPG"/>
          <p:cNvPicPr>
            <a:picLocks noChangeAspect="1" noChangeArrowheads="1"/>
          </p:cNvPicPr>
          <p:nvPr/>
        </p:nvPicPr>
        <p:blipFill>
          <a:blip r:embed="rId3" cstate="print"/>
          <a:srcRect/>
          <a:stretch>
            <a:fillRect/>
          </a:stretch>
        </p:blipFill>
        <p:spPr bwMode="auto">
          <a:xfrm>
            <a:off x="1500166" y="2143116"/>
            <a:ext cx="3000396" cy="3154262"/>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5286380" y="2643182"/>
            <a:ext cx="3000396" cy="3929089"/>
          </a:xfrm>
          <a:prstGeom prst="rect">
            <a:avLst/>
          </a:prstGeom>
          <a:noFill/>
          <a:ln w="9525">
            <a:noFill/>
            <a:miter lim="800000"/>
            <a:headEnd/>
            <a:tailEnd/>
          </a:ln>
          <a:effectLst/>
        </p:spPr>
      </p:pic>
      <p:sp>
        <p:nvSpPr>
          <p:cNvPr id="7" name="Segnaposto contenuto 2"/>
          <p:cNvSpPr txBox="1">
            <a:spLocks/>
          </p:cNvSpPr>
          <p:nvPr/>
        </p:nvSpPr>
        <p:spPr>
          <a:xfrm>
            <a:off x="500034" y="642918"/>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school has afternoon courses too, such as:  like sport courses, drama and the possibility to do the main subjects in English.</a:t>
            </a: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5"/>
                                        </p:tgtEl>
                                        <p:attrNameLst>
                                          <p:attrName>ppt_y</p:attrName>
                                        </p:attrNameLst>
                                      </p:cBhvr>
                                      <p:tavLst>
                                        <p:tav tm="0">
                                          <p:val>
                                            <p:strVal val="#ppt_y"/>
                                          </p:val>
                                        </p:tav>
                                        <p:tav tm="100000">
                                          <p:val>
                                            <p:strVal val="#ppt_y"/>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ntel I7\Desktop\tesina CARLOTTA\PowerPoint\Cattura3.PNG"/>
          <p:cNvPicPr>
            <a:picLocks noChangeAspect="1" noChangeArrowheads="1"/>
          </p:cNvPicPr>
          <p:nvPr/>
        </p:nvPicPr>
        <p:blipFill>
          <a:blip r:embed="rId2"/>
          <a:srcRect/>
          <a:stretch>
            <a:fillRect/>
          </a:stretch>
        </p:blipFill>
        <p:spPr bwMode="auto">
          <a:xfrm>
            <a:off x="-668" y="0"/>
            <a:ext cx="9144668" cy="6858000"/>
          </a:xfrm>
          <a:prstGeom prst="rect">
            <a:avLst/>
          </a:prstGeom>
          <a:noFill/>
        </p:spPr>
      </p:pic>
      <p:sp>
        <p:nvSpPr>
          <p:cNvPr id="3" name="Segnaposto contenuto 2"/>
          <p:cNvSpPr>
            <a:spLocks noGrp="1"/>
          </p:cNvSpPr>
          <p:nvPr>
            <p:ph idx="1"/>
          </p:nvPr>
        </p:nvSpPr>
        <p:spPr>
          <a:xfrm>
            <a:off x="457200" y="1142984"/>
            <a:ext cx="8229600" cy="4983179"/>
          </a:xfrm>
        </p:spPr>
        <p:txBody>
          <a:bodyPr/>
          <a:lstStyle/>
          <a:p>
            <a:pPr algn="ctr">
              <a:buNone/>
            </a:pPr>
            <a:r>
              <a:rPr lang="it-IT" dirty="0" smtClean="0">
                <a:latin typeface="Lucida Handwriting" pitchFamily="66" charset="0"/>
              </a:rPr>
              <a:t>BELLEGGIA MATILDE</a:t>
            </a:r>
          </a:p>
          <a:p>
            <a:pPr algn="ctr">
              <a:buNone/>
            </a:pPr>
            <a:r>
              <a:rPr lang="it-IT" dirty="0" smtClean="0">
                <a:latin typeface="Lucida Handwriting" pitchFamily="66" charset="0"/>
              </a:rPr>
              <a:t>BIANCHI ANGELICA</a:t>
            </a:r>
          </a:p>
          <a:p>
            <a:pPr algn="ctr">
              <a:buNone/>
            </a:pPr>
            <a:r>
              <a:rPr lang="it-IT" dirty="0" smtClean="0">
                <a:latin typeface="Lucida Handwriting" pitchFamily="66" charset="0"/>
              </a:rPr>
              <a:t>CORRADINI CHIARA</a:t>
            </a:r>
          </a:p>
          <a:p>
            <a:pPr algn="ctr">
              <a:buNone/>
            </a:pPr>
            <a:r>
              <a:rPr lang="it-IT" dirty="0" smtClean="0">
                <a:latin typeface="Lucida Handwriting" pitchFamily="66" charset="0"/>
              </a:rPr>
              <a:t>MANENTE FLAMINIA</a:t>
            </a:r>
          </a:p>
          <a:p>
            <a:pPr algn="ctr">
              <a:buNone/>
            </a:pPr>
            <a:r>
              <a:rPr lang="it-IT" dirty="0" smtClean="0">
                <a:latin typeface="Lucida Handwriting" pitchFamily="66" charset="0"/>
              </a:rPr>
              <a:t>MANNATO CARLOTTA</a:t>
            </a:r>
          </a:p>
          <a:p>
            <a:pPr algn="ctr">
              <a:buNone/>
            </a:pPr>
            <a:r>
              <a:rPr lang="it-IT" dirty="0" smtClean="0">
                <a:latin typeface="Lucida Handwriting" pitchFamily="66" charset="0"/>
              </a:rPr>
              <a:t>&amp;</a:t>
            </a:r>
          </a:p>
          <a:p>
            <a:pPr algn="ctr">
              <a:buNone/>
            </a:pPr>
            <a:r>
              <a:rPr lang="it-IT" dirty="0" smtClean="0">
                <a:latin typeface="Lucida Handwriting" pitchFamily="66" charset="0"/>
              </a:rPr>
              <a:t>ROMBOLI FLAVIA</a:t>
            </a:r>
            <a:endParaRPr lang="it-IT" dirty="0">
              <a:latin typeface="Lucida Handwriting"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3">
                                            <p:txEl>
                                              <p:pRg st="1" end="1"/>
                                            </p:txEl>
                                          </p:spTgt>
                                        </p:tgtEl>
                                        <p:attrNameLst>
                                          <p:attrName>ppt_w</p:attrName>
                                        </p:attrNameLst>
                                      </p:cBhvr>
                                      <p:tavLst>
                                        <p:tav tm="0">
                                          <p:val>
                                            <p:strVal val="ppt_w"/>
                                          </p:val>
                                        </p:tav>
                                        <p:tav tm="100000">
                                          <p:val>
                                            <p:fltVal val="0"/>
                                          </p:val>
                                        </p:tav>
                                      </p:tavLst>
                                    </p:anim>
                                    <p:anim calcmode="lin" valueType="num">
                                      <p:cBhvr>
                                        <p:cTn id="1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3">
                                            <p:txEl>
                                              <p:pRg st="1" end="1"/>
                                            </p:txEl>
                                          </p:spTgt>
                                        </p:tgtEl>
                                      </p:cBhvr>
                                    </p:animEffect>
                                    <p:set>
                                      <p:cBhvr>
                                        <p:cTn id="14" dur="1" fill="hold">
                                          <p:stCondLst>
                                            <p:cond delay="499"/>
                                          </p:stCondLst>
                                        </p:cTn>
                                        <p:tgtEl>
                                          <p:spTgt spid="3">
                                            <p:txEl>
                                              <p:pRg st="1" end="1"/>
                                            </p:txEl>
                                          </p:spTgt>
                                        </p:tgtEl>
                                        <p:attrNameLst>
                                          <p:attrName>style.visibility</p:attrName>
                                        </p:attrNameLst>
                                      </p:cBhvr>
                                      <p:to>
                                        <p:strVal val="hidden"/>
                                      </p:to>
                                    </p:set>
                                  </p:childTnLst>
                                </p:cTn>
                              </p:par>
                              <p:par>
                                <p:cTn id="15" presetID="53" presetClass="exit" presetSubtype="0" fill="hold" nodeType="withEffect">
                                  <p:stCondLst>
                                    <p:cond delay="0"/>
                                  </p:stCondLst>
                                  <p:childTnLst>
                                    <p:anim calcmode="lin" valueType="num">
                                      <p:cBhvr>
                                        <p:cTn id="16" dur="500"/>
                                        <p:tgtEl>
                                          <p:spTgt spid="3">
                                            <p:txEl>
                                              <p:pRg st="2" end="2"/>
                                            </p:txEl>
                                          </p:spTgt>
                                        </p:tgtEl>
                                        <p:attrNameLst>
                                          <p:attrName>ppt_w</p:attrName>
                                        </p:attrNameLst>
                                      </p:cBhvr>
                                      <p:tavLst>
                                        <p:tav tm="0">
                                          <p:val>
                                            <p:strVal val="ppt_w"/>
                                          </p:val>
                                        </p:tav>
                                        <p:tav tm="100000">
                                          <p:val>
                                            <p:fltVal val="0"/>
                                          </p:val>
                                        </p:tav>
                                      </p:tavLst>
                                    </p:anim>
                                    <p:anim calcmode="lin" valueType="num">
                                      <p:cBhvr>
                                        <p:cTn id="1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53" presetClass="exit" presetSubtype="0" fill="hold" nodeType="withEffect">
                                  <p:stCondLst>
                                    <p:cond delay="0"/>
                                  </p:stCondLst>
                                  <p:childTnLst>
                                    <p:anim calcmode="lin" valueType="num">
                                      <p:cBhvr>
                                        <p:cTn id="21" dur="500"/>
                                        <p:tgtEl>
                                          <p:spTgt spid="3">
                                            <p:txEl>
                                              <p:pRg st="3" end="3"/>
                                            </p:txEl>
                                          </p:spTgt>
                                        </p:tgtEl>
                                        <p:attrNameLst>
                                          <p:attrName>ppt_w</p:attrName>
                                        </p:attrNameLst>
                                      </p:cBhvr>
                                      <p:tavLst>
                                        <p:tav tm="0">
                                          <p:val>
                                            <p:strVal val="ppt_w"/>
                                          </p:val>
                                        </p:tav>
                                        <p:tav tm="100000">
                                          <p:val>
                                            <p:fltVal val="0"/>
                                          </p:val>
                                        </p:tav>
                                      </p:tavLst>
                                    </p:anim>
                                    <p:anim calcmode="lin" valueType="num">
                                      <p:cBhvr>
                                        <p:cTn id="22"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23" dur="500"/>
                                        <p:tgtEl>
                                          <p:spTgt spid="3">
                                            <p:txEl>
                                              <p:pRg st="3" end="3"/>
                                            </p:txEl>
                                          </p:spTgt>
                                        </p:tgtEl>
                                      </p:cBhvr>
                                    </p:animEffect>
                                    <p:set>
                                      <p:cBhvr>
                                        <p:cTn id="24" dur="1" fill="hold">
                                          <p:stCondLst>
                                            <p:cond delay="499"/>
                                          </p:stCondLst>
                                        </p:cTn>
                                        <p:tgtEl>
                                          <p:spTgt spid="3">
                                            <p:txEl>
                                              <p:pRg st="3" end="3"/>
                                            </p:txEl>
                                          </p:spTgt>
                                        </p:tgtEl>
                                        <p:attrNameLst>
                                          <p:attrName>style.visibility</p:attrName>
                                        </p:attrNameLst>
                                      </p:cBhvr>
                                      <p:to>
                                        <p:strVal val="hidden"/>
                                      </p:to>
                                    </p:set>
                                  </p:childTnLst>
                                </p:cTn>
                              </p:par>
                              <p:par>
                                <p:cTn id="25" presetID="53" presetClass="exit" presetSubtype="0" fill="hold" nodeType="withEffect">
                                  <p:stCondLst>
                                    <p:cond delay="0"/>
                                  </p:stCondLst>
                                  <p:childTnLst>
                                    <p:anim calcmode="lin" valueType="num">
                                      <p:cBhvr>
                                        <p:cTn id="26" dur="500"/>
                                        <p:tgtEl>
                                          <p:spTgt spid="3">
                                            <p:txEl>
                                              <p:pRg st="4" end="4"/>
                                            </p:txEl>
                                          </p:spTgt>
                                        </p:tgtEl>
                                        <p:attrNameLst>
                                          <p:attrName>ppt_w</p:attrName>
                                        </p:attrNameLst>
                                      </p:cBhvr>
                                      <p:tavLst>
                                        <p:tav tm="0">
                                          <p:val>
                                            <p:strVal val="ppt_w"/>
                                          </p:val>
                                        </p:tav>
                                        <p:tav tm="100000">
                                          <p:val>
                                            <p:fltVal val="0"/>
                                          </p:val>
                                        </p:tav>
                                      </p:tavLst>
                                    </p:anim>
                                    <p:anim calcmode="lin" valueType="num">
                                      <p:cBhvr>
                                        <p:cTn id="27"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28" dur="500"/>
                                        <p:tgtEl>
                                          <p:spTgt spid="3">
                                            <p:txEl>
                                              <p:pRg st="4" end="4"/>
                                            </p:txEl>
                                          </p:spTgt>
                                        </p:tgtEl>
                                      </p:cBhvr>
                                    </p:animEffect>
                                    <p:set>
                                      <p:cBhvr>
                                        <p:cTn id="29" dur="1" fill="hold">
                                          <p:stCondLst>
                                            <p:cond delay="499"/>
                                          </p:stCondLst>
                                        </p:cTn>
                                        <p:tgtEl>
                                          <p:spTgt spid="3">
                                            <p:txEl>
                                              <p:pRg st="4" end="4"/>
                                            </p:txEl>
                                          </p:spTgt>
                                        </p:tgtEl>
                                        <p:attrNameLst>
                                          <p:attrName>style.visibility</p:attrName>
                                        </p:attrNameLst>
                                      </p:cBhvr>
                                      <p:to>
                                        <p:strVal val="hidden"/>
                                      </p:to>
                                    </p:set>
                                  </p:childTnLst>
                                </p:cTn>
                              </p:par>
                              <p:par>
                                <p:cTn id="30" presetID="53" presetClass="exit" presetSubtype="0" fill="hold" nodeType="withEffect">
                                  <p:stCondLst>
                                    <p:cond delay="0"/>
                                  </p:stCondLst>
                                  <p:childTnLst>
                                    <p:anim calcmode="lin" valueType="num">
                                      <p:cBhvr>
                                        <p:cTn id="31" dur="500"/>
                                        <p:tgtEl>
                                          <p:spTgt spid="3">
                                            <p:txEl>
                                              <p:pRg st="5" end="5"/>
                                            </p:txEl>
                                          </p:spTgt>
                                        </p:tgtEl>
                                        <p:attrNameLst>
                                          <p:attrName>ppt_w</p:attrName>
                                        </p:attrNameLst>
                                      </p:cBhvr>
                                      <p:tavLst>
                                        <p:tav tm="0">
                                          <p:val>
                                            <p:strVal val="ppt_w"/>
                                          </p:val>
                                        </p:tav>
                                        <p:tav tm="100000">
                                          <p:val>
                                            <p:fltVal val="0"/>
                                          </p:val>
                                        </p:tav>
                                      </p:tavLst>
                                    </p:anim>
                                    <p:anim calcmode="lin" valueType="num">
                                      <p:cBhvr>
                                        <p:cTn id="32"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33" dur="500"/>
                                        <p:tgtEl>
                                          <p:spTgt spid="3">
                                            <p:txEl>
                                              <p:pRg st="5" end="5"/>
                                            </p:txEl>
                                          </p:spTgt>
                                        </p:tgtEl>
                                      </p:cBhvr>
                                    </p:animEffect>
                                    <p:set>
                                      <p:cBhvr>
                                        <p:cTn id="34" dur="1" fill="hold">
                                          <p:stCondLst>
                                            <p:cond delay="499"/>
                                          </p:stCondLst>
                                        </p:cTn>
                                        <p:tgtEl>
                                          <p:spTgt spid="3">
                                            <p:txEl>
                                              <p:pRg st="5" end="5"/>
                                            </p:txEl>
                                          </p:spTgt>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500"/>
                                        <p:tgtEl>
                                          <p:spTgt spid="3">
                                            <p:txEl>
                                              <p:pRg st="6" end="6"/>
                                            </p:txEl>
                                          </p:spTgt>
                                        </p:tgtEl>
                                        <p:attrNameLst>
                                          <p:attrName>ppt_w</p:attrName>
                                        </p:attrNameLst>
                                      </p:cBhvr>
                                      <p:tavLst>
                                        <p:tav tm="0">
                                          <p:val>
                                            <p:strVal val="ppt_w"/>
                                          </p:val>
                                        </p:tav>
                                        <p:tav tm="100000">
                                          <p:val>
                                            <p:fltVal val="0"/>
                                          </p:val>
                                        </p:tav>
                                      </p:tavLst>
                                    </p:anim>
                                    <p:anim calcmode="lin" valueType="num">
                                      <p:cBhvr>
                                        <p:cTn id="37"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38" dur="500"/>
                                        <p:tgtEl>
                                          <p:spTgt spid="3">
                                            <p:txEl>
                                              <p:pRg st="6" end="6"/>
                                            </p:txEl>
                                          </p:spTgt>
                                        </p:tgtEl>
                                      </p:cBhvr>
                                    </p:animEffect>
                                    <p:set>
                                      <p:cBhvr>
                                        <p:cTn id="39"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334</Words>
  <Application>Microsoft Office PowerPoint</Application>
  <PresentationFormat>Presentazione su schermo (4:3)</PresentationFormat>
  <Paragraphs>26</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Our high school is in Casalpalocco, a suburb in the south of Rome. It’s called “Democrito”, like the Greek philosopher. It’s divided in scienific high school, where mainly scientific subjects are taught, and in classic high school, where mainly humanities are taught.</vt:lpstr>
      <vt:lpstr>The scientific high school is the biggest building where the main activities are done. The classic high school students also go there to do these activitise. There are 37 classrooms, science labortories, chemistry and robotic classrooms, with computers and a big gym.</vt:lpstr>
      <vt:lpstr>Diapositiva 3</vt:lpstr>
      <vt:lpstr>There is also the auditorium where the students can act, hold concerts, some presentations and shows.  </vt:lpstr>
      <vt:lpstr>The classic high school is instead very little, has 10 classooms and a little lobby. In the Italian high school we study very hard; we are very hard-working! In the Scientific High School, Maths and Science are very difficult, as Greek and Latin in the Classic High School.</vt:lpstr>
      <vt:lpstr>Diapositiva 6</vt:lpstr>
      <vt:lpstr>Diapositiva 7</vt:lpstr>
      <vt:lpstr>Diapositiva 8</vt:lpstr>
    </vt:vector>
  </TitlesOfParts>
  <Company>BASTARDS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high school is in Casalpalocco, a suburb in the south of Rome. It’s called “Democrito”, like the Greek philosopher. It’s divided in scienific high school, where mainly scientific subjects are taught, and in classic high school, where mainly humanities are taught.</dc:title>
  <dc:creator>Intel I7</dc:creator>
  <cp:lastModifiedBy>Intel I7</cp:lastModifiedBy>
  <cp:revision>11</cp:revision>
  <dcterms:created xsi:type="dcterms:W3CDTF">2017-02-04T17:42:45Z</dcterms:created>
  <dcterms:modified xsi:type="dcterms:W3CDTF">2017-02-05T19:01:13Z</dcterms:modified>
</cp:coreProperties>
</file>