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1" r:id="rId3"/>
    <p:sldId id="257" r:id="rId4"/>
    <p:sldId id="258" r:id="rId5"/>
    <p:sldId id="272" r:id="rId6"/>
    <p:sldId id="270" r:id="rId7"/>
    <p:sldId id="259" r:id="rId8"/>
    <p:sldId id="273" r:id="rId9"/>
    <p:sldId id="260" r:id="rId10"/>
    <p:sldId id="261" r:id="rId11"/>
    <p:sldId id="262" r:id="rId12"/>
    <p:sldId id="263" r:id="rId13"/>
    <p:sldId id="264" r:id="rId14"/>
    <p:sldId id="266" r:id="rId15"/>
    <p:sldId id="267" r:id="rId16"/>
    <p:sldId id="268" r:id="rId17"/>
    <p:sldId id="269" r:id="rId18"/>
    <p:sldId id="265" r:id="rId1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9" d="100"/>
          <a:sy n="99" d="100"/>
        </p:scale>
        <p:origin x="-160" y="18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02E9B4-BAB0-6144-B86A-4894779F37CF}" type="datetimeFigureOut">
              <a:rPr lang="fr-FR" smtClean="0"/>
              <a:t>13/01/15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4FED59-40FD-4746-9682-6CBC92D1A742}" type="slidenum">
              <a:rPr lang="fr-FR" smtClean="0"/>
              <a:t>‹#›</a:t>
            </a:fld>
            <a:endParaRPr lang="fr-FR"/>
          </a:p>
        </p:txBody>
      </p:sp>
    </p:spTree>
    <p:extLst>
      <p:ext uri="{BB962C8B-B14F-4D97-AF65-F5344CB8AC3E}">
        <p14:creationId xmlns:p14="http://schemas.microsoft.com/office/powerpoint/2010/main" val="16290082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24FED59-40FD-4746-9682-6CBC92D1A742}" type="slidenum">
              <a:rPr lang="fr-FR" smtClean="0"/>
              <a:t>4</a:t>
            </a:fld>
            <a:endParaRPr lang="fr-FR"/>
          </a:p>
        </p:txBody>
      </p:sp>
    </p:spTree>
    <p:extLst>
      <p:ext uri="{BB962C8B-B14F-4D97-AF65-F5344CB8AC3E}">
        <p14:creationId xmlns:p14="http://schemas.microsoft.com/office/powerpoint/2010/main" val="3590095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E2EF7E3-0776-BE46-B717-71AD29EE40A6}" type="datetimeFigureOut">
              <a:rPr lang="fr-FR" smtClean="0"/>
              <a:pPr/>
              <a:t>13/01/15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B530FEB-0B6A-4440-B324-FE90C389DC68}" type="slidenum">
              <a:rPr lang="fr-FR" smtClean="0"/>
              <a:pPr/>
              <a:t>‹#›</a:t>
            </a:fld>
            <a:endParaRPr lang="fr-FR"/>
          </a:p>
        </p:txBody>
      </p:sp>
    </p:spTree>
    <p:extLst>
      <p:ext uri="{BB962C8B-B14F-4D97-AF65-F5344CB8AC3E}">
        <p14:creationId xmlns:p14="http://schemas.microsoft.com/office/powerpoint/2010/main" val="3219627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2EF7E3-0776-BE46-B717-71AD29EE40A6}" type="datetimeFigureOut">
              <a:rPr lang="fr-FR" smtClean="0"/>
              <a:pPr/>
              <a:t>13/01/15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B530FEB-0B6A-4440-B324-FE90C389DC68}" type="slidenum">
              <a:rPr lang="fr-FR" smtClean="0"/>
              <a:pPr/>
              <a:t>‹#›</a:t>
            </a:fld>
            <a:endParaRPr lang="fr-FR"/>
          </a:p>
        </p:txBody>
      </p:sp>
    </p:spTree>
    <p:extLst>
      <p:ext uri="{BB962C8B-B14F-4D97-AF65-F5344CB8AC3E}">
        <p14:creationId xmlns:p14="http://schemas.microsoft.com/office/powerpoint/2010/main" val="238334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2EF7E3-0776-BE46-B717-71AD29EE40A6}" type="datetimeFigureOut">
              <a:rPr lang="fr-FR" smtClean="0"/>
              <a:pPr/>
              <a:t>13/01/15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B530FEB-0B6A-4440-B324-FE90C389DC68}" type="slidenum">
              <a:rPr lang="fr-FR" smtClean="0"/>
              <a:pPr/>
              <a:t>‹#›</a:t>
            </a:fld>
            <a:endParaRPr lang="fr-FR"/>
          </a:p>
        </p:txBody>
      </p:sp>
    </p:spTree>
    <p:extLst>
      <p:ext uri="{BB962C8B-B14F-4D97-AF65-F5344CB8AC3E}">
        <p14:creationId xmlns:p14="http://schemas.microsoft.com/office/powerpoint/2010/main" val="149142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2EF7E3-0776-BE46-B717-71AD29EE40A6}" type="datetimeFigureOut">
              <a:rPr lang="fr-FR" smtClean="0"/>
              <a:pPr/>
              <a:t>13/01/15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B530FEB-0B6A-4440-B324-FE90C389DC68}" type="slidenum">
              <a:rPr lang="fr-FR" smtClean="0"/>
              <a:pPr/>
              <a:t>‹#›</a:t>
            </a:fld>
            <a:endParaRPr lang="fr-FR"/>
          </a:p>
        </p:txBody>
      </p:sp>
    </p:spTree>
    <p:extLst>
      <p:ext uri="{BB962C8B-B14F-4D97-AF65-F5344CB8AC3E}">
        <p14:creationId xmlns:p14="http://schemas.microsoft.com/office/powerpoint/2010/main" val="86958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E2EF7E3-0776-BE46-B717-71AD29EE40A6}" type="datetimeFigureOut">
              <a:rPr lang="fr-FR" smtClean="0"/>
              <a:pPr/>
              <a:t>13/01/15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B530FEB-0B6A-4440-B324-FE90C389DC68}" type="slidenum">
              <a:rPr lang="fr-FR" smtClean="0"/>
              <a:pPr/>
              <a:t>‹#›</a:t>
            </a:fld>
            <a:endParaRPr lang="fr-FR"/>
          </a:p>
        </p:txBody>
      </p:sp>
    </p:spTree>
    <p:extLst>
      <p:ext uri="{BB962C8B-B14F-4D97-AF65-F5344CB8AC3E}">
        <p14:creationId xmlns:p14="http://schemas.microsoft.com/office/powerpoint/2010/main" val="257142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E2EF7E3-0776-BE46-B717-71AD29EE40A6}" type="datetimeFigureOut">
              <a:rPr lang="fr-FR" smtClean="0"/>
              <a:pPr/>
              <a:t>13/01/15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B530FEB-0B6A-4440-B324-FE90C389DC68}" type="slidenum">
              <a:rPr lang="fr-FR" smtClean="0"/>
              <a:pPr/>
              <a:t>‹#›</a:t>
            </a:fld>
            <a:endParaRPr lang="fr-FR"/>
          </a:p>
        </p:txBody>
      </p:sp>
    </p:spTree>
    <p:extLst>
      <p:ext uri="{BB962C8B-B14F-4D97-AF65-F5344CB8AC3E}">
        <p14:creationId xmlns:p14="http://schemas.microsoft.com/office/powerpoint/2010/main" val="262853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E2EF7E3-0776-BE46-B717-71AD29EE40A6}" type="datetimeFigureOut">
              <a:rPr lang="fr-FR" smtClean="0"/>
              <a:pPr/>
              <a:t>13/01/15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B530FEB-0B6A-4440-B324-FE90C389DC68}" type="slidenum">
              <a:rPr lang="fr-FR" smtClean="0"/>
              <a:pPr/>
              <a:t>‹#›</a:t>
            </a:fld>
            <a:endParaRPr lang="fr-FR"/>
          </a:p>
        </p:txBody>
      </p:sp>
    </p:spTree>
    <p:extLst>
      <p:ext uri="{BB962C8B-B14F-4D97-AF65-F5344CB8AC3E}">
        <p14:creationId xmlns:p14="http://schemas.microsoft.com/office/powerpoint/2010/main" val="215202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2E2EF7E3-0776-BE46-B717-71AD29EE40A6}" type="datetimeFigureOut">
              <a:rPr lang="fr-FR" smtClean="0"/>
              <a:pPr/>
              <a:t>13/01/15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B530FEB-0B6A-4440-B324-FE90C389DC68}" type="slidenum">
              <a:rPr lang="fr-FR" smtClean="0"/>
              <a:pPr/>
              <a:t>‹#›</a:t>
            </a:fld>
            <a:endParaRPr lang="fr-FR"/>
          </a:p>
        </p:txBody>
      </p:sp>
    </p:spTree>
    <p:extLst>
      <p:ext uri="{BB962C8B-B14F-4D97-AF65-F5344CB8AC3E}">
        <p14:creationId xmlns:p14="http://schemas.microsoft.com/office/powerpoint/2010/main" val="1102429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E2EF7E3-0776-BE46-B717-71AD29EE40A6}" type="datetimeFigureOut">
              <a:rPr lang="fr-FR" smtClean="0"/>
              <a:pPr/>
              <a:t>13/01/15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B530FEB-0B6A-4440-B324-FE90C389DC68}" type="slidenum">
              <a:rPr lang="fr-FR" smtClean="0"/>
              <a:pPr/>
              <a:t>‹#›</a:t>
            </a:fld>
            <a:endParaRPr lang="fr-FR"/>
          </a:p>
        </p:txBody>
      </p:sp>
    </p:spTree>
    <p:extLst>
      <p:ext uri="{BB962C8B-B14F-4D97-AF65-F5344CB8AC3E}">
        <p14:creationId xmlns:p14="http://schemas.microsoft.com/office/powerpoint/2010/main" val="3291561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E2EF7E3-0776-BE46-B717-71AD29EE40A6}" type="datetimeFigureOut">
              <a:rPr lang="fr-FR" smtClean="0"/>
              <a:pPr/>
              <a:t>13/01/15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B530FEB-0B6A-4440-B324-FE90C389DC68}" type="slidenum">
              <a:rPr lang="fr-FR" smtClean="0"/>
              <a:pPr/>
              <a:t>‹#›</a:t>
            </a:fld>
            <a:endParaRPr lang="fr-FR"/>
          </a:p>
        </p:txBody>
      </p:sp>
    </p:spTree>
    <p:extLst>
      <p:ext uri="{BB962C8B-B14F-4D97-AF65-F5344CB8AC3E}">
        <p14:creationId xmlns:p14="http://schemas.microsoft.com/office/powerpoint/2010/main" val="208236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E2EF7E3-0776-BE46-B717-71AD29EE40A6}" type="datetimeFigureOut">
              <a:rPr lang="fr-FR" smtClean="0"/>
              <a:pPr/>
              <a:t>13/01/15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B530FEB-0B6A-4440-B324-FE90C389DC68}" type="slidenum">
              <a:rPr lang="fr-FR" smtClean="0"/>
              <a:pPr/>
              <a:t>‹#›</a:t>
            </a:fld>
            <a:endParaRPr lang="fr-FR"/>
          </a:p>
        </p:txBody>
      </p:sp>
    </p:spTree>
    <p:extLst>
      <p:ext uri="{BB962C8B-B14F-4D97-AF65-F5344CB8AC3E}">
        <p14:creationId xmlns:p14="http://schemas.microsoft.com/office/powerpoint/2010/main" val="8138397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EF7E3-0776-BE46-B717-71AD29EE40A6}" type="datetimeFigureOut">
              <a:rPr lang="fr-FR" smtClean="0"/>
              <a:pPr/>
              <a:t>13/01/15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30FEB-0B6A-4440-B324-FE90C389DC68}" type="slidenum">
              <a:rPr lang="fr-FR" smtClean="0"/>
              <a:pPr/>
              <a:t>‹#›</a:t>
            </a:fld>
            <a:endParaRPr lang="fr-FR"/>
          </a:p>
        </p:txBody>
      </p:sp>
    </p:spTree>
    <p:extLst>
      <p:ext uri="{BB962C8B-B14F-4D97-AF65-F5344CB8AC3E}">
        <p14:creationId xmlns:p14="http://schemas.microsoft.com/office/powerpoint/2010/main" val="2719980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
            <a:ext cx="7772400" cy="6663960"/>
          </a:xfrm>
        </p:spPr>
        <p:txBody>
          <a:bodyPr>
            <a:normAutofit fontScale="90000"/>
          </a:bodyPr>
          <a:lstStyle/>
          <a:p>
            <a:r>
              <a:rPr lang="en-GB" dirty="0" smtClean="0"/>
              <a:t> </a:t>
            </a:r>
            <a:r>
              <a:rPr lang="fr-FR" dirty="0" smtClean="0"/>
              <a:t/>
            </a:r>
            <a:br>
              <a:rPr lang="fr-FR" dirty="0" smtClean="0"/>
            </a:br>
            <a:r>
              <a:rPr lang="fr-FR" dirty="0" smtClean="0"/>
              <a:t> </a:t>
            </a:r>
            <a:br>
              <a:rPr lang="fr-FR" dirty="0" smtClean="0"/>
            </a:br>
            <a:r>
              <a:rPr lang="en-GB" dirty="0" smtClean="0"/>
              <a:t>	</a:t>
            </a:r>
            <a:r>
              <a:rPr lang="fr-FR" dirty="0" smtClean="0"/>
              <a:t/>
            </a:r>
            <a:br>
              <a:rPr lang="fr-FR" dirty="0" smtClean="0"/>
            </a:br>
            <a:r>
              <a:rPr lang="en-GB" dirty="0" smtClean="0"/>
              <a:t> </a:t>
            </a:r>
            <a:r>
              <a:rPr lang="fr-FR" dirty="0" smtClean="0"/>
              <a:t/>
            </a:r>
            <a:br>
              <a:rPr lang="fr-FR" dirty="0" smtClean="0"/>
            </a:br>
            <a:r>
              <a:rPr lang="en-GB" dirty="0" smtClean="0"/>
              <a:t> </a:t>
            </a:r>
            <a:r>
              <a:rPr lang="fr-FR" dirty="0" smtClean="0"/>
              <a:t/>
            </a:r>
            <a:br>
              <a:rPr lang="fr-FR" dirty="0" smtClean="0"/>
            </a:br>
            <a:r>
              <a:rPr lang="en-GB" dirty="0" smtClean="0"/>
              <a:t> </a:t>
            </a:r>
            <a:r>
              <a:rPr lang="fr-FR" dirty="0" smtClean="0"/>
              <a:t/>
            </a:r>
            <a:br>
              <a:rPr lang="fr-FR" dirty="0" smtClean="0"/>
            </a:br>
            <a:r>
              <a:rPr lang="en-GB" dirty="0" smtClean="0"/>
              <a:t> </a:t>
            </a:r>
            <a:r>
              <a:rPr lang="fr-FR" dirty="0" smtClean="0"/>
              <a:t/>
            </a:r>
            <a:br>
              <a:rPr lang="fr-FR" dirty="0" smtClean="0"/>
            </a:br>
            <a:r>
              <a:rPr lang="en-GB" dirty="0" smtClean="0"/>
              <a:t> </a:t>
            </a:r>
            <a:r>
              <a:rPr lang="fr-FR" dirty="0" smtClean="0"/>
              <a:t/>
            </a:r>
            <a:br>
              <a:rPr lang="fr-FR" dirty="0" smtClean="0"/>
            </a:br>
            <a:r>
              <a:rPr lang="en-GB" dirty="0" smtClean="0"/>
              <a:t> </a:t>
            </a:r>
            <a:r>
              <a:rPr lang="fr-FR" dirty="0" smtClean="0"/>
              <a:t/>
            </a:r>
            <a:br>
              <a:rPr lang="fr-FR" dirty="0" smtClean="0"/>
            </a:br>
            <a:r>
              <a:rPr lang="en-GB" dirty="0" smtClean="0"/>
              <a:t>			</a:t>
            </a:r>
            <a:r>
              <a:rPr lang="fr-FR" dirty="0" smtClean="0"/>
              <a:t/>
            </a:r>
            <a:br>
              <a:rPr lang="fr-FR" dirty="0" smtClean="0"/>
            </a:br>
            <a:r>
              <a:rPr lang="en-GB" b="1" dirty="0" smtClean="0"/>
              <a:t> </a:t>
            </a:r>
            <a:r>
              <a:rPr lang="fr-FR" dirty="0" smtClean="0"/>
              <a:t/>
            </a:r>
            <a:br>
              <a:rPr lang="fr-FR" dirty="0" smtClean="0"/>
            </a:br>
            <a:r>
              <a:rPr lang="en-GB" b="1" dirty="0" smtClean="0"/>
              <a:t> </a:t>
            </a:r>
            <a:r>
              <a:rPr lang="fr-FR" dirty="0" smtClean="0"/>
              <a:t/>
            </a:r>
            <a:br>
              <a:rPr lang="fr-FR" dirty="0" smtClean="0"/>
            </a:br>
            <a:r>
              <a:rPr lang="en-GB" dirty="0" smtClean="0"/>
              <a:t> </a:t>
            </a:r>
            <a:r>
              <a:rPr lang="fr-FR" dirty="0" smtClean="0"/>
              <a:t/>
            </a:r>
            <a:br>
              <a:rPr lang="fr-FR" dirty="0" smtClean="0"/>
            </a:br>
            <a:r>
              <a:rPr lang="en-GB" dirty="0" smtClean="0"/>
              <a:t> </a:t>
            </a:r>
            <a:r>
              <a:rPr lang="fr-FR" dirty="0" smtClean="0"/>
              <a:t/>
            </a:r>
            <a:br>
              <a:rPr lang="fr-FR" dirty="0" smtClean="0"/>
            </a:br>
            <a:r>
              <a:rPr lang="en-GB" dirty="0" smtClean="0"/>
              <a:t> </a:t>
            </a:r>
            <a:r>
              <a:rPr lang="fr-FR" dirty="0" smtClean="0"/>
              <a:t/>
            </a:r>
            <a:br>
              <a:rPr lang="fr-FR" dirty="0" smtClean="0"/>
            </a:br>
            <a:r>
              <a:rPr lang="en-GB" dirty="0" smtClean="0"/>
              <a:t> </a:t>
            </a:r>
            <a:r>
              <a:rPr lang="fr-FR" dirty="0" smtClean="0"/>
              <a:t/>
            </a:r>
            <a:br>
              <a:rPr lang="fr-FR" dirty="0" smtClean="0"/>
            </a:br>
            <a:endParaRPr lang="fr-FR" dirty="0"/>
          </a:p>
        </p:txBody>
      </p:sp>
      <p:sp>
        <p:nvSpPr>
          <p:cNvPr id="3" name="ZoneTexte 2"/>
          <p:cNvSpPr txBox="1"/>
          <p:nvPr/>
        </p:nvSpPr>
        <p:spPr>
          <a:xfrm>
            <a:off x="871870" y="1849429"/>
            <a:ext cx="7586330" cy="4154984"/>
          </a:xfrm>
          <a:prstGeom prst="rect">
            <a:avLst/>
          </a:prstGeom>
          <a:noFill/>
        </p:spPr>
        <p:txBody>
          <a:bodyPr wrap="square" rtlCol="0">
            <a:spAutoFit/>
          </a:bodyPr>
          <a:lstStyle/>
          <a:p>
            <a:r>
              <a:rPr lang="fr-FR" sz="3200" dirty="0" smtClean="0"/>
              <a:t>The third </a:t>
            </a:r>
            <a:r>
              <a:rPr lang="en-US" sz="3200" dirty="0" smtClean="0"/>
              <a:t>Republic</a:t>
            </a:r>
            <a:r>
              <a:rPr lang="fr-FR" sz="3200" dirty="0" smtClean="0"/>
              <a:t> reinforced the main symbols and principles of the French republican model:  the tricolour flag, Marianne, the national anthem: </a:t>
            </a:r>
            <a:r>
              <a:rPr lang="fr-FR" sz="3200" u="sng" dirty="0" smtClean="0"/>
              <a:t>La Marseillaise</a:t>
            </a:r>
            <a:r>
              <a:rPr lang="fr-FR" sz="3200" dirty="0" smtClean="0"/>
              <a:t> , the motto « Liberté, Egalité, Fraternité ».</a:t>
            </a:r>
          </a:p>
          <a:p>
            <a:r>
              <a:rPr lang="fr-FR" sz="3200" dirty="0" smtClean="0"/>
              <a:t>All of these </a:t>
            </a:r>
            <a:r>
              <a:rPr lang="fr-FR" sz="3200" dirty="0" err="1" smtClean="0"/>
              <a:t>things</a:t>
            </a:r>
            <a:r>
              <a:rPr lang="fr-FR" sz="3200" dirty="0" smtClean="0"/>
              <a:t> are a </a:t>
            </a:r>
            <a:r>
              <a:rPr lang="fr-FR" sz="3200" dirty="0" err="1" smtClean="0"/>
              <a:t>revolutionary</a:t>
            </a:r>
            <a:r>
              <a:rPr lang="fr-FR" sz="3200" dirty="0" smtClean="0"/>
              <a:t> </a:t>
            </a:r>
            <a:r>
              <a:rPr lang="fr-FR" sz="3200" dirty="0" err="1" smtClean="0"/>
              <a:t>legacy</a:t>
            </a:r>
            <a:r>
              <a:rPr lang="fr-FR" sz="3200" dirty="0" smtClean="0"/>
              <a:t>.</a:t>
            </a:r>
            <a:endParaRPr lang="fr-FR" sz="3200" dirty="0"/>
          </a:p>
        </p:txBody>
      </p:sp>
      <p:sp>
        <p:nvSpPr>
          <p:cNvPr id="4" name="ZoneTexte 3"/>
          <p:cNvSpPr txBox="1"/>
          <p:nvPr/>
        </p:nvSpPr>
        <p:spPr>
          <a:xfrm>
            <a:off x="871870" y="572545"/>
            <a:ext cx="7586330" cy="646331"/>
          </a:xfrm>
          <a:prstGeom prst="rect">
            <a:avLst/>
          </a:prstGeom>
          <a:noFill/>
        </p:spPr>
        <p:txBody>
          <a:bodyPr wrap="square" rtlCol="0">
            <a:spAutoFit/>
          </a:bodyPr>
          <a:lstStyle/>
          <a:p>
            <a:r>
              <a:rPr lang="fr-FR" dirty="0" smtClean="0"/>
              <a:t>		 </a:t>
            </a:r>
            <a:r>
              <a:rPr lang="fr-FR" sz="3600" u="sng" dirty="0" smtClean="0"/>
              <a:t>The </a:t>
            </a:r>
            <a:r>
              <a:rPr lang="fr-FR" sz="3600" u="sng" dirty="0" err="1" smtClean="0"/>
              <a:t>Third</a:t>
            </a:r>
            <a:r>
              <a:rPr lang="fr-FR" sz="3600" u="sng" dirty="0" smtClean="0"/>
              <a:t> Republic of France</a:t>
            </a:r>
            <a:endParaRPr lang="fr-FR" sz="3600" u="sng" dirty="0"/>
          </a:p>
        </p:txBody>
      </p:sp>
    </p:spTree>
    <p:extLst>
      <p:ext uri="{BB962C8B-B14F-4D97-AF65-F5344CB8AC3E}">
        <p14:creationId xmlns:p14="http://schemas.microsoft.com/office/powerpoint/2010/main" val="12988683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73234"/>
            <a:ext cx="8229600" cy="5152929"/>
          </a:xfrm>
        </p:spPr>
        <p:txBody>
          <a:bodyPr>
            <a:normAutofit fontScale="92500"/>
          </a:bodyPr>
          <a:lstStyle/>
          <a:p>
            <a:pPr marL="0" indent="0">
              <a:buNone/>
            </a:pPr>
            <a:r>
              <a:rPr lang="en-GB" dirty="0" smtClean="0"/>
              <a:t> It </a:t>
            </a:r>
            <a:r>
              <a:rPr lang="en-GB" dirty="0"/>
              <a:t>also </a:t>
            </a:r>
            <a:r>
              <a:rPr lang="en-GB" dirty="0" smtClean="0"/>
              <a:t>limited the </a:t>
            </a:r>
            <a:r>
              <a:rPr lang="en-GB" dirty="0"/>
              <a:t>number of hours of work: the </a:t>
            </a:r>
            <a:r>
              <a:rPr lang="en-GB" dirty="0" smtClean="0"/>
              <a:t>French </a:t>
            </a:r>
            <a:r>
              <a:rPr lang="en-GB" dirty="0"/>
              <a:t>could only work 40 hours per week!</a:t>
            </a:r>
            <a:r>
              <a:rPr lang="fr-FR" dirty="0"/>
              <a:t/>
            </a:r>
            <a:br>
              <a:rPr lang="fr-FR" dirty="0"/>
            </a:br>
            <a:r>
              <a:rPr lang="en-GB" dirty="0" smtClean="0"/>
              <a:t>Nowadays, the time</a:t>
            </a:r>
            <a:r>
              <a:rPr lang="en-GB" dirty="0" smtClean="0">
                <a:solidFill>
                  <a:srgbClr val="FF0000"/>
                </a:solidFill>
              </a:rPr>
              <a:t> </a:t>
            </a:r>
            <a:r>
              <a:rPr lang="en-GB" dirty="0" smtClean="0"/>
              <a:t>of work is 35 </a:t>
            </a:r>
            <a:r>
              <a:rPr lang="en-GB" dirty="0"/>
              <a:t>hours per week.</a:t>
            </a:r>
            <a:endParaRPr lang="fr-FR" dirty="0"/>
          </a:p>
          <a:p>
            <a:pPr marL="0" indent="0">
              <a:buNone/>
            </a:pPr>
            <a:endParaRPr lang="en-GB" dirty="0"/>
          </a:p>
          <a:p>
            <a:pPr marL="0" indent="0">
              <a:buNone/>
            </a:pPr>
            <a:r>
              <a:rPr lang="en-GB" dirty="0" smtClean="0"/>
              <a:t>The population was happy but these laws were very expensive and this government had to leave.</a:t>
            </a:r>
            <a:r>
              <a:rPr lang="fr-FR" dirty="0" smtClean="0"/>
              <a:t/>
            </a:r>
            <a:br>
              <a:rPr lang="fr-FR" dirty="0" smtClean="0"/>
            </a:br>
            <a:r>
              <a:rPr lang="en-GB" dirty="0" smtClean="0"/>
              <a:t> </a:t>
            </a:r>
            <a:r>
              <a:rPr lang="fr-FR" dirty="0" smtClean="0"/>
              <a:t/>
            </a:r>
            <a:br>
              <a:rPr lang="fr-FR" dirty="0" smtClean="0"/>
            </a:br>
            <a:r>
              <a:rPr lang="en-GB" dirty="0" smtClean="0"/>
              <a:t>The third Republic ended because of world war II. The system of Vichy</a:t>
            </a:r>
            <a:r>
              <a:rPr lang="en-GB" dirty="0" smtClean="0">
                <a:solidFill>
                  <a:srgbClr val="FF0000"/>
                </a:solidFill>
              </a:rPr>
              <a:t> </a:t>
            </a:r>
            <a:r>
              <a:rPr lang="en-GB" dirty="0" err="1" smtClean="0"/>
              <a:t>otherthrows</a:t>
            </a:r>
            <a:r>
              <a:rPr lang="en-GB" dirty="0" smtClean="0"/>
              <a:t> the Republic and </a:t>
            </a:r>
            <a:r>
              <a:rPr lang="en-GB" dirty="0" err="1" smtClean="0"/>
              <a:t>floot</a:t>
            </a:r>
            <a:r>
              <a:rPr lang="en-GB" dirty="0" smtClean="0"/>
              <a:t> the democracy for 4 years (1940 - 1944).</a:t>
            </a:r>
            <a:endParaRPr lang="fr-FR" dirty="0"/>
          </a:p>
        </p:txBody>
      </p:sp>
    </p:spTree>
    <p:extLst>
      <p:ext uri="{BB962C8B-B14F-4D97-AF65-F5344CB8AC3E}">
        <p14:creationId xmlns:p14="http://schemas.microsoft.com/office/powerpoint/2010/main" val="40917772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u="sng" dirty="0" smtClean="0"/>
              <a:t>The Fifth Republic of France</a:t>
            </a:r>
            <a:r>
              <a:rPr lang="fr-FR" dirty="0" smtClean="0"/>
              <a:t/>
            </a:r>
            <a:br>
              <a:rPr lang="fr-FR" dirty="0" smtClean="0"/>
            </a:br>
            <a:endParaRPr lang="fr-FR" dirty="0"/>
          </a:p>
        </p:txBody>
      </p:sp>
      <p:sp>
        <p:nvSpPr>
          <p:cNvPr id="3" name="Espace réservé du contenu 2"/>
          <p:cNvSpPr>
            <a:spLocks noGrp="1"/>
          </p:cNvSpPr>
          <p:nvPr>
            <p:ph idx="1"/>
          </p:nvPr>
        </p:nvSpPr>
        <p:spPr>
          <a:xfrm>
            <a:off x="457200" y="962246"/>
            <a:ext cx="8229600" cy="4525963"/>
          </a:xfrm>
        </p:spPr>
        <p:txBody>
          <a:bodyPr/>
          <a:lstStyle/>
          <a:p>
            <a:r>
              <a:rPr lang="en-GB" dirty="0" smtClean="0"/>
              <a:t> It was created by “Général de Gaulle” in 1958. He had been elected President and</a:t>
            </a:r>
            <a:r>
              <a:rPr lang="fr-FR" dirty="0" smtClean="0"/>
              <a:t/>
            </a:r>
            <a:br>
              <a:rPr lang="fr-FR" dirty="0" smtClean="0"/>
            </a:br>
            <a:r>
              <a:rPr lang="en-GB" dirty="0" smtClean="0"/>
              <a:t>he proposed a new constitution in September. He reinforced the executive power.</a:t>
            </a:r>
            <a:r>
              <a:rPr lang="fr-FR" dirty="0" smtClean="0"/>
              <a:t/>
            </a:r>
            <a:br>
              <a:rPr lang="fr-FR" dirty="0" smtClean="0"/>
            </a:br>
            <a:endParaRPr lang="fr-FR" dirty="0"/>
          </a:p>
        </p:txBody>
      </p:sp>
      <p:pic>
        <p:nvPicPr>
          <p:cNvPr id="7170" name="Picture 2" descr="http://www.seconde-guerre.com/photos/gau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450" y="2985964"/>
            <a:ext cx="2587625" cy="370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5929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04517"/>
            <a:ext cx="8229600" cy="1143000"/>
          </a:xfrm>
        </p:spPr>
        <p:txBody>
          <a:bodyPr>
            <a:normAutofit/>
          </a:bodyPr>
          <a:lstStyle/>
          <a:p>
            <a:r>
              <a:rPr lang="fr-FR" b="1" dirty="0" smtClean="0">
                <a:solidFill>
                  <a:schemeClr val="accent4">
                    <a:lumMod val="60000"/>
                    <a:lumOff val="40000"/>
                  </a:schemeClr>
                </a:solidFill>
              </a:rPr>
              <a:t>May 68</a:t>
            </a:r>
            <a:endParaRPr lang="fr-FR" b="1" dirty="0">
              <a:solidFill>
                <a:schemeClr val="accent4">
                  <a:lumMod val="60000"/>
                  <a:lumOff val="40000"/>
                </a:schemeClr>
              </a:solidFill>
            </a:endParaRPr>
          </a:p>
        </p:txBody>
      </p:sp>
      <p:sp>
        <p:nvSpPr>
          <p:cNvPr id="3" name="Espace réservé du contenu 2"/>
          <p:cNvSpPr>
            <a:spLocks noGrp="1"/>
          </p:cNvSpPr>
          <p:nvPr>
            <p:ph idx="1"/>
          </p:nvPr>
        </p:nvSpPr>
        <p:spPr>
          <a:xfrm>
            <a:off x="457200" y="1247517"/>
            <a:ext cx="8229600" cy="2643999"/>
          </a:xfrm>
        </p:spPr>
        <p:txBody>
          <a:bodyPr>
            <a:normAutofit/>
          </a:bodyPr>
          <a:lstStyle/>
          <a:p>
            <a:r>
              <a:rPr lang="en-GB" dirty="0" smtClean="0"/>
              <a:t>First, </a:t>
            </a:r>
            <a:r>
              <a:rPr lang="en-GB" dirty="0" err="1" smtClean="0"/>
              <a:t>Général</a:t>
            </a:r>
            <a:r>
              <a:rPr lang="en-GB" dirty="0" smtClean="0"/>
              <a:t> de Gaulle was loved by the French. However, some people and students thought he was  too harsh and they organised huge demonstrations in Paris in May 1968.</a:t>
            </a:r>
            <a:r>
              <a:rPr lang="fr-FR" dirty="0" smtClean="0"/>
              <a:t/>
            </a:r>
            <a:br>
              <a:rPr lang="fr-FR" dirty="0" smtClean="0"/>
            </a:br>
            <a:r>
              <a:rPr lang="en-GB" dirty="0" smtClean="0"/>
              <a:t>Charles de Gaulle resigned in 1969.</a:t>
            </a:r>
            <a:endParaRPr lang="fr-FR" dirty="0"/>
          </a:p>
        </p:txBody>
      </p:sp>
      <p:pic>
        <p:nvPicPr>
          <p:cNvPr id="8194" name="Picture 2" descr="http://www.uv.es/moltoe/webquest/mai68/images/int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660" y="3834366"/>
            <a:ext cx="5238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9475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r>
              <a:rPr lang="en-GB" dirty="0" smtClean="0"/>
              <a:t>In 1981, François Mitterand became the first socialist President of the fifth Republic. He promulgated some social laws such as the abolition of the death penalty  in 1981.</a:t>
            </a:r>
            <a:r>
              <a:rPr lang="fr-FR" dirty="0" smtClean="0"/>
              <a:t/>
            </a:r>
            <a:br>
              <a:rPr lang="fr-FR" dirty="0" smtClean="0"/>
            </a:br>
            <a:endParaRPr lang="fr-FR" dirty="0" smtClean="0"/>
          </a:p>
          <a:p>
            <a:r>
              <a:rPr lang="en-GB" dirty="0" smtClean="0"/>
              <a:t>In 1995, Jacques Chirac, who was from the right wing, was elected. He decided to reduce the presidential mandate from 7 to 5 years. </a:t>
            </a:r>
            <a:r>
              <a:rPr lang="fr-FR" dirty="0" smtClean="0"/>
              <a:t/>
            </a:r>
            <a:br>
              <a:rPr lang="fr-FR" dirty="0" smtClean="0"/>
            </a:br>
            <a:endParaRPr lang="fr-FR" dirty="0" smtClean="0"/>
          </a:p>
          <a:p>
            <a:endParaRPr lang="fr-FR" dirty="0"/>
          </a:p>
        </p:txBody>
      </p:sp>
    </p:spTree>
    <p:extLst>
      <p:ext uri="{BB962C8B-B14F-4D97-AF65-F5344CB8AC3E}">
        <p14:creationId xmlns:p14="http://schemas.microsoft.com/office/powerpoint/2010/main" val="7728605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en-GB" dirty="0" smtClean="0"/>
              <a:t>Nowadays, our president is François Hollande and he is the second socialist president.</a:t>
            </a:r>
            <a:r>
              <a:rPr lang="fr-FR" dirty="0" smtClean="0"/>
              <a:t/>
            </a:r>
            <a:br>
              <a:rPr lang="fr-FR" dirty="0" smtClean="0"/>
            </a:br>
            <a:r>
              <a:rPr lang="en-GB" dirty="0" smtClean="0"/>
              <a:t>He was elected in 2012.</a:t>
            </a:r>
          </a:p>
          <a:p>
            <a:endParaRPr lang="fr-FR" dirty="0"/>
          </a:p>
        </p:txBody>
      </p:sp>
      <p:pic>
        <p:nvPicPr>
          <p:cNvPr id="5" name="Image 4"/>
          <p:cNvPicPr>
            <a:picLocks noChangeAspect="1"/>
          </p:cNvPicPr>
          <p:nvPr/>
        </p:nvPicPr>
        <p:blipFill>
          <a:blip r:embed="rId2"/>
          <a:stretch>
            <a:fillRect/>
          </a:stretch>
        </p:blipFill>
        <p:spPr>
          <a:xfrm>
            <a:off x="2249455" y="3321051"/>
            <a:ext cx="2070618" cy="3072167"/>
          </a:xfrm>
          <a:prstGeom prst="rect">
            <a:avLst/>
          </a:prstGeom>
        </p:spPr>
      </p:pic>
    </p:spTree>
    <p:extLst>
      <p:ext uri="{BB962C8B-B14F-4D97-AF65-F5344CB8AC3E}">
        <p14:creationId xmlns:p14="http://schemas.microsoft.com/office/powerpoint/2010/main" val="42763215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332037"/>
            <a:ext cx="8229600" cy="4525963"/>
          </a:xfrm>
        </p:spPr>
        <p:txBody>
          <a:bodyPr>
            <a:normAutofit fontScale="92500" lnSpcReduction="20000"/>
          </a:bodyPr>
          <a:lstStyle/>
          <a:p>
            <a:pPr marL="0" indent="0">
              <a:buNone/>
            </a:pPr>
            <a:r>
              <a:rPr lang="en-GB" dirty="0" smtClean="0"/>
              <a:t>As we told you before, there are 3 important powers in France: </a:t>
            </a:r>
            <a:endParaRPr lang="fr-FR" dirty="0" smtClean="0"/>
          </a:p>
          <a:p>
            <a:pPr>
              <a:buFont typeface="Wingdings" charset="2"/>
              <a:buChar char="²"/>
            </a:pPr>
            <a:r>
              <a:rPr lang="en-GB" dirty="0" smtClean="0"/>
              <a:t> The executive power </a:t>
            </a:r>
            <a:r>
              <a:rPr lang="fr-FR" dirty="0" smtClean="0"/>
              <a:t>(</a:t>
            </a:r>
            <a:r>
              <a:rPr lang="fr-FR" dirty="0" err="1" smtClean="0"/>
              <a:t>President</a:t>
            </a:r>
            <a:r>
              <a:rPr lang="fr-FR" dirty="0" smtClean="0"/>
              <a:t> and </a:t>
            </a:r>
            <a:r>
              <a:rPr lang="fr-FR" dirty="0" err="1" smtClean="0"/>
              <a:t>ministers</a:t>
            </a:r>
            <a:r>
              <a:rPr lang="fr-FR" dirty="0" smtClean="0"/>
              <a:t>)</a:t>
            </a:r>
            <a:r>
              <a:rPr lang="en-GB" dirty="0" smtClean="0"/>
              <a:t> 	</a:t>
            </a:r>
          </a:p>
          <a:p>
            <a:pPr>
              <a:buFont typeface="Wingdings" charset="2"/>
              <a:buChar char="²"/>
            </a:pPr>
            <a:r>
              <a:rPr lang="en-GB" dirty="0" smtClean="0"/>
              <a:t>The </a:t>
            </a:r>
            <a:r>
              <a:rPr lang="en-GB" dirty="0"/>
              <a:t>legislative power </a:t>
            </a:r>
            <a:r>
              <a:rPr lang="en-GB" dirty="0" smtClean="0"/>
              <a:t>(the Parliament: Assemblée </a:t>
            </a:r>
            <a:r>
              <a:rPr lang="en-GB" dirty="0" err="1" smtClean="0"/>
              <a:t>Nationale</a:t>
            </a:r>
            <a:r>
              <a:rPr lang="en-GB" dirty="0" smtClean="0"/>
              <a:t> + </a:t>
            </a:r>
            <a:r>
              <a:rPr lang="en-GB" dirty="0" err="1" smtClean="0"/>
              <a:t>Sénat</a:t>
            </a:r>
            <a:r>
              <a:rPr lang="en-GB" dirty="0"/>
              <a:t>)</a:t>
            </a:r>
            <a:r>
              <a:rPr lang="en-GB" dirty="0" smtClean="0"/>
              <a:t>.</a:t>
            </a:r>
            <a:endParaRPr lang="fr-FR" dirty="0" smtClean="0"/>
          </a:p>
          <a:p>
            <a:pPr>
              <a:buFont typeface="Wingdings" charset="2"/>
              <a:buChar char="²"/>
            </a:pPr>
            <a:r>
              <a:rPr lang="en-GB" dirty="0" smtClean="0"/>
              <a:t>The </a:t>
            </a:r>
            <a:r>
              <a:rPr lang="en-GB" dirty="0"/>
              <a:t>judicial power </a:t>
            </a:r>
            <a:r>
              <a:rPr lang="en-GB" dirty="0" smtClean="0"/>
              <a:t>(</a:t>
            </a:r>
            <a:r>
              <a:rPr lang="en-GB" smtClean="0"/>
              <a:t>magistrates :judges</a:t>
            </a:r>
            <a:r>
              <a:rPr lang="en-GB" dirty="0" err="1"/>
              <a:t>+prosecutors</a:t>
            </a:r>
            <a:r>
              <a:rPr lang="en-GB" dirty="0"/>
              <a:t>).</a:t>
            </a:r>
            <a:r>
              <a:rPr lang="fr-FR" dirty="0"/>
              <a:t/>
            </a:r>
            <a:br>
              <a:rPr lang="fr-FR" dirty="0"/>
            </a:br>
            <a:r>
              <a:rPr lang="en-GB" dirty="0"/>
              <a:t>It has to sanction people when they break rules/disobey to a law.</a:t>
            </a:r>
            <a:r>
              <a:rPr lang="fr-FR" dirty="0"/>
              <a:t/>
            </a:r>
            <a:br>
              <a:rPr lang="fr-FR" dirty="0"/>
            </a:br>
            <a:r>
              <a:rPr lang="en-GB" dirty="0"/>
              <a:t> </a:t>
            </a:r>
            <a:r>
              <a:rPr lang="fr-FR" dirty="0"/>
              <a:t/>
            </a:r>
            <a:br>
              <a:rPr lang="fr-FR" dirty="0"/>
            </a:br>
            <a:endParaRPr lang="fr-FR" dirty="0"/>
          </a:p>
          <a:p>
            <a:pPr>
              <a:buFont typeface="Wingdings" charset="2"/>
              <a:buChar char="²"/>
            </a:pPr>
            <a:endParaRPr lang="fr-FR" dirty="0"/>
          </a:p>
        </p:txBody>
      </p:sp>
      <p:sp>
        <p:nvSpPr>
          <p:cNvPr id="4" name="Titre 3"/>
          <p:cNvSpPr>
            <a:spLocks noGrp="1"/>
          </p:cNvSpPr>
          <p:nvPr>
            <p:ph type="title"/>
          </p:nvPr>
        </p:nvSpPr>
        <p:spPr>
          <a:xfrm>
            <a:off x="316101" y="289751"/>
            <a:ext cx="8229600" cy="1143000"/>
          </a:xfrm>
        </p:spPr>
        <p:txBody>
          <a:bodyPr>
            <a:noAutofit/>
          </a:bodyPr>
          <a:lstStyle/>
          <a:p>
            <a:r>
              <a:rPr lang="en-GB" sz="2800" b="1" u="sng" dirty="0" smtClean="0"/>
              <a:t/>
            </a:r>
            <a:br>
              <a:rPr lang="en-GB" sz="2800" b="1" u="sng" dirty="0" smtClean="0"/>
            </a:br>
            <a:r>
              <a:rPr lang="en-GB" sz="2800" b="1" u="sng" dirty="0" smtClean="0"/>
              <a:t>The political organisation of the 5</a:t>
            </a:r>
            <a:r>
              <a:rPr lang="en-GB" sz="2800" b="1" u="sng" baseline="30000" dirty="0" smtClean="0"/>
              <a:t>th</a:t>
            </a:r>
            <a:r>
              <a:rPr lang="en-GB" sz="2800" b="1" u="sng" dirty="0" smtClean="0"/>
              <a:t> Republic in France</a:t>
            </a:r>
            <a:br>
              <a:rPr lang="en-GB" sz="2800" b="1" u="sng" dirty="0" smtClean="0"/>
            </a:br>
            <a:r>
              <a:rPr lang="en-GB" sz="2800" b="1" u="sng" dirty="0" smtClean="0"/>
              <a:t/>
            </a:r>
            <a:br>
              <a:rPr lang="en-GB" sz="2800" b="1" u="sng" dirty="0" smtClean="0"/>
            </a:br>
            <a:r>
              <a:rPr lang="en-GB" sz="3200" b="1" dirty="0" smtClean="0">
                <a:solidFill>
                  <a:schemeClr val="tx2">
                    <a:lumMod val="75000"/>
                  </a:schemeClr>
                </a:solidFill>
              </a:rPr>
              <a:t>art.2 : The Republic is </a:t>
            </a:r>
            <a:br>
              <a:rPr lang="en-GB" sz="3200" b="1" dirty="0" smtClean="0">
                <a:solidFill>
                  <a:schemeClr val="tx2">
                    <a:lumMod val="75000"/>
                  </a:schemeClr>
                </a:solidFill>
              </a:rPr>
            </a:br>
            <a:r>
              <a:rPr lang="en-GB" sz="3200" b="1" dirty="0" smtClean="0">
                <a:solidFill>
                  <a:schemeClr val="tx2">
                    <a:lumMod val="75000"/>
                  </a:schemeClr>
                </a:solidFill>
              </a:rPr>
              <a:t>“indivisible, secular, democratic and social”</a:t>
            </a:r>
            <a:endParaRPr lang="fr-FR" sz="3200" dirty="0">
              <a:solidFill>
                <a:schemeClr val="tx2">
                  <a:lumMod val="75000"/>
                </a:schemeClr>
              </a:solidFill>
            </a:endParaRPr>
          </a:p>
        </p:txBody>
      </p:sp>
    </p:spTree>
    <p:extLst>
      <p:ext uri="{BB962C8B-B14F-4D97-AF65-F5344CB8AC3E}">
        <p14:creationId xmlns:p14="http://schemas.microsoft.com/office/powerpoint/2010/main" val="23588620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endParaRPr lang="fr-FR" dirty="0"/>
          </a:p>
        </p:txBody>
      </p:sp>
    </p:spTree>
    <p:extLst>
      <p:ext uri="{BB962C8B-B14F-4D97-AF65-F5344CB8AC3E}">
        <p14:creationId xmlns:p14="http://schemas.microsoft.com/office/powerpoint/2010/main" val="23795037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8538" y="587949"/>
            <a:ext cx="5851266" cy="5123570"/>
          </a:xfrm>
        </p:spPr>
      </p:pic>
    </p:spTree>
    <p:extLst>
      <p:ext uri="{BB962C8B-B14F-4D97-AF65-F5344CB8AC3E}">
        <p14:creationId xmlns:p14="http://schemas.microsoft.com/office/powerpoint/2010/main" val="14254866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Presidents of the fifth Republic</a:t>
            </a:r>
            <a:endParaRPr lang="fr-FR" dirty="0"/>
          </a:p>
        </p:txBody>
      </p:sp>
      <p:pic>
        <p:nvPicPr>
          <p:cNvPr id="6146" name="Picture 2" descr="http://cocorico.com/wp-content/uploads/2012/06/Le_presidents_de_la_ve_republique-franca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035" y="1791586"/>
            <a:ext cx="6477000" cy="395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1302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larousse.fr/encyclopedie/data/images/1008952-Proclamation_de_la_IIIe_R%C3%A9publi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354" y="48940"/>
            <a:ext cx="5287510" cy="6588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5003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23747"/>
            <a:ext cx="8229600" cy="4701215"/>
          </a:xfrm>
        </p:spPr>
        <p:txBody>
          <a:bodyPr>
            <a:noAutofit/>
          </a:bodyPr>
          <a:lstStyle/>
          <a:p>
            <a:r>
              <a:rPr lang="en-GB" sz="3600" dirty="0" smtClean="0"/>
              <a:t>  The Third Republic began in </a:t>
            </a:r>
            <a:r>
              <a:rPr lang="en-GB" sz="3600" b="1" dirty="0" smtClean="0">
                <a:solidFill>
                  <a:schemeClr val="accent2"/>
                </a:solidFill>
              </a:rPr>
              <a:t>1870</a:t>
            </a:r>
            <a:r>
              <a:rPr lang="en-GB" sz="3600" dirty="0" smtClean="0"/>
              <a:t> and ended in </a:t>
            </a:r>
            <a:r>
              <a:rPr lang="en-GB" sz="3600" b="1" dirty="0" smtClean="0">
                <a:solidFill>
                  <a:srgbClr val="C0504D"/>
                </a:solidFill>
              </a:rPr>
              <a:t>1940</a:t>
            </a:r>
            <a:r>
              <a:rPr lang="en-GB" sz="3600" dirty="0" smtClean="0"/>
              <a:t>.</a:t>
            </a:r>
            <a:r>
              <a:rPr lang="fr-FR" sz="3600" dirty="0" smtClean="0"/>
              <a:t/>
            </a:r>
            <a:br>
              <a:rPr lang="fr-FR" sz="3600" dirty="0" smtClean="0"/>
            </a:br>
            <a:endParaRPr lang="fr-FR" sz="3600" dirty="0" smtClean="0"/>
          </a:p>
          <a:p>
            <a:r>
              <a:rPr lang="en-GB" sz="3600" dirty="0" smtClean="0"/>
              <a:t>The President was elected for </a:t>
            </a:r>
            <a:r>
              <a:rPr lang="en-GB" sz="3600" b="1" dirty="0" smtClean="0">
                <a:solidFill>
                  <a:schemeClr val="tx2"/>
                </a:solidFill>
              </a:rPr>
              <a:t>7 years</a:t>
            </a:r>
            <a:r>
              <a:rPr lang="en-GB" sz="3600" dirty="0" smtClean="0"/>
              <a:t>.</a:t>
            </a:r>
            <a:r>
              <a:rPr lang="fr-FR" sz="3600" dirty="0" smtClean="0"/>
              <a:t/>
            </a:r>
            <a:br>
              <a:rPr lang="fr-FR" sz="3600" dirty="0" smtClean="0"/>
            </a:br>
            <a:endParaRPr lang="fr-FR" sz="3600" dirty="0" smtClean="0"/>
          </a:p>
          <a:p>
            <a:r>
              <a:rPr lang="en-GB" sz="3600" dirty="0" smtClean="0"/>
              <a:t> The State didn’t want the young French to </a:t>
            </a:r>
            <a:r>
              <a:rPr lang="en-GB" sz="3600" dirty="0" smtClean="0"/>
              <a:t>attend catholic </a:t>
            </a:r>
            <a:r>
              <a:rPr lang="en-GB" sz="3600" dirty="0" smtClean="0"/>
              <a:t>schools anymore. </a:t>
            </a:r>
            <a:endParaRPr lang="fr-FR" sz="3600" dirty="0"/>
          </a:p>
        </p:txBody>
      </p:sp>
    </p:spTree>
    <p:extLst>
      <p:ext uri="{BB962C8B-B14F-4D97-AF65-F5344CB8AC3E}">
        <p14:creationId xmlns:p14="http://schemas.microsoft.com/office/powerpoint/2010/main" val="10738951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3345" y="478370"/>
            <a:ext cx="8243455" cy="5647794"/>
          </a:xfrm>
        </p:spPr>
        <p:txBody>
          <a:bodyPr>
            <a:normAutofit/>
          </a:bodyPr>
          <a:lstStyle/>
          <a:p>
            <a:r>
              <a:rPr lang="en-GB" sz="3600" dirty="0" smtClean="0"/>
              <a:t>So the State created the public instruction which was </a:t>
            </a:r>
            <a:r>
              <a:rPr lang="en-GB" sz="3600" b="1" dirty="0" smtClean="0">
                <a:solidFill>
                  <a:schemeClr val="accent2"/>
                </a:solidFill>
              </a:rPr>
              <a:t>free, compulsory and secular</a:t>
            </a:r>
            <a:r>
              <a:rPr lang="en-GB" sz="3600" dirty="0" smtClean="0"/>
              <a:t> (non religious) in </a:t>
            </a:r>
            <a:r>
              <a:rPr lang="en-GB" sz="3600" b="1" dirty="0" smtClean="0">
                <a:solidFill>
                  <a:srgbClr val="C0504D"/>
                </a:solidFill>
              </a:rPr>
              <a:t>1882</a:t>
            </a:r>
            <a:r>
              <a:rPr lang="en-GB" sz="3600" dirty="0" smtClean="0"/>
              <a:t>.</a:t>
            </a:r>
            <a:endParaRPr lang="fr-FR" sz="3600" dirty="0"/>
          </a:p>
          <a:p>
            <a:r>
              <a:rPr lang="en-GB" sz="3600" dirty="0" smtClean="0"/>
              <a:t>In 1905, there was </a:t>
            </a:r>
            <a:r>
              <a:rPr lang="en-GB" sz="3600" b="1" dirty="0" smtClean="0">
                <a:solidFill>
                  <a:schemeClr val="accent3">
                    <a:lumMod val="75000"/>
                  </a:schemeClr>
                </a:solidFill>
              </a:rPr>
              <a:t>the separation between the Church and the State</a:t>
            </a:r>
            <a:r>
              <a:rPr lang="en-GB" sz="3600" dirty="0" smtClean="0"/>
              <a:t>.</a:t>
            </a:r>
          </a:p>
          <a:p>
            <a:r>
              <a:rPr lang="en-GB" sz="3600" dirty="0" smtClean="0"/>
              <a:t>It created </a:t>
            </a:r>
            <a:r>
              <a:rPr lang="en-GB" sz="3600" b="1" dirty="0" smtClean="0">
                <a:solidFill>
                  <a:schemeClr val="accent6">
                    <a:lumMod val="75000"/>
                  </a:schemeClr>
                </a:solidFill>
              </a:rPr>
              <a:t>secularism</a:t>
            </a:r>
            <a:r>
              <a:rPr lang="en-GB" sz="3600" dirty="0" smtClean="0"/>
              <a:t>, which is one of the most important values of the Republic of France.</a:t>
            </a:r>
            <a:r>
              <a:rPr lang="fr-FR" sz="3600" dirty="0" smtClean="0"/>
              <a:t/>
            </a:r>
            <a:br>
              <a:rPr lang="fr-FR" sz="3600" dirty="0" smtClean="0"/>
            </a:br>
            <a:r>
              <a:rPr lang="en-GB" sz="3600" b="1" dirty="0" smtClean="0">
                <a:solidFill>
                  <a:schemeClr val="accent1">
                    <a:lumMod val="60000"/>
                    <a:lumOff val="40000"/>
                  </a:schemeClr>
                </a:solidFill>
              </a:rPr>
              <a:t>Liberty of conscience and of cult</a:t>
            </a:r>
          </a:p>
          <a:p>
            <a:pPr>
              <a:buNone/>
            </a:pPr>
            <a:endParaRPr lang="fr-FR" dirty="0" smtClean="0"/>
          </a:p>
          <a:p>
            <a:pPr marL="0" indent="0">
              <a:buNone/>
            </a:pPr>
            <a:endParaRPr lang="fr-FR" dirty="0" smtClean="0"/>
          </a:p>
        </p:txBody>
      </p:sp>
    </p:spTree>
    <p:extLst>
      <p:ext uri="{BB962C8B-B14F-4D97-AF65-F5344CB8AC3E}">
        <p14:creationId xmlns:p14="http://schemas.microsoft.com/office/powerpoint/2010/main" val="25793789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289" y="1434962"/>
            <a:ext cx="8019647" cy="3909577"/>
          </a:xfrm>
          <a:prstGeom prst="rect">
            <a:avLst/>
          </a:prstGeom>
        </p:spPr>
      </p:pic>
    </p:spTree>
    <p:extLst>
      <p:ext uri="{BB962C8B-B14F-4D97-AF65-F5344CB8AC3E}">
        <p14:creationId xmlns:p14="http://schemas.microsoft.com/office/powerpoint/2010/main" val="10844768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Separation</a:t>
            </a:r>
            <a:r>
              <a:rPr lang="fr-FR" dirty="0" smtClean="0"/>
              <a:t> </a:t>
            </a:r>
            <a:r>
              <a:rPr lang="fr-FR" dirty="0" err="1" smtClean="0"/>
              <a:t>between</a:t>
            </a:r>
            <a:r>
              <a:rPr lang="fr-FR" dirty="0" smtClean="0"/>
              <a:t> the Church </a:t>
            </a:r>
            <a:br>
              <a:rPr lang="fr-FR" dirty="0" smtClean="0"/>
            </a:br>
            <a:r>
              <a:rPr lang="fr-FR" dirty="0" smtClean="0"/>
              <a:t>and the State</a:t>
            </a:r>
            <a:endParaRPr lang="fr-FR" dirty="0"/>
          </a:p>
        </p:txBody>
      </p:sp>
      <p:pic>
        <p:nvPicPr>
          <p:cNvPr id="4" name="Espace réservé du contenu 3"/>
          <p:cNvPicPr>
            <a:picLocks noGrp="1" noChangeAspect="1"/>
          </p:cNvPicPr>
          <p:nvPr>
            <p:ph idx="1"/>
          </p:nvPr>
        </p:nvPicPr>
        <p:blipFill>
          <a:blip r:embed="rId2"/>
          <a:stretch>
            <a:fillRect/>
          </a:stretch>
        </p:blipFill>
        <p:spPr>
          <a:xfrm>
            <a:off x="2368348" y="1600200"/>
            <a:ext cx="4407304" cy="4525963"/>
          </a:xfrm>
          <a:prstGeom prst="rect">
            <a:avLst/>
          </a:prstGeom>
        </p:spPr>
      </p:pic>
    </p:spTree>
    <p:extLst>
      <p:ext uri="{BB962C8B-B14F-4D97-AF65-F5344CB8AC3E}">
        <p14:creationId xmlns:p14="http://schemas.microsoft.com/office/powerpoint/2010/main" val="181860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48523"/>
            <a:ext cx="8229600" cy="3348584"/>
          </a:xfrm>
        </p:spPr>
        <p:txBody>
          <a:bodyPr>
            <a:normAutofit/>
          </a:bodyPr>
          <a:lstStyle/>
          <a:p>
            <a:pPr marL="0" indent="0">
              <a:buNone/>
            </a:pPr>
            <a:endParaRPr lang="en-GB" dirty="0"/>
          </a:p>
        </p:txBody>
      </p:sp>
      <p:pic>
        <p:nvPicPr>
          <p:cNvPr id="3074" name="Picture 2" descr="http://lewebpedagogique.com/lecap/files/2009/05/construction-de-la-tour-eiffel12053174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424" y="2053953"/>
            <a:ext cx="5882706" cy="292664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006149" y="659820"/>
            <a:ext cx="7191493" cy="830997"/>
          </a:xfrm>
          <a:prstGeom prst="rect">
            <a:avLst/>
          </a:prstGeom>
          <a:noFill/>
        </p:spPr>
        <p:txBody>
          <a:bodyPr wrap="square" rtlCol="0">
            <a:spAutoFit/>
          </a:bodyPr>
          <a:lstStyle/>
          <a:p>
            <a:pPr algn="ctr"/>
            <a:r>
              <a:rPr lang="en-GB" sz="4800" b="1" dirty="0">
                <a:solidFill>
                  <a:schemeClr val="accent4">
                    <a:lumMod val="75000"/>
                  </a:schemeClr>
                </a:solidFill>
              </a:rPr>
              <a:t>1889 : The Eiffel Tower</a:t>
            </a:r>
          </a:p>
        </p:txBody>
      </p:sp>
    </p:spTree>
    <p:extLst>
      <p:ext uri="{BB962C8B-B14F-4D97-AF65-F5344CB8AC3E}">
        <p14:creationId xmlns:p14="http://schemas.microsoft.com/office/powerpoint/2010/main" val="9696690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dinosoria.com/tragedie/eiffel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899" y="1833506"/>
            <a:ext cx="2771775"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0256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7079" y="238272"/>
            <a:ext cx="8229600" cy="3206678"/>
          </a:xfrm>
        </p:spPr>
        <p:txBody>
          <a:bodyPr>
            <a:normAutofit/>
          </a:bodyPr>
          <a:lstStyle/>
          <a:p>
            <a:pPr marL="0" indent="0">
              <a:buNone/>
            </a:pPr>
            <a:r>
              <a:rPr lang="en-GB" dirty="0"/>
              <a:t>In 1936, the left wing won the legislative </a:t>
            </a:r>
            <a:r>
              <a:rPr lang="en-GB" dirty="0" smtClean="0"/>
              <a:t>elections and</a:t>
            </a:r>
            <a:r>
              <a:rPr lang="en-GB" dirty="0"/>
              <a:t> </a:t>
            </a:r>
            <a:r>
              <a:rPr lang="en-GB" dirty="0" smtClean="0"/>
              <a:t>sat </a:t>
            </a:r>
            <a:r>
              <a:rPr lang="en-GB" dirty="0"/>
              <a:t>at the Parliament.</a:t>
            </a:r>
            <a:r>
              <a:rPr lang="fr-FR" dirty="0"/>
              <a:t/>
            </a:r>
            <a:br>
              <a:rPr lang="fr-FR" dirty="0"/>
            </a:br>
            <a:r>
              <a:rPr lang="en-GB" dirty="0"/>
              <a:t>It was called “</a:t>
            </a:r>
            <a:r>
              <a:rPr lang="en-GB" b="1" dirty="0">
                <a:solidFill>
                  <a:srgbClr val="604A7B"/>
                </a:solidFill>
              </a:rPr>
              <a:t>le Front </a:t>
            </a:r>
            <a:r>
              <a:rPr lang="en-GB" b="1" dirty="0" smtClean="0">
                <a:solidFill>
                  <a:srgbClr val="604A7B"/>
                </a:solidFill>
              </a:rPr>
              <a:t>Populaire</a:t>
            </a:r>
            <a:r>
              <a:rPr lang="en-GB" dirty="0"/>
              <a:t>”. It took some importants social laws as the “Congés payés”.</a:t>
            </a:r>
            <a:r>
              <a:rPr lang="fr-FR" dirty="0"/>
              <a:t/>
            </a:r>
            <a:br>
              <a:rPr lang="fr-FR" dirty="0"/>
            </a:br>
            <a:r>
              <a:rPr lang="en-GB" dirty="0"/>
              <a:t>The French population could </a:t>
            </a:r>
            <a:r>
              <a:rPr lang="en-GB" dirty="0" smtClean="0"/>
              <a:t>enjoy paid </a:t>
            </a:r>
            <a:r>
              <a:rPr lang="en-GB" dirty="0"/>
              <a:t>holidays </a:t>
            </a:r>
            <a:r>
              <a:rPr lang="en-GB" dirty="0" smtClean="0"/>
              <a:t>for one </a:t>
            </a:r>
            <a:r>
              <a:rPr lang="en-GB" dirty="0"/>
              <a:t>week: that was </a:t>
            </a:r>
            <a:r>
              <a:rPr lang="en-GB" dirty="0" smtClean="0"/>
              <a:t>extraordinary!</a:t>
            </a:r>
            <a:endParaRPr lang="fr-FR" dirty="0"/>
          </a:p>
        </p:txBody>
      </p:sp>
      <p:pic>
        <p:nvPicPr>
          <p:cNvPr id="4098" name="Picture 2" descr="http://www.cbp-socialconsult.fr/wp-content/uploads/2012/06/cong%C3%A9spay%C3%A9s-300x2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518" y="3244473"/>
            <a:ext cx="4666882" cy="336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1360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TotalTime>
  <Words>226</Words>
  <Application>Microsoft Macintosh PowerPoint</Application>
  <PresentationFormat>Présentation à l'écran (4:3)</PresentationFormat>
  <Paragraphs>30</Paragraphs>
  <Slides>18</Slides>
  <Notes>1</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                                  </vt:lpstr>
      <vt:lpstr>Présentation PowerPoint</vt:lpstr>
      <vt:lpstr>Présentation PowerPoint</vt:lpstr>
      <vt:lpstr>Présentation PowerPoint</vt:lpstr>
      <vt:lpstr>Présentation PowerPoint</vt:lpstr>
      <vt:lpstr>Separation between the Church  and the State</vt:lpstr>
      <vt:lpstr>Présentation PowerPoint</vt:lpstr>
      <vt:lpstr>Présentation PowerPoint</vt:lpstr>
      <vt:lpstr>Présentation PowerPoint</vt:lpstr>
      <vt:lpstr>Présentation PowerPoint</vt:lpstr>
      <vt:lpstr>The Fifth Republic of France </vt:lpstr>
      <vt:lpstr>May 68</vt:lpstr>
      <vt:lpstr>Présentation PowerPoint</vt:lpstr>
      <vt:lpstr>Présentation PowerPoint</vt:lpstr>
      <vt:lpstr> The political organisation of the 5th Republic in France  art.2 : The Republic is  “indivisible, secular, democratic and social”</vt:lpstr>
      <vt:lpstr>Présentation PowerPoint</vt:lpstr>
      <vt:lpstr>Présentation PowerPoint</vt:lpstr>
      <vt:lpstr>The Presidents of the fifth Republic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it created the public instructruction which was free, obligatory and non-religious in 1882. In 1905, there was the separation between the Church and the State. Â  At the same time, the Eiffel Tower was inaugured in 1889. Â  In 1936, the left wing won the legislative andÂ siÃ©gea at the Parliament. It was called â€œle Front Polulaireâ€. It took some importants social laws as the â€œCongÃ©s payÃ©sâ€. The French population could be on holidays during one week: that was extrordinary! It also minimize the number of hours of work: the Frenchs could work only 40 hours per week! Nowadays, we work 35 hours per week.   The population was happy but these laws were very expensive and this government had to â€œgo awayâ€. Â  The third Republic ended because of world war II and the fourth Republic was very chaotique. Â  Â  Â  Â  The fifth republic of France Â  Â  Â  It was created by the â€œGÃ©nÃ©ral de Gaulleâ€ in 1958. He had been accepted as President and he proposed a new constitution in September. He renforced the executive power. First, he was loved by the French. However, some people and students thought he was too harsh/strict and they organised huge demonstrations in Paris in May 1968. Charles de Gaulle resigned in 1969. Â  In 1981, FranÃ§ois Mitterand became the first socialist President of the fifth Republic. He â€œdecidedâ€ some social laws such as â€œlâ€™abolition de la peine de mortâ€  in 1981. In 1995, Jacques Chirac, who was from the left wing, was elected. He decided to minimize the â€œmandat prÃ©sidentiel de 7 Ã  5 ansâ€.  Â  Nowadays, our president is FranÃ§ois Hollande and he is the second socialist president. He was elected in 2012. Â      Â  Â  The political organisation of the 5th Republic in France Â  Â  As we told you before, there are 3 important powers in France:  Â  -The executive power which is represented by the President and the Government (the Prime minister and the others ministers.)  It governs the country.   The President is elected by the French citizens for five years. Â  -The legislative power which is represented b</dc:title>
  <dc:creator>Myriam RUBIS</dc:creator>
  <cp:lastModifiedBy>Bénédicte Visonneau</cp:lastModifiedBy>
  <cp:revision>80</cp:revision>
  <dcterms:created xsi:type="dcterms:W3CDTF">2014-12-10T17:17:47Z</dcterms:created>
  <dcterms:modified xsi:type="dcterms:W3CDTF">2015-01-13T08:59:55Z</dcterms:modified>
</cp:coreProperties>
</file>