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 id="260" r:id="rId5"/>
    <p:sldId id="261" r:id="rId6"/>
    <p:sldId id="262" r:id="rId7"/>
    <p:sldId id="263" r:id="rId8"/>
    <p:sldId id="264" r:id="rId9"/>
    <p:sldId id="267"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dirty="0" smtClean="0"/>
              <a:t>"The world of mushrooms"</a:t>
            </a:r>
            <a:endParaRPr lang="en-US" sz="6000" dirty="0"/>
          </a:p>
        </p:txBody>
      </p:sp>
      <p:sp>
        <p:nvSpPr>
          <p:cNvPr id="3" name="Subtitle 2"/>
          <p:cNvSpPr>
            <a:spLocks noGrp="1"/>
          </p:cNvSpPr>
          <p:nvPr>
            <p:ph type="subTitle" idx="1"/>
          </p:nvPr>
        </p:nvSpPr>
        <p:spPr>
          <a:xfrm>
            <a:off x="533400" y="3228536"/>
            <a:ext cx="7854696" cy="2562664"/>
          </a:xfrm>
        </p:spPr>
        <p:txBody>
          <a:bodyPr>
            <a:normAutofit/>
          </a:bodyPr>
          <a:lstStyle/>
          <a:p>
            <a:r>
              <a:rPr lang="en-US" dirty="0" smtClean="0"/>
              <a:t>Tamar </a:t>
            </a:r>
            <a:r>
              <a:rPr lang="en-US" dirty="0" err="1" smtClean="0"/>
              <a:t>gelashvili</a:t>
            </a:r>
            <a:endParaRPr lang="en-US" dirty="0" smtClean="0"/>
          </a:p>
          <a:p>
            <a:r>
              <a:rPr lang="en-US" dirty="0" err="1" smtClean="0"/>
              <a:t>Megi</a:t>
            </a:r>
            <a:r>
              <a:rPr lang="en-US" dirty="0" smtClean="0"/>
              <a:t> </a:t>
            </a:r>
            <a:r>
              <a:rPr lang="en-US" dirty="0" err="1" smtClean="0"/>
              <a:t>muladze</a:t>
            </a:r>
            <a:endParaRPr lang="en-US" dirty="0" smtClean="0"/>
          </a:p>
          <a:p>
            <a:pPr algn="l"/>
            <a:r>
              <a:rPr lang="en-US" dirty="0" smtClean="0"/>
              <a:t>Country  Georgia </a:t>
            </a:r>
            <a:endParaRPr lang="en-US" dirty="0" smtClean="0"/>
          </a:p>
          <a:p>
            <a:pPr algn="l"/>
            <a:r>
              <a:rPr lang="en-US" dirty="0" smtClean="0"/>
              <a:t>City Rustavi    </a:t>
            </a:r>
            <a:endParaRPr lang="en-US" dirty="0" smtClean="0"/>
          </a:p>
          <a:p>
            <a:pPr algn="l"/>
            <a:r>
              <a:rPr lang="en-US" dirty="0" smtClean="0"/>
              <a:t>The </a:t>
            </a:r>
            <a:r>
              <a:rPr lang="en-US" dirty="0" smtClean="0"/>
              <a:t>Public school  #5</a:t>
            </a:r>
            <a:endParaRPr lang="en-US" dirty="0"/>
          </a:p>
        </p:txBody>
      </p:sp>
    </p:spTree>
  </p:cSld>
  <p:clrMapOvr>
    <a:masterClrMapping/>
  </p:clrMapOvr>
  <p:transition advTm="3000">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Meadow Mushroom (</a:t>
            </a:r>
            <a:r>
              <a:rPr lang="en-US" dirty="0" err="1" smtClean="0"/>
              <a:t>Agaricus</a:t>
            </a:r>
            <a:r>
              <a:rPr lang="en-US" dirty="0" smtClean="0"/>
              <a:t> </a:t>
            </a:r>
            <a:r>
              <a:rPr lang="en-US" dirty="0" err="1" smtClean="0"/>
              <a:t>campestris</a:t>
            </a:r>
            <a:r>
              <a:rPr lang="en-US" dirty="0" smtClean="0"/>
              <a:t>)</a:t>
            </a:r>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a:off x="2971800" y="1828800"/>
            <a:ext cx="2362200" cy="2971800"/>
          </a:xfrm>
          <a:prstGeom prst="rect">
            <a:avLst/>
          </a:prstGeom>
          <a:noFill/>
          <a:ln w="9525">
            <a:noFill/>
            <a:miter lim="800000"/>
            <a:headEnd/>
            <a:tailEnd/>
          </a:ln>
          <a:effectLst/>
        </p:spPr>
      </p:pic>
      <p:sp>
        <p:nvSpPr>
          <p:cNvPr id="5" name="Rectangle 4"/>
          <p:cNvSpPr/>
          <p:nvPr/>
        </p:nvSpPr>
        <p:spPr>
          <a:xfrm>
            <a:off x="304800" y="4800600"/>
            <a:ext cx="8458200" cy="1200329"/>
          </a:xfrm>
          <a:prstGeom prst="rect">
            <a:avLst/>
          </a:prstGeom>
        </p:spPr>
        <p:txBody>
          <a:bodyPr wrap="square">
            <a:spAutoFit/>
          </a:bodyPr>
          <a:lstStyle/>
          <a:p>
            <a:r>
              <a:rPr lang="en-US" dirty="0" smtClean="0"/>
              <a:t>The Meadow Mushroom, commonly seen in grocery stores, usually appears after rains in lawns, pastures and open areas in late summer. Don’t harvest wild mushrooms unless you are expert. The Meadow Mushroom can be confused with similar looking poisonous mushrooms!</a:t>
            </a:r>
            <a:endParaRPr lang="en-US" dirty="0"/>
          </a:p>
        </p:txBody>
      </p:sp>
    </p:spTree>
  </p:cSld>
  <p:clrMapOvr>
    <a:masterClrMapping/>
  </p:clrMapOvr>
  <p:transition advTm="3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53400" cy="1143000"/>
          </a:xfrm>
        </p:spPr>
        <p:txBody>
          <a:bodyPr/>
          <a:lstStyle/>
          <a:p>
            <a:pPr algn="ctr"/>
            <a:r>
              <a:rPr lang="en-US" dirty="0" smtClean="0"/>
              <a:t>Good-bye</a:t>
            </a:r>
            <a:endParaRPr lang="en-US" dirty="0"/>
          </a:p>
        </p:txBody>
      </p:sp>
      <p:pic>
        <p:nvPicPr>
          <p:cNvPr id="11266" name="Picture 2"/>
          <p:cNvPicPr>
            <a:picLocks noGrp="1" noChangeAspect="1" noChangeArrowheads="1"/>
          </p:cNvPicPr>
          <p:nvPr>
            <p:ph idx="1"/>
          </p:nvPr>
        </p:nvPicPr>
        <p:blipFill>
          <a:blip r:embed="rId2"/>
          <a:srcRect/>
          <a:stretch>
            <a:fillRect/>
          </a:stretch>
        </p:blipFill>
        <p:spPr bwMode="auto">
          <a:xfrm>
            <a:off x="1905000" y="2514600"/>
            <a:ext cx="4419600" cy="2010569"/>
          </a:xfrm>
          <a:prstGeom prst="rect">
            <a:avLst/>
          </a:prstGeom>
          <a:noFill/>
          <a:ln w="9525">
            <a:noFill/>
            <a:miter lim="800000"/>
            <a:headEnd/>
            <a:tailEnd/>
          </a:ln>
          <a:effectLst/>
        </p:spPr>
      </p:pic>
    </p:spTree>
  </p:cSld>
  <p:clrMapOvr>
    <a:masterClrMapping/>
  </p:clrMapOvr>
  <p:transition advTm="3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905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Parasol Mushroom (</a:t>
            </a:r>
            <a:r>
              <a:rPr lang="en-US" dirty="0" err="1" smtClean="0"/>
              <a:t>Lepiota</a:t>
            </a:r>
            <a:r>
              <a:rPr lang="en-US" dirty="0" smtClean="0"/>
              <a:t> </a:t>
            </a:r>
            <a:r>
              <a:rPr lang="en-US" dirty="0" err="1" smtClean="0"/>
              <a:t>procera</a:t>
            </a:r>
            <a:r>
              <a:rPr lang="en-US" dirty="0" smtClean="0"/>
              <a:t>)</a:t>
            </a:r>
            <a:br>
              <a:rPr lang="en-US" dirty="0" smtClean="0"/>
            </a:b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667000" y="1143000"/>
            <a:ext cx="3276600" cy="3571875"/>
          </a:xfrm>
          <a:prstGeom prst="rect">
            <a:avLst/>
          </a:prstGeom>
          <a:noFill/>
          <a:ln w="9525">
            <a:noFill/>
            <a:miter lim="800000"/>
            <a:headEnd/>
            <a:tailEnd/>
          </a:ln>
          <a:effectLst/>
        </p:spPr>
      </p:pic>
      <p:sp>
        <p:nvSpPr>
          <p:cNvPr id="5" name="Rectangle 4"/>
          <p:cNvSpPr/>
          <p:nvPr/>
        </p:nvSpPr>
        <p:spPr>
          <a:xfrm>
            <a:off x="990600" y="4724400"/>
            <a:ext cx="7467600" cy="1477328"/>
          </a:xfrm>
          <a:prstGeom prst="rect">
            <a:avLst/>
          </a:prstGeom>
        </p:spPr>
        <p:txBody>
          <a:bodyPr wrap="square">
            <a:spAutoFit/>
          </a:bodyPr>
          <a:lstStyle/>
          <a:p>
            <a:r>
              <a:rPr lang="en-US" dirty="0" smtClean="0"/>
              <a:t>The Parasol Mushroom grows in temperate regions around the world alone or in groups and fairy rings in pastures &amp; forests. It may be eaten raw, but the stem is inedible. The cap of fresh specimens are a favorite when soaked in butter, but how are you going to identify it?  There are look-alikes that can destroy your liver! Buy your morel mushrooms at the grocery store!</a:t>
            </a:r>
            <a:endParaRPr lang="en-US" dirty="0"/>
          </a:p>
        </p:txBody>
      </p:sp>
    </p:spTree>
  </p:cSld>
  <p:clrMapOvr>
    <a:masterClrMapping/>
  </p:clrMapOvr>
  <p:transition advTm="3000">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fontScale="90000"/>
          </a:bodyPr>
          <a:lstStyle/>
          <a:p>
            <a:pPr algn="ctr"/>
            <a:r>
              <a:rPr lang="en-US" dirty="0" smtClean="0"/>
              <a:t>Gypsy Mushroom (</a:t>
            </a:r>
            <a:r>
              <a:rPr lang="en-US" dirty="0" err="1" smtClean="0"/>
              <a:t>Cortinarius</a:t>
            </a:r>
            <a:r>
              <a:rPr lang="en-US" dirty="0" smtClean="0"/>
              <a:t> </a:t>
            </a:r>
            <a:r>
              <a:rPr lang="en-US" dirty="0" err="1" smtClean="0"/>
              <a:t>caperatus</a:t>
            </a:r>
            <a:r>
              <a:rPr lang="en-US" dirty="0" smtClean="0"/>
              <a: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3014663" y="2343945"/>
            <a:ext cx="2243138" cy="2304256"/>
          </a:xfrm>
          <a:prstGeom prst="rect">
            <a:avLst/>
          </a:prstGeom>
          <a:noFill/>
          <a:ln w="9525">
            <a:noFill/>
            <a:miter lim="800000"/>
            <a:headEnd/>
            <a:tailEnd/>
          </a:ln>
          <a:effectLst/>
        </p:spPr>
      </p:pic>
      <p:sp>
        <p:nvSpPr>
          <p:cNvPr id="6" name="Rectangle 5"/>
          <p:cNvSpPr/>
          <p:nvPr/>
        </p:nvSpPr>
        <p:spPr>
          <a:xfrm>
            <a:off x="304800" y="4953000"/>
            <a:ext cx="8382000" cy="1477328"/>
          </a:xfrm>
          <a:prstGeom prst="rect">
            <a:avLst/>
          </a:prstGeom>
        </p:spPr>
        <p:txBody>
          <a:bodyPr wrap="square">
            <a:spAutoFit/>
          </a:bodyPr>
          <a:lstStyle/>
          <a:p>
            <a:r>
              <a:rPr lang="en-US" dirty="0" smtClean="0"/>
              <a:t>Careful! The Gypsy Mushroom is edible, but may be confused with similar poisonous mushrooms that can kill!. Not for the novice. The Gypsy Mushroom is found in North America and Europe and is edible, but don’t be guided by these pictures alone – Identifying mushrooms can be confusing for non-experts and some mushrooms are deadly poisonous!</a:t>
            </a:r>
            <a:endParaRPr lang="en-US" dirty="0"/>
          </a:p>
        </p:txBody>
      </p:sp>
    </p:spTree>
  </p:cSld>
  <p:clrMapOvr>
    <a:masterClrMapping/>
  </p:clrMapOvr>
  <p:transition advTm="3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Honey Mushroom (</a:t>
            </a:r>
            <a:r>
              <a:rPr lang="en-US" dirty="0" err="1" smtClean="0"/>
              <a:t>Armillaria</a:t>
            </a:r>
            <a:r>
              <a:rPr lang="en-US" dirty="0" smtClean="0"/>
              <a:t> </a:t>
            </a:r>
            <a:r>
              <a:rPr lang="en-US" dirty="0" err="1" smtClean="0"/>
              <a:t>Mellea</a:t>
            </a:r>
            <a:r>
              <a:rPr lang="en-US" dirty="0" smtClean="0"/>
              <a:t>)</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676400" y="1828800"/>
            <a:ext cx="5486400" cy="2895600"/>
          </a:xfrm>
          <a:prstGeom prst="rect">
            <a:avLst/>
          </a:prstGeom>
          <a:noFill/>
          <a:ln w="9525">
            <a:noFill/>
            <a:miter lim="800000"/>
            <a:headEnd/>
            <a:tailEnd/>
          </a:ln>
          <a:effectLst/>
        </p:spPr>
      </p:pic>
      <p:sp>
        <p:nvSpPr>
          <p:cNvPr id="5" name="Rectangle 4"/>
          <p:cNvSpPr/>
          <p:nvPr/>
        </p:nvSpPr>
        <p:spPr>
          <a:xfrm>
            <a:off x="381000" y="4876800"/>
            <a:ext cx="8458200" cy="1493967"/>
          </a:xfrm>
          <a:prstGeom prst="rect">
            <a:avLst/>
          </a:prstGeom>
        </p:spPr>
        <p:txBody>
          <a:bodyPr wrap="square">
            <a:spAutoFit/>
          </a:bodyPr>
          <a:lstStyle/>
          <a:p>
            <a:r>
              <a:rPr lang="en-US" dirty="0" smtClean="0"/>
              <a:t>The Honey Mushroom or Oak Mushroom (</a:t>
            </a:r>
            <a:r>
              <a:rPr lang="en-US" dirty="0" err="1" smtClean="0"/>
              <a:t>Armillaria</a:t>
            </a:r>
            <a:r>
              <a:rPr lang="en-US" dirty="0" smtClean="0"/>
              <a:t> </a:t>
            </a:r>
            <a:r>
              <a:rPr lang="en-US" dirty="0" err="1" smtClean="0"/>
              <a:t>Mellea</a:t>
            </a:r>
            <a:r>
              <a:rPr lang="en-US" dirty="0" smtClean="0"/>
              <a:t>), grows on decaying and living trees and other plants the world over. It varies in shape and color – all the more reason to leave mushroom hunting to the experts! The Honey Mushroom is edible, but don’t be guided by these pictures alone – Mushroom identification can be confusing for non-experts and some mushrooms are deadly poisonous!</a:t>
            </a:r>
            <a:endParaRPr lang="en-US" dirty="0"/>
          </a:p>
        </p:txBody>
      </p:sp>
    </p:spTree>
  </p:cSld>
  <p:clrMapOvr>
    <a:masterClrMapping/>
  </p:clrMapOvr>
  <p:transition advTm="3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Saffron Milk Cap (</a:t>
            </a:r>
            <a:r>
              <a:rPr lang="en-US" dirty="0" err="1" smtClean="0"/>
              <a:t>Lactarius</a:t>
            </a:r>
            <a:r>
              <a:rPr lang="en-US" dirty="0" smtClean="0"/>
              <a:t> </a:t>
            </a:r>
            <a:r>
              <a:rPr lang="en-US" dirty="0" err="1" smtClean="0"/>
              <a:t>deliciosus</a:t>
            </a:r>
            <a:r>
              <a:rPr lang="en-US" dirty="0" smtClean="0"/>
              <a:t>)</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2971800" y="1905000"/>
            <a:ext cx="2443163" cy="2532856"/>
          </a:xfrm>
          <a:prstGeom prst="rect">
            <a:avLst/>
          </a:prstGeom>
          <a:noFill/>
          <a:ln w="9525">
            <a:noFill/>
            <a:miter lim="800000"/>
            <a:headEnd/>
            <a:tailEnd/>
          </a:ln>
          <a:effectLst/>
        </p:spPr>
      </p:pic>
      <p:sp>
        <p:nvSpPr>
          <p:cNvPr id="5" name="Rectangle 4"/>
          <p:cNvSpPr/>
          <p:nvPr/>
        </p:nvSpPr>
        <p:spPr>
          <a:xfrm>
            <a:off x="533400" y="4572000"/>
            <a:ext cx="8001000" cy="1200329"/>
          </a:xfrm>
          <a:prstGeom prst="rect">
            <a:avLst/>
          </a:prstGeom>
        </p:spPr>
        <p:txBody>
          <a:bodyPr wrap="square">
            <a:spAutoFit/>
          </a:bodyPr>
          <a:lstStyle/>
          <a:p>
            <a:r>
              <a:rPr lang="en-US" dirty="0" smtClean="0"/>
              <a:t>Saffron Milk Cap (</a:t>
            </a:r>
            <a:r>
              <a:rPr lang="en-US" dirty="0" err="1" smtClean="0"/>
              <a:t>Lactarius-deliciosus</a:t>
            </a:r>
            <a:r>
              <a:rPr lang="en-US" dirty="0" smtClean="0"/>
              <a:t>) can be found in North America and Europe, often under conifers. It is an edible mushroom with a luscious rich gravy flavor of mussels, but remember, identifying mushrooms should be left to the experts because some mushrooms are deadly poisonous!</a:t>
            </a:r>
            <a:endParaRPr lang="en-US" dirty="0"/>
          </a:p>
        </p:txBody>
      </p:sp>
    </p:spTree>
  </p:cSld>
  <p:clrMapOvr>
    <a:masterClrMapping/>
  </p:clrMapOvr>
  <p:transition advTm="3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Horse Mushroom (</a:t>
            </a:r>
            <a:r>
              <a:rPr lang="en-US" dirty="0" err="1" smtClean="0"/>
              <a:t>Agaricus</a:t>
            </a:r>
            <a:r>
              <a:rPr lang="en-US" dirty="0" smtClean="0"/>
              <a:t> </a:t>
            </a:r>
            <a:r>
              <a:rPr lang="en-US" dirty="0" err="1" smtClean="0"/>
              <a:t>arvensis</a:t>
            </a:r>
            <a:r>
              <a:rPr lang="en-US" dirty="0" smtClean="0"/>
              <a:t>)</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2905125" y="2329656"/>
            <a:ext cx="2276475" cy="2318544"/>
          </a:xfrm>
          <a:prstGeom prst="rect">
            <a:avLst/>
          </a:prstGeom>
          <a:noFill/>
          <a:ln w="9525">
            <a:noFill/>
            <a:miter lim="800000"/>
            <a:headEnd/>
            <a:tailEnd/>
          </a:ln>
          <a:effectLst/>
        </p:spPr>
      </p:pic>
      <p:sp>
        <p:nvSpPr>
          <p:cNvPr id="5" name="Rectangle 4"/>
          <p:cNvSpPr/>
          <p:nvPr/>
        </p:nvSpPr>
        <p:spPr>
          <a:xfrm>
            <a:off x="381000" y="4648200"/>
            <a:ext cx="8534400" cy="1754326"/>
          </a:xfrm>
          <a:prstGeom prst="rect">
            <a:avLst/>
          </a:prstGeom>
        </p:spPr>
        <p:txBody>
          <a:bodyPr wrap="square">
            <a:spAutoFit/>
          </a:bodyPr>
          <a:lstStyle/>
          <a:p>
            <a:r>
              <a:rPr lang="en-US" dirty="0" smtClean="0"/>
              <a:t>The Horse Mushroom grows through out most of Europe and North America in meadows and near stables and in pastures (it likes nutrient rich soil) where it may form fairy rings. It is usually quite large.  Look for the Horse mushroom from late summer to November. The Horse Mushroom is edible, but don’t be guided by these pictures alone – Identifying mushrooms can be confusing for non-experts and some mushrooms are deadly poisonous!</a:t>
            </a:r>
            <a:endParaRPr lang="en-US" dirty="0"/>
          </a:p>
        </p:txBody>
      </p:sp>
    </p:spTree>
  </p:cSld>
  <p:clrMapOvr>
    <a:masterClrMapping/>
  </p:clrMapOvr>
  <p:transition advTm="3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Glistening </a:t>
            </a:r>
            <a:r>
              <a:rPr lang="en-US" dirty="0" err="1" smtClean="0"/>
              <a:t>Coprinus</a:t>
            </a:r>
            <a:r>
              <a:rPr lang="en-US" dirty="0" smtClean="0"/>
              <a:t> (</a:t>
            </a:r>
            <a:r>
              <a:rPr lang="en-US" dirty="0" err="1" smtClean="0"/>
              <a:t>Coprinus</a:t>
            </a:r>
            <a:r>
              <a:rPr lang="en-US" dirty="0" smtClean="0"/>
              <a:t> </a:t>
            </a:r>
            <a:r>
              <a:rPr lang="en-US" dirty="0" err="1" smtClean="0"/>
              <a:t>micaceus</a:t>
            </a:r>
            <a:r>
              <a:rPr lang="en-US" dirty="0" smtClean="0"/>
              <a:t>)</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3352800" y="1981200"/>
            <a:ext cx="1895475" cy="2380456"/>
          </a:xfrm>
          <a:prstGeom prst="rect">
            <a:avLst/>
          </a:prstGeom>
          <a:noFill/>
          <a:ln w="9525">
            <a:noFill/>
            <a:miter lim="800000"/>
            <a:headEnd/>
            <a:tailEnd/>
          </a:ln>
          <a:effectLst/>
        </p:spPr>
      </p:pic>
      <p:sp>
        <p:nvSpPr>
          <p:cNvPr id="5" name="Rectangle 4"/>
          <p:cNvSpPr/>
          <p:nvPr/>
        </p:nvSpPr>
        <p:spPr>
          <a:xfrm>
            <a:off x="381000" y="4572000"/>
            <a:ext cx="8458200" cy="1754326"/>
          </a:xfrm>
          <a:prstGeom prst="rect">
            <a:avLst/>
          </a:prstGeom>
        </p:spPr>
        <p:txBody>
          <a:bodyPr wrap="square">
            <a:spAutoFit/>
          </a:bodyPr>
          <a:lstStyle/>
          <a:p>
            <a:r>
              <a:rPr lang="en-US" dirty="0" smtClean="0"/>
              <a:t>Glistening </a:t>
            </a:r>
            <a:r>
              <a:rPr lang="en-US" dirty="0" err="1" smtClean="0"/>
              <a:t>Coprinus</a:t>
            </a:r>
            <a:r>
              <a:rPr lang="en-US" dirty="0" smtClean="0"/>
              <a:t> is a pretty, often honey brown or amber mushroom which grows from April through October throughout most of North America and Europe in clusters on stumps and decaying wood. </a:t>
            </a:r>
            <a:r>
              <a:rPr lang="en-US" dirty="0" err="1" smtClean="0"/>
              <a:t>Coprinus</a:t>
            </a:r>
            <a:r>
              <a:rPr lang="en-US" dirty="0" smtClean="0"/>
              <a:t> </a:t>
            </a:r>
            <a:r>
              <a:rPr lang="en-US" dirty="0" err="1" smtClean="0"/>
              <a:t>micaceus</a:t>
            </a:r>
            <a:r>
              <a:rPr lang="en-US" dirty="0" smtClean="0"/>
              <a:t> is edible, but don’t be guided by these pictures alone – Buy your morel mushrooms at the grocery store - Mushroom identification can be confusing for non-experts and some mushrooms are deadly poisonous!</a:t>
            </a:r>
            <a:endParaRPr lang="en-US" dirty="0"/>
          </a:p>
        </p:txBody>
      </p:sp>
    </p:spTree>
  </p:cSld>
  <p:clrMapOvr>
    <a:masterClrMapping/>
  </p:clrMapOvr>
  <p:transition advTm="3000">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Yellow Knight (</a:t>
            </a:r>
            <a:r>
              <a:rPr lang="en-US" dirty="0" err="1" smtClean="0"/>
              <a:t>Tricholoma</a:t>
            </a:r>
            <a:r>
              <a:rPr lang="en-US" dirty="0" smtClean="0"/>
              <a:t> </a:t>
            </a:r>
            <a:r>
              <a:rPr lang="en-US" dirty="0" err="1" smtClean="0"/>
              <a:t>equestre</a:t>
            </a:r>
            <a:r>
              <a:rPr lang="en-US" dirty="0" smtClean="0"/>
              <a:t>)</a:t>
            </a:r>
            <a:endParaRPr lang="en-US" dirty="0"/>
          </a:p>
        </p:txBody>
      </p:sp>
      <p:pic>
        <p:nvPicPr>
          <p:cNvPr id="7170" name="Picture 2"/>
          <p:cNvPicPr>
            <a:picLocks noGrp="1" noChangeAspect="1" noChangeArrowheads="1"/>
          </p:cNvPicPr>
          <p:nvPr>
            <p:ph idx="1"/>
          </p:nvPr>
        </p:nvPicPr>
        <p:blipFill>
          <a:blip r:embed="rId2"/>
          <a:srcRect/>
          <a:stretch>
            <a:fillRect/>
          </a:stretch>
        </p:blipFill>
        <p:spPr bwMode="auto">
          <a:xfrm>
            <a:off x="2971800" y="2343945"/>
            <a:ext cx="2209800" cy="2228056"/>
          </a:xfrm>
          <a:prstGeom prst="rect">
            <a:avLst/>
          </a:prstGeom>
          <a:noFill/>
          <a:ln w="9525">
            <a:noFill/>
            <a:miter lim="800000"/>
            <a:headEnd/>
            <a:tailEnd/>
          </a:ln>
          <a:effectLst/>
        </p:spPr>
      </p:pic>
      <p:sp>
        <p:nvSpPr>
          <p:cNvPr id="5" name="Rectangle 4"/>
          <p:cNvSpPr/>
          <p:nvPr/>
        </p:nvSpPr>
        <p:spPr>
          <a:xfrm>
            <a:off x="381000" y="4724400"/>
            <a:ext cx="8534400" cy="1477328"/>
          </a:xfrm>
          <a:prstGeom prst="rect">
            <a:avLst/>
          </a:prstGeom>
        </p:spPr>
        <p:txBody>
          <a:bodyPr wrap="square">
            <a:spAutoFit/>
          </a:bodyPr>
          <a:lstStyle/>
          <a:p>
            <a:r>
              <a:rPr lang="en-US" dirty="0" smtClean="0"/>
              <a:t>Here’s a good reason to let the experts identify and harvest mushrooms. Supposedly, Man on horseback or Yellow knight has been considered delicious all over the world. However, research has revealed it to have poisonous properties and cases of poisoning have been reported from eating it. So there you go. Wear these mushrooms on T-Shirts, but get your mushrooms from the grocery store!</a:t>
            </a:r>
            <a:endParaRPr lang="en-US" dirty="0"/>
          </a:p>
        </p:txBody>
      </p:sp>
    </p:spTree>
  </p:cSld>
  <p:clrMapOvr>
    <a:masterClrMapping/>
  </p:clrMapOvr>
  <p:transition advTm="3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a:t>
            </a:r>
            <a:r>
              <a:rPr lang="en-US" dirty="0" err="1" smtClean="0"/>
              <a:t>Pholiota</a:t>
            </a:r>
            <a:r>
              <a:rPr lang="en-US" dirty="0" smtClean="0"/>
              <a:t> (</a:t>
            </a:r>
            <a:r>
              <a:rPr lang="en-US" dirty="0" err="1" smtClean="0"/>
              <a:t>Pholiota</a:t>
            </a:r>
            <a:r>
              <a:rPr lang="en-US" dirty="0" smtClean="0"/>
              <a:t> praecox)</a:t>
            </a:r>
            <a:endParaRPr lang="en-US" dirty="0"/>
          </a:p>
        </p:txBody>
      </p:sp>
      <p:pic>
        <p:nvPicPr>
          <p:cNvPr id="8194" name="Picture 2"/>
          <p:cNvPicPr>
            <a:picLocks noGrp="1" noChangeAspect="1" noChangeArrowheads="1"/>
          </p:cNvPicPr>
          <p:nvPr>
            <p:ph idx="1"/>
          </p:nvPr>
        </p:nvPicPr>
        <p:blipFill>
          <a:blip r:embed="rId2"/>
          <a:srcRect/>
          <a:stretch>
            <a:fillRect/>
          </a:stretch>
        </p:blipFill>
        <p:spPr bwMode="auto">
          <a:xfrm>
            <a:off x="3124201" y="1828800"/>
            <a:ext cx="2590800" cy="2819401"/>
          </a:xfrm>
          <a:prstGeom prst="rect">
            <a:avLst/>
          </a:prstGeom>
          <a:noFill/>
          <a:ln w="9525">
            <a:noFill/>
            <a:miter lim="800000"/>
            <a:headEnd/>
            <a:tailEnd/>
          </a:ln>
          <a:effectLst/>
        </p:spPr>
      </p:pic>
      <p:sp>
        <p:nvSpPr>
          <p:cNvPr id="5" name="Rectangle 4"/>
          <p:cNvSpPr/>
          <p:nvPr/>
        </p:nvSpPr>
        <p:spPr>
          <a:xfrm>
            <a:off x="457200" y="4800600"/>
            <a:ext cx="8305800" cy="1477328"/>
          </a:xfrm>
          <a:prstGeom prst="rect">
            <a:avLst/>
          </a:prstGeom>
        </p:spPr>
        <p:txBody>
          <a:bodyPr wrap="square">
            <a:spAutoFit/>
          </a:bodyPr>
          <a:lstStyle/>
          <a:p>
            <a:r>
              <a:rPr lang="en-US" dirty="0" smtClean="0"/>
              <a:t>Early </a:t>
            </a:r>
            <a:r>
              <a:rPr lang="en-US" dirty="0" err="1" smtClean="0"/>
              <a:t>Pholiota</a:t>
            </a:r>
            <a:r>
              <a:rPr lang="en-US" dirty="0" smtClean="0"/>
              <a:t> sprouts in late spring and in summer, usually after long rains. It can be found open grassy areas, lawns, forest meadows, pastures, and roadsides. </a:t>
            </a:r>
            <a:r>
              <a:rPr lang="en-US" dirty="0" err="1" smtClean="0"/>
              <a:t>Pholiota</a:t>
            </a:r>
            <a:r>
              <a:rPr lang="en-US" dirty="0" smtClean="0"/>
              <a:t> praecox is edible, but don’t be guided by these pictures alone – Identifying mushrooms can be confusing for non-experts and some mushrooms are deadly poisonous!</a:t>
            </a:r>
            <a:endParaRPr lang="en-US" dirty="0"/>
          </a:p>
        </p:txBody>
      </p:sp>
    </p:spTree>
  </p:cSld>
  <p:clrMapOvr>
    <a:masterClrMapping/>
  </p:clrMapOvr>
  <p:transition advTm="3000">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655</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"The world of mushrooms"</vt:lpstr>
      <vt:lpstr>   Parasol Mushroom (Lepiota procera) </vt:lpstr>
      <vt:lpstr>Gypsy Mushroom (Cortinarius caperatus)</vt:lpstr>
      <vt:lpstr>Honey Mushroom (Armillaria Mellea)</vt:lpstr>
      <vt:lpstr>Saffron Milk Cap (Lactarius deliciosus)</vt:lpstr>
      <vt:lpstr>Horse Mushroom (Agaricus arvensis)</vt:lpstr>
      <vt:lpstr>Glistening Coprinus (Coprinus micaceus)</vt:lpstr>
      <vt:lpstr>Yellow Knight (Tricholoma equestre)</vt:lpstr>
      <vt:lpstr>Early Pholiota (Pholiota praecox)</vt:lpstr>
      <vt:lpstr>Meadow Mushroom (Agaricus campestris)</vt:lpstr>
      <vt:lpstr>Good-bye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Delco</cp:lastModifiedBy>
  <cp:revision>8</cp:revision>
  <dcterms:created xsi:type="dcterms:W3CDTF">2006-08-16T00:00:00Z</dcterms:created>
  <dcterms:modified xsi:type="dcterms:W3CDTF">2014-12-12T15:10:57Z</dcterms:modified>
</cp:coreProperties>
</file>