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56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42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3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61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08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28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9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57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13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05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81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7CEE-A21C-47AC-B93D-819E64765C1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EBBC-C131-40E7-AE48-E83AB6A4C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63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22695" y="2588455"/>
            <a:ext cx="7765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Les</a:t>
            </a:r>
            <a:r>
              <a:rPr lang="it-IT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  <a:r>
              <a:rPr lang="it-IT" sz="5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traditions</a:t>
            </a:r>
            <a:r>
              <a:rPr lang="it-IT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de Trapani</a:t>
            </a:r>
            <a:endParaRPr lang="it-IT" sz="5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65976" y="1343891"/>
            <a:ext cx="587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ahnschrift Light SemiCondensed" panose="020B0502040204020203" pitchFamily="34" charset="0"/>
              </a:rPr>
              <a:t>Bruno Irene / Campo Federica / Castagna Maria</a:t>
            </a:r>
            <a:endParaRPr lang="it-IT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1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58983" y="2295297"/>
            <a:ext cx="35883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Les</a:t>
            </a:r>
            <a:r>
              <a:rPr lang="it-IT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  <a:r>
              <a:rPr lang="it-IT" sz="4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t</a:t>
            </a:r>
            <a:r>
              <a:rPr lang="it-IT" sz="4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raditions</a:t>
            </a:r>
            <a:r>
              <a:rPr lang="it-IT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  <a:r>
              <a:rPr lang="it-IT" sz="4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du</a:t>
            </a:r>
            <a:r>
              <a:rPr lang="it-IT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  <a:r>
              <a:rPr lang="it-IT" sz="4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terroire</a:t>
            </a:r>
            <a:endParaRPr lang="it-IT" sz="4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47854" y="2664629"/>
            <a:ext cx="6844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dirty="0" err="1"/>
              <a:t>C</a:t>
            </a:r>
            <a:r>
              <a:rPr lang="it-IT" sz="3600" dirty="0" err="1" smtClean="0"/>
              <a:t>arnaval</a:t>
            </a:r>
            <a:r>
              <a:rPr lang="it-IT" sz="3600" dirty="0" smtClean="0"/>
              <a:t> de Paceco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dirty="0" err="1"/>
              <a:t>L</a:t>
            </a:r>
            <a:r>
              <a:rPr lang="it-IT" sz="3600" dirty="0" err="1" smtClean="0"/>
              <a:t>es</a:t>
            </a:r>
            <a:r>
              <a:rPr lang="it-IT" sz="3600" dirty="0" smtClean="0"/>
              <a:t> </a:t>
            </a:r>
            <a:r>
              <a:rPr lang="it-IT" sz="3600" dirty="0" err="1" smtClean="0"/>
              <a:t>Mystères</a:t>
            </a:r>
            <a:r>
              <a:rPr lang="it-IT" sz="3600" dirty="0" smtClean="0"/>
              <a:t> de Trapani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600" dirty="0"/>
              <a:t>L</a:t>
            </a:r>
            <a:r>
              <a:rPr lang="fr-FR" sz="3600" dirty="0" smtClean="0"/>
              <a:t>es pains de Saint-Giuseppe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0973861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06582" y="1704109"/>
            <a:ext cx="3893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Carnaval</a:t>
            </a:r>
            <a:r>
              <a:rPr lang="it-IT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de Paceco</a:t>
            </a:r>
            <a:endParaRPr lang="it-IT" sz="3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68980" y="1110480"/>
            <a:ext cx="75230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/>
              <a:t>Pour les plus petits, mais aussi pour les plus grands, qui aiment aussi s'amuser et danser avec des masques,</a:t>
            </a:r>
          </a:p>
          <a:p>
            <a:pPr algn="ctr"/>
            <a:r>
              <a:rPr lang="fr-FR" sz="2200" dirty="0" smtClean="0"/>
              <a:t>il y aura deux jours de grand amusement avec le défilé de chars allégoriques, qui ont été mis en place</a:t>
            </a:r>
          </a:p>
          <a:p>
            <a:pPr algn="ctr"/>
            <a:r>
              <a:rPr lang="fr-FR" sz="2200" dirty="0" smtClean="0"/>
              <a:t>par des artisans locaux, qui, inspirés par les thèmes politiques actuels, mais aussi par les coutumes, ont</a:t>
            </a:r>
          </a:p>
          <a:p>
            <a:pPr algn="ctr"/>
            <a:r>
              <a:rPr lang="fr-FR" sz="2200" dirty="0" smtClean="0"/>
              <a:t>représenté des masques drôles et provocants. </a:t>
            </a:r>
          </a:p>
          <a:p>
            <a:pPr algn="ctr"/>
            <a:r>
              <a:rPr lang="fr-FR" sz="2200" dirty="0" smtClean="0"/>
              <a:t>De ce point de vue, à </a:t>
            </a:r>
            <a:r>
              <a:rPr lang="fr-FR" sz="2200" dirty="0" err="1" smtClean="0"/>
              <a:t>Paceco</a:t>
            </a:r>
            <a:r>
              <a:rPr lang="fr-FR" sz="2200" dirty="0" smtClean="0"/>
              <a:t>, l'attrait des gens est vraiment grand et ils se déversent dans ses rues</a:t>
            </a:r>
          </a:p>
          <a:p>
            <a:pPr algn="ctr"/>
            <a:r>
              <a:rPr lang="fr-FR" sz="2200" dirty="0" smtClean="0"/>
              <a:t>des milliers de visiteurs.</a:t>
            </a:r>
          </a:p>
          <a:p>
            <a:pPr algn="ctr"/>
            <a:r>
              <a:rPr lang="fr-FR" sz="2200" dirty="0" smtClean="0"/>
              <a:t>Les célébrations commencent par le défilé de chars allégoriques, qui partent de la mairie pour</a:t>
            </a:r>
          </a:p>
          <a:p>
            <a:pPr algn="ctr"/>
            <a:r>
              <a:rPr lang="fr-FR" sz="2200" dirty="0" smtClean="0"/>
              <a:t>défilé dans les rues de la ville pour arriver le soir à la Piazza Vittorio Emanuele, où</a:t>
            </a:r>
          </a:p>
          <a:p>
            <a:pPr algn="ctr"/>
            <a:r>
              <a:rPr lang="fr-FR" sz="2200" dirty="0" smtClean="0"/>
              <a:t>la fête se terminera.</a:t>
            </a:r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6" y="2382982"/>
            <a:ext cx="3656692" cy="242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2137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1666" y="1748043"/>
            <a:ext cx="391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L</a:t>
            </a:r>
            <a:r>
              <a:rPr lang="it-IT" sz="2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es</a:t>
            </a:r>
            <a:r>
              <a:rPr lang="it-IT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  <a:r>
              <a:rPr lang="it-IT" sz="24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M</a:t>
            </a:r>
            <a:r>
              <a:rPr lang="it-IT" sz="2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ystères</a:t>
            </a:r>
            <a:r>
              <a:rPr lang="it-IT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de Trapani</a:t>
            </a:r>
            <a:endParaRPr lang="it-IT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20146" y="635307"/>
            <a:ext cx="662247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/>
              <a:t>Les «Mystères» sont vingt représentations artistiques de la Passion et de la Mort du Christ, exactement dix-huit groupes, plus les deux simulacres de Jésus mort et de Marie des Douleurs.</a:t>
            </a:r>
          </a:p>
          <a:p>
            <a:pPr algn="ctr"/>
            <a:r>
              <a:rPr lang="fr-FR" sz="2200" dirty="0" smtClean="0"/>
              <a:t>C'est l'événement religieux italien le plus long et l'un des plus anciens au monde. C'est une tradition aux origines espagnoles évidentes qui est représentée depuis près de 400 ans.</a:t>
            </a:r>
          </a:p>
          <a:p>
            <a:pPr algn="ctr"/>
            <a:r>
              <a:rPr lang="fr-FR" sz="2200" dirty="0" smtClean="0"/>
              <a:t>La procession des Mystères a lieu à Trapani à partir de 14h00 le Vendredi Saint et dure près de vingt-quatre heures jusqu'au samedi.</a:t>
            </a:r>
          </a:p>
          <a:p>
            <a:pPr algn="ctr"/>
            <a:r>
              <a:rPr lang="fr-FR" sz="2200" dirty="0" smtClean="0"/>
              <a:t>Les Groupes Sacrés des Mystères parcourent la plupart des rues de la ville sicilienne, dans un spectacle de lumières, de sons, de couleurs, d'émotions, portés sur les épaules des "</a:t>
            </a:r>
            <a:r>
              <a:rPr lang="fr-FR" sz="2200" dirty="0" err="1" smtClean="0"/>
              <a:t>massari</a:t>
            </a:r>
            <a:r>
              <a:rPr lang="fr-FR" sz="2200" dirty="0" smtClean="0"/>
              <a:t>" sous les notes jouées par des groupes locaux.</a:t>
            </a:r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66" y="2381353"/>
            <a:ext cx="3796136" cy="235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26372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6824" y="1734188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L</a:t>
            </a:r>
            <a:r>
              <a:rPr lang="fr-FR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es pains de S. Giuseppe</a:t>
            </a:r>
            <a:endParaRPr lang="it-IT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292436" y="1156762"/>
            <a:ext cx="6719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Cette fête, pour célébrer saint Joseph, représentait autrefois un rituel d'offrande et de don au profit des pauvres du pays.</a:t>
            </a:r>
          </a:p>
          <a:p>
            <a:pPr algn="ctr"/>
            <a:r>
              <a:rPr lang="fr-FR" sz="2800" dirty="0" smtClean="0"/>
              <a:t>Le festival a lieu à Trapani chaque année le 19 mars et se caractérise par la présence d'autels votifs où sont exposés les pains décorés à la main produits par les dames locales, chacun avec sa propre signification religieuse.</a:t>
            </a: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4" y="2438400"/>
            <a:ext cx="3869320" cy="218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8862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95746" y="2549237"/>
            <a:ext cx="4100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P</a:t>
            </a:r>
            <a:r>
              <a:rPr lang="it-IT" sz="42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lats</a:t>
            </a:r>
            <a:r>
              <a:rPr lang="it-IT" sz="4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  <a:r>
              <a:rPr lang="it-IT" sz="42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traditionnels</a:t>
            </a:r>
            <a:endParaRPr lang="it-IT" sz="4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32763" y="2549237"/>
            <a:ext cx="5569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dirty="0" smtClean="0"/>
              <a:t>Pesto Trapanese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dirty="0" err="1" smtClean="0"/>
              <a:t>Cous</a:t>
            </a:r>
            <a:r>
              <a:rPr lang="it-IT" sz="3600" dirty="0" smtClean="0"/>
              <a:t> </a:t>
            </a:r>
            <a:r>
              <a:rPr lang="it-IT" sz="3600" dirty="0" err="1" smtClean="0"/>
              <a:t>cous</a:t>
            </a:r>
            <a:endParaRPr lang="it-IT" sz="3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dirty="0" smtClean="0"/>
              <a:t>Cannolo di Dattilo</a:t>
            </a:r>
          </a:p>
        </p:txBody>
      </p:sp>
    </p:spTree>
    <p:extLst>
      <p:ext uri="{BB962C8B-B14F-4D97-AF65-F5344CB8AC3E}">
        <p14:creationId xmlns:p14="http://schemas.microsoft.com/office/powerpoint/2010/main" val="124124527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3456" y="1597042"/>
            <a:ext cx="40039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Pesto Trapanese </a:t>
            </a:r>
            <a:endParaRPr lang="it-IT" sz="3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94910" y="153056"/>
            <a:ext cx="7758545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algn="ctr">
              <a:spcAft>
                <a:spcPts val="130"/>
              </a:spcAft>
            </a:pPr>
            <a:r>
              <a:rPr lang="fr-FR" sz="2000" dirty="0" smtClean="0"/>
              <a:t>Le Pesto alla </a:t>
            </a:r>
            <a:r>
              <a:rPr lang="fr-FR" sz="2000" dirty="0" err="1" smtClean="0"/>
              <a:t>Trapanese</a:t>
            </a:r>
            <a:r>
              <a:rPr lang="fr-FR" sz="2000" dirty="0" smtClean="0"/>
              <a:t> est un délicieux condiment sicilien. Une recette traditionnelle très connue. </a:t>
            </a:r>
          </a:p>
          <a:p>
            <a:pPr marL="468000" algn="ctr">
              <a:spcAft>
                <a:spcPts val="130"/>
              </a:spcAft>
            </a:pPr>
            <a:r>
              <a:rPr lang="fr-FR" sz="2000" dirty="0" smtClean="0"/>
              <a:t>L'histoire raconte que l'</a:t>
            </a:r>
            <a:r>
              <a:rPr lang="fr-FR" sz="2000" dirty="0" err="1" smtClean="0"/>
              <a:t>agghia</a:t>
            </a:r>
            <a:r>
              <a:rPr lang="fr-FR" sz="2000" dirty="0" smtClean="0"/>
              <a:t> </a:t>
            </a:r>
            <a:r>
              <a:rPr lang="fr-FR" sz="2000" dirty="0" err="1" smtClean="0"/>
              <a:t>pistata</a:t>
            </a:r>
            <a:r>
              <a:rPr lang="fr-FR" sz="2000" dirty="0" smtClean="0"/>
              <a:t> (ail écrasé) ou Trapani pesto (ingrédients frais et crus) est né grâce aux Génois qui, dans l'Antiquité, venus d'Extrême-Orient avec leurs navires, accostaient au port de Trapani.</a:t>
            </a:r>
          </a:p>
          <a:p>
            <a:pPr marL="468000" algn="ctr">
              <a:spcAft>
                <a:spcPts val="130"/>
              </a:spcAft>
            </a:pPr>
            <a:r>
              <a:rPr lang="fr-FR" sz="2000" dirty="0" smtClean="0"/>
              <a:t> Lentement, le pesto alla </a:t>
            </a:r>
            <a:r>
              <a:rPr lang="fr-FR" sz="2000" dirty="0" err="1" smtClean="0"/>
              <a:t>trapanese</a:t>
            </a:r>
            <a:r>
              <a:rPr lang="fr-FR" sz="2000" dirty="0" smtClean="0"/>
              <a:t> s'est répandu dans toute la province de Trapani.  Le reste est raconté par le </a:t>
            </a:r>
            <a:r>
              <a:rPr lang="fr-FR" sz="2000" dirty="0" err="1" smtClean="0"/>
              <a:t>busiate</a:t>
            </a:r>
            <a:r>
              <a:rPr lang="fr-FR" sz="2000" dirty="0" smtClean="0"/>
              <a:t> (macaroni torsadé avec le </a:t>
            </a:r>
            <a:r>
              <a:rPr lang="fr-FR" sz="2000" dirty="0" err="1" smtClean="0"/>
              <a:t>buso</a:t>
            </a:r>
            <a:r>
              <a:rPr lang="fr-FR" sz="2000" dirty="0" smtClean="0"/>
              <a:t>, qui est la tige du </a:t>
            </a:r>
            <a:r>
              <a:rPr lang="fr-FR" sz="2000" dirty="0" err="1" smtClean="0"/>
              <a:t>disa</a:t>
            </a:r>
            <a:r>
              <a:rPr lang="fr-FR" sz="2000" dirty="0" smtClean="0"/>
              <a:t>) qui, par excellence, sont les pâtes qui se marient parfaitement avec le pesto alla </a:t>
            </a:r>
            <a:r>
              <a:rPr lang="fr-FR" sz="2000" dirty="0" err="1" smtClean="0"/>
              <a:t>trapanese</a:t>
            </a:r>
            <a:r>
              <a:rPr lang="fr-FR" sz="2000" dirty="0" smtClean="0"/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58" y="2312646"/>
            <a:ext cx="3769958" cy="250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/>
          <p:cNvSpPr/>
          <p:nvPr/>
        </p:nvSpPr>
        <p:spPr>
          <a:xfrm>
            <a:off x="6844145" y="3513394"/>
            <a:ext cx="44057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/>
            <a:endParaRPr lang="fr-FR" dirty="0" smtClean="0"/>
          </a:p>
          <a:p>
            <a:pPr marL="432000"/>
            <a:r>
              <a:rPr lang="it-IT" b="1" dirty="0" err="1" smtClean="0"/>
              <a:t>Ingrédient</a:t>
            </a:r>
            <a:endParaRPr lang="it-IT" b="1" dirty="0" smtClean="0"/>
          </a:p>
          <a:p>
            <a:pPr marL="717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400 g de </a:t>
            </a:r>
            <a:r>
              <a:rPr lang="it-IT" dirty="0" err="1" smtClean="0"/>
              <a:t>busiate</a:t>
            </a:r>
            <a:endParaRPr lang="it-IT" dirty="0" smtClean="0"/>
          </a:p>
          <a:p>
            <a:pPr marL="717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600 g de tomate </a:t>
            </a:r>
            <a:r>
              <a:rPr lang="it-IT" dirty="0" err="1" smtClean="0"/>
              <a:t>fraîche</a:t>
            </a:r>
            <a:endParaRPr lang="it-IT" dirty="0" smtClean="0"/>
          </a:p>
          <a:p>
            <a:pPr marL="717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4 </a:t>
            </a:r>
            <a:r>
              <a:rPr lang="it-IT" dirty="0" err="1" smtClean="0"/>
              <a:t>gousses</a:t>
            </a:r>
            <a:r>
              <a:rPr lang="it-IT" dirty="0" smtClean="0"/>
              <a:t> d'</a:t>
            </a:r>
            <a:r>
              <a:rPr lang="it-IT" dirty="0" err="1" smtClean="0"/>
              <a:t>ail</a:t>
            </a:r>
            <a:endParaRPr lang="it-IT" dirty="0" smtClean="0"/>
          </a:p>
          <a:p>
            <a:pPr marL="717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60 g d'</a:t>
            </a:r>
            <a:r>
              <a:rPr lang="it-IT" dirty="0" err="1" smtClean="0"/>
              <a:t>amandes</a:t>
            </a:r>
            <a:r>
              <a:rPr lang="it-IT" dirty="0" smtClean="0"/>
              <a:t> </a:t>
            </a:r>
            <a:r>
              <a:rPr lang="it-IT" dirty="0" err="1" smtClean="0"/>
              <a:t>pelées</a:t>
            </a:r>
            <a:endParaRPr lang="it-IT" dirty="0" smtClean="0"/>
          </a:p>
          <a:p>
            <a:pPr marL="717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30 </a:t>
            </a:r>
            <a:r>
              <a:rPr lang="it-IT" dirty="0" err="1" smtClean="0"/>
              <a:t>feuilles</a:t>
            </a:r>
            <a:r>
              <a:rPr lang="it-IT" dirty="0" smtClean="0"/>
              <a:t> de </a:t>
            </a:r>
            <a:r>
              <a:rPr lang="it-IT" dirty="0" err="1" smtClean="0"/>
              <a:t>basilic</a:t>
            </a:r>
            <a:r>
              <a:rPr lang="it-IT" dirty="0" smtClean="0"/>
              <a:t> </a:t>
            </a:r>
            <a:r>
              <a:rPr lang="it-IT" dirty="0" err="1" smtClean="0"/>
              <a:t>frais</a:t>
            </a:r>
            <a:endParaRPr lang="it-IT" dirty="0" smtClean="0"/>
          </a:p>
          <a:p>
            <a:pPr marL="717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huile</a:t>
            </a:r>
            <a:r>
              <a:rPr lang="it-IT" dirty="0" smtClean="0"/>
              <a:t> d'olive extra </a:t>
            </a:r>
            <a:r>
              <a:rPr lang="it-IT" dirty="0" err="1" smtClean="0"/>
              <a:t>vierge</a:t>
            </a:r>
            <a:endParaRPr lang="it-IT" dirty="0" smtClean="0"/>
          </a:p>
          <a:p>
            <a:pPr marL="717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pecorino </a:t>
            </a:r>
            <a:r>
              <a:rPr lang="it-IT" dirty="0" err="1" smtClean="0"/>
              <a:t>sicilien</a:t>
            </a:r>
            <a:r>
              <a:rPr lang="it-IT" dirty="0" smtClean="0"/>
              <a:t> </a:t>
            </a:r>
            <a:r>
              <a:rPr lang="it-IT" dirty="0" err="1" smtClean="0"/>
              <a:t>râpé</a:t>
            </a:r>
            <a:endParaRPr lang="it-IT" dirty="0" smtClean="0"/>
          </a:p>
          <a:p>
            <a:pPr marL="717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sel</a:t>
            </a:r>
            <a:endParaRPr lang="it-IT" dirty="0" smtClean="0"/>
          </a:p>
          <a:p>
            <a:pPr marL="717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poivre</a:t>
            </a:r>
            <a:r>
              <a:rPr lang="it-IT" dirty="0" smtClean="0"/>
              <a:t> noir </a:t>
            </a:r>
            <a:r>
              <a:rPr lang="it-IT" dirty="0" err="1" smtClean="0"/>
              <a:t>fraichement</a:t>
            </a:r>
            <a:r>
              <a:rPr lang="it-IT" dirty="0" smtClean="0"/>
              <a:t> </a:t>
            </a:r>
            <a:r>
              <a:rPr lang="it-IT" dirty="0" err="1" smtClean="0"/>
              <a:t>moulu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67781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86690" y="1620981"/>
            <a:ext cx="351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Cous</a:t>
            </a:r>
            <a:r>
              <a:rPr lang="it-IT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  <a:r>
              <a:rPr lang="it-IT" sz="3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cous</a:t>
            </a:r>
            <a:endParaRPr lang="it-IT" sz="3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38" y="2267312"/>
            <a:ext cx="3770357" cy="253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5"/>
          <p:cNvSpPr/>
          <p:nvPr/>
        </p:nvSpPr>
        <p:spPr>
          <a:xfrm>
            <a:off x="5471241" y="287042"/>
            <a:ext cx="6096000" cy="3182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30"/>
              </a:spcAft>
            </a:pPr>
            <a:r>
              <a:rPr lang="fr-FR" sz="2000" dirty="0" smtClean="0"/>
              <a:t>Le couscous a une très forte tradition culinaire également dans notre Italie et, en particulier, dans les régions ensoleillées du sud comme la Sicile et </a:t>
            </a:r>
            <a:r>
              <a:rPr lang="fr-FR" sz="2000" dirty="0" smtClean="0"/>
              <a:t>Trapani</a:t>
            </a:r>
            <a:r>
              <a:rPr lang="fr-FR" sz="2000" dirty="0" smtClean="0"/>
              <a:t>.</a:t>
            </a:r>
          </a:p>
          <a:p>
            <a:pPr algn="ctr">
              <a:spcAft>
                <a:spcPts val="130"/>
              </a:spcAft>
            </a:pPr>
            <a:r>
              <a:rPr lang="fr-FR" sz="2000" dirty="0" smtClean="0"/>
              <a:t>Pour le plat d'origine sicilienne, la cuisson se fait à la vapeur, à l'huile de poisson et à l'intérieur d'un récipient particulier en terre cuite appelé </a:t>
            </a:r>
            <a:r>
              <a:rPr lang="fr-FR" sz="2000" dirty="0" err="1" smtClean="0"/>
              <a:t>couscoussiera</a:t>
            </a:r>
            <a:r>
              <a:rPr lang="fr-FR" sz="2000" dirty="0" smtClean="0"/>
              <a:t> (pot composé de deux éléments, l'un destiné à abriter le bouillon et l'autre dédié à  semoule en grains). 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5099433" y="3931630"/>
            <a:ext cx="3684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600 g de poisson pour soupe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100 g de langoustines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120 g de palourdes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150 g de grondin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280 g de semoule pour couscous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100 g d'oignon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30 g d'ail</a:t>
            </a:r>
          </a:p>
        </p:txBody>
      </p:sp>
      <p:sp>
        <p:nvSpPr>
          <p:cNvPr id="8" name="Rettangolo 7"/>
          <p:cNvSpPr/>
          <p:nvPr/>
        </p:nvSpPr>
        <p:spPr>
          <a:xfrm>
            <a:off x="8783782" y="3931630"/>
            <a:ext cx="365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 bouquet de persil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100 g d'amandes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30 g de concentré de tomate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 bâton de cannelle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 feuilles de laurier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 clou de girofle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 citron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100 ml d'huile d'olive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sel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7680389" y="3469965"/>
            <a:ext cx="1954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/>
              <a:t>Ingrédients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2682379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20437" y="1690254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Cannolo di Dattilo</a:t>
            </a:r>
            <a:endParaRPr lang="it-IT" sz="31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89416" y="286441"/>
            <a:ext cx="63453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/>
              <a:t>Le </a:t>
            </a:r>
            <a:r>
              <a:rPr lang="fr-FR" sz="2200" dirty="0" err="1" smtClean="0"/>
              <a:t>cannolo</a:t>
            </a:r>
            <a:r>
              <a:rPr lang="fr-FR" sz="2200" dirty="0" smtClean="0"/>
              <a:t> est le symbole de la pâtisserie sicilienne. Dans la province de Trapani, la primauté sur la terre appartient à </a:t>
            </a:r>
            <a:r>
              <a:rPr lang="fr-FR" sz="2200" dirty="0" err="1" smtClean="0"/>
              <a:t>Dattilo</a:t>
            </a:r>
            <a:r>
              <a:rPr lang="fr-FR" sz="2200" dirty="0" smtClean="0"/>
              <a:t>.</a:t>
            </a:r>
          </a:p>
          <a:p>
            <a:pPr algn="ctr"/>
            <a:r>
              <a:rPr lang="fr-FR" sz="2200" dirty="0" smtClean="0"/>
              <a:t>à l'origine, ils étaient préparés pour le carnaval; avec le temps la préparation a perdu son caractère d'</a:t>
            </a:r>
            <a:r>
              <a:rPr lang="fr-FR" sz="2200" dirty="0" err="1" smtClean="0"/>
              <a:t>occasionnalité</a:t>
            </a:r>
            <a:r>
              <a:rPr lang="fr-FR" sz="2200" dirty="0" smtClean="0"/>
              <a:t> et a connu une diffusion notable sur le territoire national.</a:t>
            </a:r>
            <a:endParaRPr lang="it-IT" sz="2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2377354"/>
            <a:ext cx="3653286" cy="245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/>
          <p:cNvSpPr/>
          <p:nvPr/>
        </p:nvSpPr>
        <p:spPr>
          <a:xfrm>
            <a:off x="4849091" y="3995678"/>
            <a:ext cx="49737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125 g de farine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125 g de farine broyée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25 g de saindoux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20 g de sucre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4 g de 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5 g de poudre de cacao amer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 g de café en poudre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 cuillère à soupe de vinaigre de vin rouge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125 ml de Marsala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q.s. Huile </a:t>
            </a:r>
            <a:r>
              <a:rPr lang="fr-FR" dirty="0" smtClean="0"/>
              <a:t> de </a:t>
            </a:r>
            <a:r>
              <a:rPr lang="fr-FR" dirty="0" err="1" smtClean="0"/>
              <a:t>cacahouette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849091" y="3626346"/>
            <a:ext cx="15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</a:t>
            </a:r>
            <a:r>
              <a:rPr lang="it-IT" dirty="0" smtClean="0"/>
              <a:t>our le </a:t>
            </a:r>
            <a:r>
              <a:rPr lang="it-IT" dirty="0" err="1" smtClean="0"/>
              <a:t>zeste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8672945" y="3958075"/>
            <a:ext cx="3782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 kg de ricotta de mouton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400 g de sucre semoule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100 g de pépites de chocolat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q.s. Tranches d'orange confite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q.s. Cerises confites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q.s. Sucre en poudre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8672945" y="3588743"/>
            <a:ext cx="150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</a:t>
            </a:r>
            <a:r>
              <a:rPr lang="it-IT" dirty="0" smtClean="0"/>
              <a:t>our la farce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7001517" y="2956667"/>
            <a:ext cx="1954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/>
              <a:t>Ingrédients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4990197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TM16401371[[fn=Atlante]]</Template>
  <TotalTime>143</TotalTime>
  <Words>836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Bahnschrift Light SemiCondensed</vt:lpstr>
      <vt:lpstr>Calibri Light</vt:lpstr>
      <vt:lpstr>Cooper Black</vt:lpstr>
      <vt:lpstr>Rockwell</vt:lpstr>
      <vt:lpstr>Wingdings</vt:lpstr>
      <vt:lpstr>Atlas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campo</dc:creator>
  <cp:lastModifiedBy>campo</cp:lastModifiedBy>
  <cp:revision>37</cp:revision>
  <dcterms:created xsi:type="dcterms:W3CDTF">2020-11-26T14:32:47Z</dcterms:created>
  <dcterms:modified xsi:type="dcterms:W3CDTF">2020-11-27T10:07:54Z</dcterms:modified>
</cp:coreProperties>
</file>