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it-IT" smtClean="0"/>
              <a:t>Fare clic per modificare lo stile del titolo</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56EB6EEE-B5D5-4766-A6CA-C0D7CB7476B0}" type="datetimeFigureOut">
              <a:rPr lang="it-IT" smtClean="0"/>
              <a:t>04/12/2020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316142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6EB6EEE-B5D5-4766-A6CA-C0D7CB7476B0}" type="datetimeFigureOut">
              <a:rPr lang="it-IT" smtClean="0"/>
              <a:t>04/12/2020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619234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838200" y="6422854"/>
            <a:ext cx="2743196" cy="365125"/>
          </a:xfrm>
        </p:spPr>
        <p:txBody>
          <a:bodyPr/>
          <a:lstStyle/>
          <a:p>
            <a:fld id="{56EB6EEE-B5D5-4766-A6CA-C0D7CB7476B0}" type="datetimeFigureOut">
              <a:rPr lang="it-IT" smtClean="0"/>
              <a:t>04/12/2020</a:t>
            </a:fld>
            <a:endParaRPr lang="it-IT"/>
          </a:p>
        </p:txBody>
      </p:sp>
      <p:sp>
        <p:nvSpPr>
          <p:cNvPr id="5" name="Footer Placeholder 4"/>
          <p:cNvSpPr>
            <a:spLocks noGrp="1"/>
          </p:cNvSpPr>
          <p:nvPr>
            <p:ph type="ftr" sz="quarter" idx="11"/>
          </p:nvPr>
        </p:nvSpPr>
        <p:spPr>
          <a:xfrm>
            <a:off x="3776135" y="6422854"/>
            <a:ext cx="4279669" cy="365125"/>
          </a:xfrm>
        </p:spPr>
        <p:txBody>
          <a:bodyPr/>
          <a:lstStyle/>
          <a:p>
            <a:endParaRPr lang="it-IT"/>
          </a:p>
        </p:txBody>
      </p:sp>
      <p:sp>
        <p:nvSpPr>
          <p:cNvPr id="6" name="Slide Number Placeholder 5"/>
          <p:cNvSpPr>
            <a:spLocks noGrp="1"/>
          </p:cNvSpPr>
          <p:nvPr>
            <p:ph type="sldNum" sz="quarter" idx="12"/>
          </p:nvPr>
        </p:nvSpPr>
        <p:spPr>
          <a:xfrm>
            <a:off x="8073048" y="6422854"/>
            <a:ext cx="879759" cy="365125"/>
          </a:xfrm>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1791394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6EB6EEE-B5D5-4766-A6CA-C0D7CB7476B0}" type="datetimeFigureOut">
              <a:rPr lang="it-IT" smtClean="0"/>
              <a:t>04/12/2020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33302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lvl1pPr>
              <a:defRPr>
                <a:solidFill>
                  <a:schemeClr val="tx2"/>
                </a:solidFill>
              </a:defRPr>
            </a:lvl1pPr>
          </a:lstStyle>
          <a:p>
            <a:fld id="{56EB6EEE-B5D5-4766-A6CA-C0D7CB7476B0}" type="datetimeFigureOut">
              <a:rPr lang="it-IT" smtClean="0"/>
              <a:t>04/12/2020</a:t>
            </a:fld>
            <a:endParaRPr lang="it-IT"/>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it-IT"/>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0C25EB7E-9E85-4B14-A9C7-268043C65451}" type="slidenum">
              <a:rPr lang="it-IT" smtClean="0"/>
              <a:t>‹N›</a:t>
            </a:fld>
            <a:endParaRPr lang="it-IT"/>
          </a:p>
        </p:txBody>
      </p:sp>
    </p:spTree>
    <p:extLst>
      <p:ext uri="{BB962C8B-B14F-4D97-AF65-F5344CB8AC3E}">
        <p14:creationId xmlns:p14="http://schemas.microsoft.com/office/powerpoint/2010/main" val="56835504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6EB6EEE-B5D5-4766-A6CA-C0D7CB7476B0}" type="datetimeFigureOut">
              <a:rPr lang="it-IT" smtClean="0"/>
              <a:t>04/12/2020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3013550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6EB6EEE-B5D5-4766-A6CA-C0D7CB7476B0}" type="datetimeFigureOut">
              <a:rPr lang="it-IT" smtClean="0"/>
              <a:t>04/12/2020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3754481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6EB6EEE-B5D5-4766-A6CA-C0D7CB7476B0}" type="datetimeFigureOut">
              <a:rPr lang="it-IT" smtClean="0"/>
              <a:t>04/12/2020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1409604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B6EEE-B5D5-4766-A6CA-C0D7CB7476B0}" type="datetimeFigureOut">
              <a:rPr lang="it-IT" smtClean="0"/>
              <a:t>04/12/2020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59565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6EB6EEE-B5D5-4766-A6CA-C0D7CB7476B0}" type="datetimeFigureOut">
              <a:rPr lang="it-IT" smtClean="0"/>
              <a:t>04/12/2020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3140935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56EB6EEE-B5D5-4766-A6CA-C0D7CB7476B0}" type="datetimeFigureOut">
              <a:rPr lang="it-IT" smtClean="0"/>
              <a:t>04/12/2020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0C25EB7E-9E85-4B14-A9C7-268043C65451}" type="slidenum">
              <a:rPr lang="it-IT" smtClean="0"/>
              <a:t>‹N›</a:t>
            </a:fld>
            <a:endParaRPr lang="it-IT"/>
          </a:p>
        </p:txBody>
      </p:sp>
    </p:spTree>
    <p:extLst>
      <p:ext uri="{BB962C8B-B14F-4D97-AF65-F5344CB8AC3E}">
        <p14:creationId xmlns:p14="http://schemas.microsoft.com/office/powerpoint/2010/main" val="36438621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6EB6EEE-B5D5-4766-A6CA-C0D7CB7476B0}" type="datetimeFigureOut">
              <a:rPr lang="it-IT" smtClean="0"/>
              <a:t>04/12/2020</a:t>
            </a:fld>
            <a:endParaRPr lang="it-IT"/>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it-IT"/>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0C25EB7E-9E85-4B14-A9C7-268043C65451}" type="slidenum">
              <a:rPr lang="it-IT" smtClean="0"/>
              <a:t>‹N›</a:t>
            </a:fld>
            <a:endParaRPr lang="it-IT"/>
          </a:p>
        </p:txBody>
      </p:sp>
    </p:spTree>
    <p:extLst>
      <p:ext uri="{BB962C8B-B14F-4D97-AF65-F5344CB8AC3E}">
        <p14:creationId xmlns:p14="http://schemas.microsoft.com/office/powerpoint/2010/main" val="2320059038"/>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028675" y="1955860"/>
            <a:ext cx="7905034" cy="1938992"/>
          </a:xfrm>
          <a:prstGeom prst="rect">
            <a:avLst/>
          </a:prstGeom>
        </p:spPr>
        <p:txBody>
          <a:bodyPr wrap="square">
            <a:spAutoFit/>
          </a:bodyPr>
          <a:lstStyle/>
          <a:p>
            <a:pPr algn="ctr"/>
            <a:r>
              <a:rPr lang="fr-FR" sz="6000" b="1" spc="50" dirty="0">
                <a:ln w="38100" cmpd="sng">
                  <a:solidFill>
                    <a:schemeClr val="accent2">
                      <a:lumMod val="50000"/>
                    </a:schemeClr>
                  </a:solidFill>
                  <a:prstDash val="solid"/>
                </a:ln>
                <a:solidFill>
                  <a:schemeClr val="accent1"/>
                </a:solidFill>
                <a:effectLst>
                  <a:glow rad="101600">
                    <a:schemeClr val="bg1">
                      <a:alpha val="40000"/>
                    </a:schemeClr>
                  </a:glow>
                </a:effectLst>
                <a:latin typeface="Copperplate Gothic Bold" panose="020E0705020206020404" pitchFamily="34" charset="0"/>
              </a:rPr>
              <a:t>L</a:t>
            </a:r>
            <a:r>
              <a:rPr lang="fr-FR" sz="6000" b="1" spc="50" dirty="0" smtClean="0">
                <a:ln w="38100" cmpd="sng">
                  <a:solidFill>
                    <a:schemeClr val="accent2">
                      <a:lumMod val="50000"/>
                    </a:schemeClr>
                  </a:solidFill>
                  <a:prstDash val="solid"/>
                </a:ln>
                <a:solidFill>
                  <a:schemeClr val="accent1"/>
                </a:solidFill>
                <a:effectLst>
                  <a:glow rad="101600">
                    <a:schemeClr val="bg1">
                      <a:alpha val="40000"/>
                    </a:schemeClr>
                  </a:glow>
                </a:effectLst>
                <a:latin typeface="Copperplate Gothic Bold" panose="020E0705020206020404" pitchFamily="34" charset="0"/>
              </a:rPr>
              <a:t>es monuments à visiter à Trapani</a:t>
            </a:r>
            <a:endParaRPr lang="it-IT" sz="6000" b="1" spc="50" dirty="0">
              <a:ln w="38100" cmpd="sng">
                <a:solidFill>
                  <a:schemeClr val="accent2">
                    <a:lumMod val="50000"/>
                  </a:schemeClr>
                </a:solidFill>
                <a:prstDash val="solid"/>
              </a:ln>
              <a:solidFill>
                <a:schemeClr val="accent1"/>
              </a:solidFill>
              <a:effectLst>
                <a:glow rad="101600">
                  <a:schemeClr val="bg1">
                    <a:alpha val="40000"/>
                  </a:schemeClr>
                </a:glow>
              </a:effectLst>
              <a:latin typeface="Copperplate Gothic Bold" panose="020E0705020206020404" pitchFamily="34" charset="0"/>
            </a:endParaRPr>
          </a:p>
        </p:txBody>
      </p:sp>
      <p:sp>
        <p:nvSpPr>
          <p:cNvPr id="2" name="CasellaDiTesto 1"/>
          <p:cNvSpPr txBox="1"/>
          <p:nvPr/>
        </p:nvSpPr>
        <p:spPr>
          <a:xfrm>
            <a:off x="3002465" y="4294910"/>
            <a:ext cx="5957454" cy="1384995"/>
          </a:xfrm>
          <a:prstGeom prst="rect">
            <a:avLst/>
          </a:prstGeom>
          <a:noFill/>
        </p:spPr>
        <p:txBody>
          <a:bodyPr wrap="square" rtlCol="0">
            <a:spAutoFit/>
          </a:bodyPr>
          <a:lstStyle/>
          <a:p>
            <a:pPr algn="ctr"/>
            <a:r>
              <a:rPr lang="it-IT" sz="2800" dirty="0" smtClean="0">
                <a:latin typeface="Consolas" panose="020B0609020204030204" pitchFamily="49" charset="0"/>
              </a:rPr>
              <a:t>Bruno Irene </a:t>
            </a:r>
          </a:p>
          <a:p>
            <a:pPr algn="ctr"/>
            <a:r>
              <a:rPr lang="it-IT" sz="2800" dirty="0" smtClean="0">
                <a:latin typeface="Consolas" panose="020B0609020204030204" pitchFamily="49" charset="0"/>
              </a:rPr>
              <a:t>Campo Federica</a:t>
            </a:r>
          </a:p>
          <a:p>
            <a:pPr algn="ctr"/>
            <a:r>
              <a:rPr lang="it-IT" sz="2800" dirty="0" smtClean="0">
                <a:latin typeface="Consolas" panose="020B0609020204030204" pitchFamily="49" charset="0"/>
              </a:rPr>
              <a:t>Castagna Maria</a:t>
            </a:r>
            <a:endParaRPr lang="it-IT" sz="2800" dirty="0">
              <a:latin typeface="Consolas" panose="020B0609020204030204" pitchFamily="49" charset="0"/>
            </a:endParaRPr>
          </a:p>
        </p:txBody>
      </p:sp>
    </p:spTree>
    <p:extLst>
      <p:ext uri="{BB962C8B-B14F-4D97-AF65-F5344CB8AC3E}">
        <p14:creationId xmlns:p14="http://schemas.microsoft.com/office/powerpoint/2010/main" val="3374229252"/>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396836" y="249382"/>
            <a:ext cx="8146472" cy="1200329"/>
          </a:xfrm>
          <a:prstGeom prst="rect">
            <a:avLst/>
          </a:prstGeom>
          <a:noFill/>
        </p:spPr>
        <p:txBody>
          <a:bodyPr wrap="square" rtlCol="0">
            <a:spAutoFit/>
          </a:bodyPr>
          <a:lstStyle/>
          <a:p>
            <a:r>
              <a:rPr lang="it-IT" sz="7200" b="1" dirty="0" err="1">
                <a:ln w="38100">
                  <a:solidFill>
                    <a:schemeClr val="accent2">
                      <a:lumMod val="50000"/>
                    </a:schemeClr>
                  </a:solidFill>
                  <a:prstDash val="solid"/>
                </a:ln>
                <a:solidFill>
                  <a:schemeClr val="accent1"/>
                </a:solidFill>
                <a:effectLst>
                  <a:glow rad="101600">
                    <a:schemeClr val="accent3">
                      <a:satMod val="175000"/>
                      <a:alpha val="40000"/>
                    </a:schemeClr>
                  </a:glow>
                </a:effectLst>
                <a:latin typeface="Copperplate Gothic Bold" panose="020E0705020206020404" pitchFamily="34" charset="0"/>
              </a:rPr>
              <a:t>les</a:t>
            </a:r>
            <a:r>
              <a:rPr lang="it-IT" sz="7200" b="1" dirty="0">
                <a:ln w="38100">
                  <a:solidFill>
                    <a:schemeClr val="accent2">
                      <a:lumMod val="50000"/>
                    </a:schemeClr>
                  </a:solidFill>
                  <a:prstDash val="solid"/>
                </a:ln>
                <a:solidFill>
                  <a:schemeClr val="accent1"/>
                </a:solidFill>
                <a:effectLst>
                  <a:glow rad="101600">
                    <a:schemeClr val="accent3">
                      <a:satMod val="175000"/>
                      <a:alpha val="40000"/>
                    </a:schemeClr>
                  </a:glow>
                </a:effectLst>
                <a:latin typeface="Copperplate Gothic Bold" panose="020E0705020206020404" pitchFamily="34" charset="0"/>
              </a:rPr>
              <a:t> </a:t>
            </a:r>
            <a:r>
              <a:rPr lang="it-IT" sz="7200" b="1" dirty="0" err="1">
                <a:ln w="38100">
                  <a:solidFill>
                    <a:schemeClr val="accent2">
                      <a:lumMod val="50000"/>
                    </a:schemeClr>
                  </a:solidFill>
                  <a:prstDash val="solid"/>
                </a:ln>
                <a:solidFill>
                  <a:schemeClr val="accent1"/>
                </a:solidFill>
                <a:effectLst>
                  <a:glow rad="101600">
                    <a:schemeClr val="accent3">
                      <a:satMod val="175000"/>
                      <a:alpha val="40000"/>
                    </a:schemeClr>
                  </a:glow>
                </a:effectLst>
                <a:latin typeface="Copperplate Gothic Bold" panose="020E0705020206020404" pitchFamily="34" charset="0"/>
              </a:rPr>
              <a:t>murs</a:t>
            </a:r>
            <a:r>
              <a:rPr lang="it-IT" sz="7200" b="1" dirty="0">
                <a:ln w="38100">
                  <a:solidFill>
                    <a:schemeClr val="accent2">
                      <a:lumMod val="50000"/>
                    </a:schemeClr>
                  </a:solidFill>
                  <a:prstDash val="solid"/>
                </a:ln>
                <a:solidFill>
                  <a:schemeClr val="accent1"/>
                </a:solidFill>
                <a:effectLst>
                  <a:glow rad="101600">
                    <a:schemeClr val="accent3">
                      <a:satMod val="175000"/>
                      <a:alpha val="40000"/>
                    </a:schemeClr>
                  </a:glow>
                </a:effectLst>
                <a:latin typeface="Copperplate Gothic Bold" panose="020E0705020206020404" pitchFamily="34" charset="0"/>
              </a:rPr>
              <a:t> nord</a:t>
            </a:r>
          </a:p>
        </p:txBody>
      </p:sp>
      <p:sp>
        <p:nvSpPr>
          <p:cNvPr id="6" name="Rettangolo 5"/>
          <p:cNvSpPr/>
          <p:nvPr/>
        </p:nvSpPr>
        <p:spPr>
          <a:xfrm>
            <a:off x="249381" y="2247037"/>
            <a:ext cx="6096000" cy="4154984"/>
          </a:xfrm>
          <a:prstGeom prst="rect">
            <a:avLst/>
          </a:prstGeom>
        </p:spPr>
        <p:txBody>
          <a:bodyPr>
            <a:spAutoFit/>
          </a:bodyPr>
          <a:lstStyle/>
          <a:p>
            <a:pPr algn="ctr"/>
            <a:r>
              <a:rPr lang="fr-FR" sz="2400" dirty="0" smtClean="0">
                <a:latin typeface="Consolas" panose="020B0609020204030204" pitchFamily="49" charset="0"/>
              </a:rPr>
              <a:t>Construit </a:t>
            </a:r>
            <a:r>
              <a:rPr lang="fr-FR" sz="2400" dirty="0">
                <a:latin typeface="Consolas" panose="020B0609020204030204" pitchFamily="49" charset="0"/>
              </a:rPr>
              <a:t>à l'origine à la fin du XIIIe siècle par le roi Jacques d'Aragon, puis renforcé et agrandi par l'empereur </a:t>
            </a:r>
            <a:r>
              <a:rPr lang="fr-FR" sz="2400" dirty="0" smtClean="0">
                <a:latin typeface="Consolas" panose="020B0609020204030204" pitchFamily="49" charset="0"/>
              </a:rPr>
              <a:t>Charles Ve .Il </a:t>
            </a:r>
            <a:r>
              <a:rPr lang="fr-FR" sz="2400" dirty="0">
                <a:latin typeface="Consolas" panose="020B0609020204030204" pitchFamily="49" charset="0"/>
              </a:rPr>
              <a:t>ne reste que le court tronçon de la place du marché aux poissons au bastion de </a:t>
            </a:r>
            <a:r>
              <a:rPr lang="fr-FR" sz="2400" dirty="0" err="1">
                <a:latin typeface="Consolas" panose="020B0609020204030204" pitchFamily="49" charset="0"/>
              </a:rPr>
              <a:t>Conca</a:t>
            </a:r>
            <a:r>
              <a:rPr lang="fr-FR" sz="2400" dirty="0">
                <a:latin typeface="Consolas" panose="020B0609020204030204" pitchFamily="49" charset="0"/>
              </a:rPr>
              <a:t>, maintenant utilisé comme promenade qui vous permet de profiter de l'une des vues les plus fascinantes de la ville.</a:t>
            </a:r>
            <a:endParaRPr lang="it-IT" sz="2400" dirty="0">
              <a:latin typeface="Consolas" panose="020B0609020204030204" pitchFamily="49" charset="0"/>
            </a:endParaRPr>
          </a:p>
        </p:txBody>
      </p:sp>
      <p:pic>
        <p:nvPicPr>
          <p:cNvPr id="7" name="Immagin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676262" y="2382981"/>
            <a:ext cx="5290631" cy="35215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897882744"/>
      </p:ext>
    </p:extLst>
  </p:cSld>
  <p:clrMapOvr>
    <a:masterClrMapping/>
  </p:clrMapOvr>
  <p:transition spd="med">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40997" y="418008"/>
            <a:ext cx="8418138" cy="1107996"/>
          </a:xfrm>
          <a:prstGeom prst="rect">
            <a:avLst/>
          </a:prstGeom>
        </p:spPr>
        <p:txBody>
          <a:bodyPr wrap="none">
            <a:spAutoFit/>
          </a:bodyPr>
          <a:lstStyle/>
          <a:p>
            <a:r>
              <a:rPr lang="it-IT" sz="6600" dirty="0"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Villa </a:t>
            </a:r>
            <a:r>
              <a:rPr lang="it-IT" sz="6600" dirty="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Margherita</a:t>
            </a:r>
          </a:p>
        </p:txBody>
      </p:sp>
      <p:sp>
        <p:nvSpPr>
          <p:cNvPr id="5" name="Rettangolo 4"/>
          <p:cNvSpPr/>
          <p:nvPr/>
        </p:nvSpPr>
        <p:spPr>
          <a:xfrm>
            <a:off x="5361709" y="2094499"/>
            <a:ext cx="6636327" cy="4524315"/>
          </a:xfrm>
          <a:prstGeom prst="rect">
            <a:avLst/>
          </a:prstGeom>
        </p:spPr>
        <p:txBody>
          <a:bodyPr wrap="square">
            <a:spAutoFit/>
          </a:bodyPr>
          <a:lstStyle/>
          <a:p>
            <a:pPr algn="ctr"/>
            <a:r>
              <a:rPr lang="fr-FR" sz="2400" dirty="0">
                <a:latin typeface="Consolas" panose="020B0609020204030204" pitchFamily="49" charset="0"/>
              </a:rPr>
              <a:t>Le parc urbain est né peu de temps après l'unification de l'Italie et en 1889, il a été ouvert au public et dédié à la reine Margherita de </a:t>
            </a:r>
            <a:r>
              <a:rPr lang="fr-FR" sz="2400" dirty="0" smtClean="0">
                <a:latin typeface="Consolas" panose="020B0609020204030204" pitchFamily="49" charset="0"/>
              </a:rPr>
              <a:t>Savoie. C'est </a:t>
            </a:r>
            <a:r>
              <a:rPr lang="fr-FR" sz="2400" dirty="0">
                <a:latin typeface="Consolas" panose="020B0609020204030204" pitchFamily="49" charset="0"/>
              </a:rPr>
              <a:t>un parc d'environ 21 000 mètres carrés avec quatre entrées. L'entrée principale est située sur </a:t>
            </a:r>
            <a:r>
              <a:rPr lang="fr-FR" sz="2400" dirty="0" err="1">
                <a:latin typeface="Consolas" panose="020B0609020204030204" pitchFamily="49" charset="0"/>
              </a:rPr>
              <a:t>Viale</a:t>
            </a:r>
            <a:r>
              <a:rPr lang="fr-FR" sz="2400" dirty="0">
                <a:latin typeface="Consolas" panose="020B0609020204030204" pitchFamily="49" charset="0"/>
              </a:rPr>
              <a:t> Regina </a:t>
            </a:r>
            <a:r>
              <a:rPr lang="fr-FR" sz="2400" dirty="0" smtClean="0">
                <a:latin typeface="Consolas" panose="020B0609020204030204" pitchFamily="49" charset="0"/>
              </a:rPr>
              <a:t>Margherita. À l'intérieur, il y a les spectacles de musique d'opéra du Juillet Musicale </a:t>
            </a:r>
            <a:r>
              <a:rPr lang="fr-FR" sz="2400" dirty="0" err="1" smtClean="0">
                <a:latin typeface="Consolas" panose="020B0609020204030204" pitchFamily="49" charset="0"/>
              </a:rPr>
              <a:t>Trapanese</a:t>
            </a:r>
            <a:r>
              <a:rPr lang="fr-FR" sz="2400" dirty="0" smtClean="0">
                <a:latin typeface="Consolas" panose="020B0609020204030204" pitchFamily="49" charset="0"/>
              </a:rPr>
              <a:t>, qui a également un siège dans l'annexe à l'intérieur du parc.</a:t>
            </a:r>
            <a:endParaRPr lang="it-IT" sz="2400" dirty="0">
              <a:latin typeface="Consolas" panose="020B0609020204030204" pitchFamily="49" charset="0"/>
            </a:endParaRPr>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75491" y="2933101"/>
            <a:ext cx="5061527" cy="28471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89558822"/>
      </p:ext>
    </p:extLst>
  </p:cSld>
  <p:clrMapOvr>
    <a:masterClrMapping/>
  </p:clrMapOvr>
  <p:transition spd="med">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10144" y="221674"/>
            <a:ext cx="10086109" cy="1323439"/>
          </a:xfrm>
          <a:prstGeom prst="rect">
            <a:avLst/>
          </a:prstGeom>
          <a:noFill/>
        </p:spPr>
        <p:txBody>
          <a:bodyPr wrap="square" rtlCol="0">
            <a:spAutoFit/>
          </a:bodyPr>
          <a:lstStyle/>
          <a:p>
            <a:r>
              <a:rPr lang="it-IT" sz="8000" dirty="0"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 tour </a:t>
            </a:r>
            <a:r>
              <a:rPr lang="it-IT" sz="8000" dirty="0" err="1"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colombier</a:t>
            </a:r>
            <a:r>
              <a:rPr lang="it-IT" sz="8000" dirty="0"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 </a:t>
            </a:r>
            <a:endParaRPr lang="it-IT" sz="8000" dirty="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endParaRPr>
          </a:p>
        </p:txBody>
      </p:sp>
      <p:sp>
        <p:nvSpPr>
          <p:cNvPr id="5" name="Rettangolo 4"/>
          <p:cNvSpPr/>
          <p:nvPr/>
        </p:nvSpPr>
        <p:spPr>
          <a:xfrm>
            <a:off x="124690" y="1900581"/>
            <a:ext cx="7218218" cy="4832092"/>
          </a:xfrm>
          <a:prstGeom prst="rect">
            <a:avLst/>
          </a:prstGeom>
        </p:spPr>
        <p:txBody>
          <a:bodyPr wrap="square">
            <a:spAutoFit/>
          </a:bodyPr>
          <a:lstStyle/>
          <a:p>
            <a:pPr algn="ctr"/>
            <a:r>
              <a:rPr lang="fr-FR" sz="2200" dirty="0" smtClean="0">
                <a:latin typeface="Consolas" panose="020B0609020204030204" pitchFamily="49" charset="0"/>
              </a:rPr>
              <a:t>La Tour Colombier</a:t>
            </a:r>
            <a:r>
              <a:rPr lang="fr-FR" sz="2200" dirty="0">
                <a:latin typeface="Consolas" panose="020B0609020204030204" pitchFamily="49" charset="0"/>
              </a:rPr>
              <a:t> </a:t>
            </a:r>
            <a:r>
              <a:rPr lang="fr-FR" sz="2200" dirty="0" smtClean="0">
                <a:latin typeface="Consolas" panose="020B0609020204030204" pitchFamily="49" charset="0"/>
              </a:rPr>
              <a:t>est </a:t>
            </a:r>
            <a:r>
              <a:rPr lang="fr-FR" sz="2200" dirty="0">
                <a:latin typeface="Consolas" panose="020B0609020204030204" pitchFamily="49" charset="0"/>
              </a:rPr>
              <a:t>située sur un îlot à l'extrémité est du port de Trapani. </a:t>
            </a:r>
            <a:r>
              <a:rPr lang="fr-FR" sz="2200" dirty="0" smtClean="0">
                <a:latin typeface="Consolas" panose="020B0609020204030204" pitchFamily="49" charset="0"/>
              </a:rPr>
              <a:t>Elle  </a:t>
            </a:r>
            <a:r>
              <a:rPr lang="fr-FR" sz="2200" dirty="0">
                <a:latin typeface="Consolas" panose="020B0609020204030204" pitchFamily="49" charset="0"/>
              </a:rPr>
              <a:t>mesure 32 mètres de haut, composé de quatre étages superposés</a:t>
            </a:r>
            <a:r>
              <a:rPr lang="fr-FR" sz="2200" dirty="0" smtClean="0">
                <a:latin typeface="Consolas" panose="020B0609020204030204" pitchFamily="49" charset="0"/>
              </a:rPr>
              <a:t>.</a:t>
            </a:r>
            <a:r>
              <a:rPr lang="it-IT" sz="2200" dirty="0"/>
              <a:t> </a:t>
            </a:r>
            <a:r>
              <a:rPr lang="fr-FR" sz="2200" dirty="0" smtClean="0">
                <a:latin typeface="Consolas" panose="020B0609020204030204" pitchFamily="49" charset="0"/>
              </a:rPr>
              <a:t>C'est </a:t>
            </a:r>
            <a:r>
              <a:rPr lang="fr-FR" sz="2200" dirty="0">
                <a:latin typeface="Consolas" panose="020B0609020204030204" pitchFamily="49" charset="0"/>
              </a:rPr>
              <a:t>la plus ancienne et la plus connue avec la tour de Ligny, symbole de Trapani. Au Moyen Âge, </a:t>
            </a:r>
            <a:r>
              <a:rPr lang="fr-FR" sz="2200" dirty="0" smtClean="0">
                <a:latin typeface="Consolas" panose="020B0609020204030204" pitchFamily="49" charset="0"/>
              </a:rPr>
              <a:t>elle </a:t>
            </a:r>
            <a:r>
              <a:rPr lang="fr-FR" sz="2200" dirty="0">
                <a:latin typeface="Consolas" panose="020B0609020204030204" pitchFamily="49" charset="0"/>
              </a:rPr>
              <a:t>a été reconstruit par les Aragonais dans sa forme octogonale actuelle. Elle fut agrandie vers 1400, et devint une fortification sous le règne de Charles Quint, pour défendre la ville des incursions barbares. Les dernières transformations les subirent au XVIIe siècle sur ordre du vice-roi Don Claudio </a:t>
            </a:r>
            <a:r>
              <a:rPr lang="fr-FR" sz="2200" dirty="0" err="1">
                <a:latin typeface="Consolas" panose="020B0609020204030204" pitchFamily="49" charset="0"/>
              </a:rPr>
              <a:t>Lamoraldo</a:t>
            </a:r>
            <a:r>
              <a:rPr lang="fr-FR" sz="2200" dirty="0">
                <a:latin typeface="Consolas" panose="020B0609020204030204" pitchFamily="49" charset="0"/>
              </a:rPr>
              <a:t>, prince de Ligny.</a:t>
            </a:r>
            <a:endParaRPr lang="fr-FR" sz="2200" b="0" i="0" dirty="0">
              <a:effectLst/>
              <a:latin typeface="Consolas" panose="020B0609020204030204" pitchFamily="49" charset="0"/>
            </a:endParaRPr>
          </a:p>
        </p:txBody>
      </p:sp>
      <p:pic>
        <p:nvPicPr>
          <p:cNvPr id="6" name="Immagine 5"/>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7384472" y="2588273"/>
            <a:ext cx="4608944" cy="34567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24172591"/>
      </p:ext>
    </p:extLst>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622588" y="265606"/>
            <a:ext cx="7297267" cy="1200329"/>
          </a:xfrm>
          <a:prstGeom prst="rect">
            <a:avLst/>
          </a:prstGeom>
        </p:spPr>
        <p:txBody>
          <a:bodyPr wrap="square">
            <a:spAutoFit/>
          </a:bodyPr>
          <a:lstStyle/>
          <a:p>
            <a:r>
              <a:rPr lang="it-IT" sz="7200" dirty="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tour de </a:t>
            </a:r>
            <a:r>
              <a:rPr lang="it-IT" sz="7200" dirty="0" err="1">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ligny</a:t>
            </a:r>
            <a:endParaRPr lang="it-IT" sz="7200" dirty="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endParaRPr>
          </a:p>
        </p:txBody>
      </p:sp>
      <p:sp>
        <p:nvSpPr>
          <p:cNvPr id="6" name="Rettangolo 5"/>
          <p:cNvSpPr/>
          <p:nvPr/>
        </p:nvSpPr>
        <p:spPr>
          <a:xfrm>
            <a:off x="5001490" y="1713076"/>
            <a:ext cx="7190510" cy="5262979"/>
          </a:xfrm>
          <a:prstGeom prst="rect">
            <a:avLst/>
          </a:prstGeom>
        </p:spPr>
        <p:txBody>
          <a:bodyPr wrap="square">
            <a:spAutoFit/>
          </a:bodyPr>
          <a:lstStyle/>
          <a:p>
            <a:pPr algn="ctr"/>
            <a:r>
              <a:rPr lang="fr-FR" sz="2800" dirty="0" smtClean="0">
                <a:latin typeface="Consolas" panose="020B0609020204030204" pitchFamily="49" charset="0"/>
              </a:rPr>
              <a:t>La </a:t>
            </a:r>
            <a:r>
              <a:rPr lang="fr-FR" sz="2800" dirty="0">
                <a:latin typeface="Consolas" panose="020B0609020204030204" pitchFamily="49" charset="0"/>
              </a:rPr>
              <a:t>tour de Ligny est un ancien circuit côtier situé à l'extrémité ouest de la ville de Trapani, entre la mer Tyrrhénienne et le canal sicilien. E</a:t>
            </a:r>
            <a:r>
              <a:rPr lang="fr-FR" sz="2800" dirty="0" smtClean="0">
                <a:latin typeface="Consolas" panose="020B0609020204030204" pitchFamily="49" charset="0"/>
              </a:rPr>
              <a:t>lle </a:t>
            </a:r>
            <a:r>
              <a:rPr lang="fr-FR" sz="2800" dirty="0">
                <a:latin typeface="Consolas" panose="020B0609020204030204" pitchFamily="49" charset="0"/>
              </a:rPr>
              <a:t>a été construit en 1671 sur ordre du capitaine général du royaume de Sicile Claude </a:t>
            </a:r>
            <a:r>
              <a:rPr lang="fr-FR" sz="2800" dirty="0" err="1">
                <a:latin typeface="Consolas" panose="020B0609020204030204" pitchFamily="49" charset="0"/>
              </a:rPr>
              <a:t>Lamoral</a:t>
            </a:r>
            <a:r>
              <a:rPr lang="fr-FR" sz="2800" dirty="0">
                <a:latin typeface="Consolas" panose="020B0609020204030204" pitchFamily="49" charset="0"/>
              </a:rPr>
              <a:t> pendant la domination espagnole de la Sicile. </a:t>
            </a:r>
            <a:r>
              <a:rPr lang="fr-FR" sz="2800" dirty="0" smtClean="0">
                <a:latin typeface="Consolas" panose="020B0609020204030204" pitchFamily="49" charset="0"/>
              </a:rPr>
              <a:t>Elle </a:t>
            </a:r>
            <a:r>
              <a:rPr lang="fr-FR" sz="2800" dirty="0">
                <a:latin typeface="Consolas" panose="020B0609020204030204" pitchFamily="49" charset="0"/>
              </a:rPr>
              <a:t>a été construit pour défendre la ville des incursions des pirates barbaresques.</a:t>
            </a:r>
            <a:endParaRPr lang="fr-FR" sz="2800" b="0" i="0" dirty="0">
              <a:effectLst/>
              <a:latin typeface="Consolas" panose="020B0609020204030204" pitchFamily="49" charset="0"/>
            </a:endParaRPr>
          </a:p>
        </p:txBody>
      </p:sp>
      <p:pic>
        <p:nvPicPr>
          <p:cNvPr id="7" name="Immagine 6"/>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33237" y="2778269"/>
            <a:ext cx="4578702" cy="313259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37221974"/>
      </p:ext>
    </p:extLst>
  </p:cSld>
  <p:clrMapOvr>
    <a:masterClrMapping/>
  </p:clrMapOvr>
  <p:transition spd="med">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1440872" y="263238"/>
            <a:ext cx="10335491" cy="1323439"/>
          </a:xfrm>
          <a:prstGeom prst="rect">
            <a:avLst/>
          </a:prstGeom>
          <a:noFill/>
        </p:spPr>
        <p:txBody>
          <a:bodyPr wrap="square" rtlCol="0">
            <a:spAutoFit/>
          </a:bodyPr>
          <a:lstStyle/>
          <a:p>
            <a:r>
              <a:rPr lang="it-IT" sz="8000" dirty="0" err="1"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Musée</a:t>
            </a:r>
            <a:r>
              <a:rPr lang="it-IT" sz="8000" dirty="0"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 de Pepoli</a:t>
            </a:r>
            <a:endParaRPr lang="it-IT" sz="8000" dirty="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endParaRPr>
          </a:p>
        </p:txBody>
      </p:sp>
      <p:sp>
        <p:nvSpPr>
          <p:cNvPr id="7" name="Rettangolo 6"/>
          <p:cNvSpPr/>
          <p:nvPr/>
        </p:nvSpPr>
        <p:spPr>
          <a:xfrm>
            <a:off x="360218" y="1841242"/>
            <a:ext cx="6096000" cy="5016758"/>
          </a:xfrm>
          <a:prstGeom prst="rect">
            <a:avLst/>
          </a:prstGeom>
        </p:spPr>
        <p:txBody>
          <a:bodyPr>
            <a:spAutoFit/>
          </a:bodyPr>
          <a:lstStyle/>
          <a:p>
            <a:pPr algn="ctr"/>
            <a:r>
              <a:rPr lang="fr-FR" sz="2000" dirty="0">
                <a:latin typeface="Consolas" panose="020B0609020204030204" pitchFamily="49" charset="0"/>
              </a:rPr>
              <a:t>Le musée régional </a:t>
            </a:r>
            <a:r>
              <a:rPr lang="fr-FR" sz="2000" dirty="0" smtClean="0">
                <a:latin typeface="Consolas" panose="020B0609020204030204" pitchFamily="49" charset="0"/>
              </a:rPr>
              <a:t>« Agostino </a:t>
            </a:r>
            <a:r>
              <a:rPr lang="fr-FR" sz="2000" dirty="0" err="1" smtClean="0">
                <a:latin typeface="Consolas" panose="020B0609020204030204" pitchFamily="49" charset="0"/>
              </a:rPr>
              <a:t>Pepoli</a:t>
            </a:r>
            <a:r>
              <a:rPr lang="fr-FR" sz="2000" dirty="0" smtClean="0">
                <a:latin typeface="Consolas" panose="020B0609020204030204" pitchFamily="49" charset="0"/>
              </a:rPr>
              <a:t> » est </a:t>
            </a:r>
            <a:r>
              <a:rPr lang="fr-FR" sz="2000" dirty="0">
                <a:latin typeface="Consolas" panose="020B0609020204030204" pitchFamily="49" charset="0"/>
              </a:rPr>
              <a:t>situé dans les locaux de </a:t>
            </a:r>
            <a:r>
              <a:rPr lang="fr-FR" sz="2000" dirty="0" smtClean="0">
                <a:latin typeface="Consolas" panose="020B0609020204030204" pitchFamily="49" charset="0"/>
              </a:rPr>
              <a:t>l’ancien </a:t>
            </a:r>
            <a:r>
              <a:rPr lang="fr-FR" sz="2000" dirty="0">
                <a:latin typeface="Consolas" panose="020B0609020204030204" pitchFamily="49" charset="0"/>
              </a:rPr>
              <a:t>couvent des Pères Carmélites, à</a:t>
            </a:r>
          </a:p>
          <a:p>
            <a:pPr algn="ctr"/>
            <a:r>
              <a:rPr lang="fr-FR" sz="2000" dirty="0">
                <a:latin typeface="Consolas" panose="020B0609020204030204" pitchFamily="49" charset="0"/>
              </a:rPr>
              <a:t>côté du sanctuaire de Maria SS. </a:t>
            </a:r>
            <a:r>
              <a:rPr lang="fr-FR" sz="2000" dirty="0" err="1" smtClean="0">
                <a:latin typeface="Consolas" panose="020B0609020204030204" pitchFamily="49" charset="0"/>
              </a:rPr>
              <a:t>Annunziata</a:t>
            </a:r>
            <a:r>
              <a:rPr lang="fr-FR" sz="2000" dirty="0" smtClean="0">
                <a:latin typeface="Consolas" panose="020B0609020204030204" pitchFamily="49" charset="0"/>
              </a:rPr>
              <a:t>. </a:t>
            </a:r>
          </a:p>
          <a:p>
            <a:pPr algn="ctr"/>
            <a:r>
              <a:rPr lang="fr-FR" sz="2000" dirty="0" smtClean="0">
                <a:latin typeface="Consolas" panose="020B0609020204030204" pitchFamily="49" charset="0"/>
              </a:rPr>
              <a:t>Le </a:t>
            </a:r>
            <a:r>
              <a:rPr lang="fr-FR" sz="2000" dirty="0">
                <a:latin typeface="Consolas" panose="020B0609020204030204" pitchFamily="49" charset="0"/>
              </a:rPr>
              <a:t>musée comprend: </a:t>
            </a:r>
            <a:endParaRPr lang="fr-FR" sz="2000" dirty="0" smtClean="0">
              <a:latin typeface="Consolas" panose="020B0609020204030204" pitchFamily="49" charset="0"/>
            </a:endParaRPr>
          </a:p>
          <a:p>
            <a:r>
              <a:rPr lang="fr-FR" sz="2000" dirty="0" smtClean="0">
                <a:latin typeface="Consolas" panose="020B0609020204030204" pitchFamily="49" charset="0"/>
              </a:rPr>
              <a:t>• </a:t>
            </a:r>
            <a:r>
              <a:rPr lang="fr-FR" sz="2000" dirty="0">
                <a:latin typeface="Consolas" panose="020B0609020204030204" pitchFamily="49" charset="0"/>
              </a:rPr>
              <a:t>P</a:t>
            </a:r>
            <a:r>
              <a:rPr lang="fr-FR" sz="2000" dirty="0" smtClean="0">
                <a:latin typeface="Consolas" panose="020B0609020204030204" pitchFamily="49" charset="0"/>
              </a:rPr>
              <a:t>eintures</a:t>
            </a:r>
            <a:r>
              <a:rPr lang="fr-FR" sz="2000" dirty="0">
                <a:latin typeface="Consolas" panose="020B0609020204030204" pitchFamily="49" charset="0"/>
              </a:rPr>
              <a:t>, avec représentation de la culture artistique de la Sicile occidentale entre le XIIIe siècle </a:t>
            </a:r>
            <a:endParaRPr lang="fr-FR" sz="2000" dirty="0" smtClean="0">
              <a:latin typeface="Consolas" panose="020B0609020204030204" pitchFamily="49" charset="0"/>
            </a:endParaRPr>
          </a:p>
          <a:p>
            <a:r>
              <a:rPr lang="fr-FR" sz="2000" dirty="0" smtClean="0">
                <a:latin typeface="Consolas" panose="020B0609020204030204" pitchFamily="49" charset="0"/>
              </a:rPr>
              <a:t>• </a:t>
            </a:r>
            <a:r>
              <a:rPr lang="fr-FR" sz="2000" dirty="0">
                <a:latin typeface="Consolas" panose="020B0609020204030204" pitchFamily="49" charset="0"/>
              </a:rPr>
              <a:t>S</a:t>
            </a:r>
            <a:r>
              <a:rPr lang="fr-FR" sz="2000" dirty="0" smtClean="0">
                <a:latin typeface="Consolas" panose="020B0609020204030204" pitchFamily="49" charset="0"/>
              </a:rPr>
              <a:t>culptures</a:t>
            </a:r>
            <a:r>
              <a:rPr lang="fr-FR" sz="2000" dirty="0">
                <a:latin typeface="Consolas" panose="020B0609020204030204" pitchFamily="49" charset="0"/>
              </a:rPr>
              <a:t>. </a:t>
            </a:r>
            <a:endParaRPr lang="fr-FR" sz="2000" dirty="0" smtClean="0">
              <a:latin typeface="Consolas" panose="020B0609020204030204" pitchFamily="49" charset="0"/>
            </a:endParaRPr>
          </a:p>
          <a:p>
            <a:r>
              <a:rPr lang="fr-FR" sz="2000" dirty="0" smtClean="0">
                <a:latin typeface="Consolas" panose="020B0609020204030204" pitchFamily="49" charset="0"/>
              </a:rPr>
              <a:t>• </a:t>
            </a:r>
            <a:r>
              <a:rPr lang="fr-FR" sz="2000" dirty="0">
                <a:latin typeface="Consolas" panose="020B0609020204030204" pitchFamily="49" charset="0"/>
              </a:rPr>
              <a:t>Crèches artisanales de Trapani. </a:t>
            </a:r>
            <a:endParaRPr lang="fr-FR" sz="2000" dirty="0" smtClean="0">
              <a:latin typeface="Consolas" panose="020B0609020204030204" pitchFamily="49" charset="0"/>
            </a:endParaRPr>
          </a:p>
          <a:p>
            <a:r>
              <a:rPr lang="fr-FR" sz="2000" dirty="0" smtClean="0">
                <a:latin typeface="Consolas" panose="020B0609020204030204" pitchFamily="49" charset="0"/>
              </a:rPr>
              <a:t>• </a:t>
            </a:r>
            <a:r>
              <a:rPr lang="fr-FR" sz="2000" dirty="0">
                <a:latin typeface="Consolas" panose="020B0609020204030204" pitchFamily="49" charset="0"/>
              </a:rPr>
              <a:t>L</a:t>
            </a:r>
            <a:r>
              <a:rPr lang="fr-FR" sz="2000" dirty="0" smtClean="0">
                <a:latin typeface="Consolas" panose="020B0609020204030204" pitchFamily="49" charset="0"/>
              </a:rPr>
              <a:t>'art </a:t>
            </a:r>
            <a:r>
              <a:rPr lang="fr-FR" sz="2000" dirty="0">
                <a:latin typeface="Consolas" panose="020B0609020204030204" pitchFamily="49" charset="0"/>
              </a:rPr>
              <a:t>de l'orfèvrerie</a:t>
            </a:r>
            <a:r>
              <a:rPr lang="fr-FR" sz="2000" dirty="0" smtClean="0">
                <a:latin typeface="Consolas" panose="020B0609020204030204" pitchFamily="49" charset="0"/>
              </a:rPr>
              <a:t>.</a:t>
            </a:r>
          </a:p>
          <a:p>
            <a:r>
              <a:rPr lang="fr-FR" sz="2000" dirty="0" smtClean="0">
                <a:latin typeface="Consolas" panose="020B0609020204030204" pitchFamily="49" charset="0"/>
              </a:rPr>
              <a:t>• Vêtements </a:t>
            </a:r>
            <a:r>
              <a:rPr lang="fr-FR" sz="2000" dirty="0">
                <a:latin typeface="Consolas" panose="020B0609020204030204" pitchFamily="49" charset="0"/>
              </a:rPr>
              <a:t>sacrés, vêtements d'époque appartenant à la noblesse de </a:t>
            </a:r>
            <a:r>
              <a:rPr lang="fr-FR" sz="2000" dirty="0" smtClean="0">
                <a:latin typeface="Consolas" panose="020B0609020204030204" pitchFamily="49" charset="0"/>
              </a:rPr>
              <a:t>Trapani</a:t>
            </a:r>
            <a:r>
              <a:rPr lang="fr-FR" sz="2000" dirty="0">
                <a:latin typeface="Consolas" panose="020B0609020204030204" pitchFamily="49" charset="0"/>
              </a:rPr>
              <a:t>.</a:t>
            </a:r>
            <a:endParaRPr lang="fr-FR" sz="2000" dirty="0" smtClean="0">
              <a:latin typeface="Consolas" panose="020B0609020204030204" pitchFamily="49" charset="0"/>
            </a:endParaRPr>
          </a:p>
          <a:p>
            <a:r>
              <a:rPr lang="fr-FR" sz="2000" dirty="0" smtClean="0">
                <a:latin typeface="Consolas" panose="020B0609020204030204" pitchFamily="49" charset="0"/>
              </a:rPr>
              <a:t>• </a:t>
            </a:r>
            <a:r>
              <a:rPr lang="fr-FR" sz="2000" dirty="0">
                <a:latin typeface="Consolas" panose="020B0609020204030204" pitchFamily="49" charset="0"/>
              </a:rPr>
              <a:t>M</a:t>
            </a:r>
            <a:r>
              <a:rPr lang="fr-FR" sz="2000" dirty="0" smtClean="0">
                <a:latin typeface="Consolas" panose="020B0609020204030204" pitchFamily="49" charset="0"/>
              </a:rPr>
              <a:t>ajolique</a:t>
            </a:r>
            <a:r>
              <a:rPr lang="fr-FR" sz="2000" dirty="0">
                <a:latin typeface="Consolas" panose="020B0609020204030204" pitchFamily="49" charset="0"/>
              </a:rPr>
              <a:t>. </a:t>
            </a:r>
            <a:endParaRPr lang="fr-FR" sz="2000" dirty="0" smtClean="0">
              <a:latin typeface="Consolas" panose="020B0609020204030204" pitchFamily="49" charset="0"/>
            </a:endParaRPr>
          </a:p>
          <a:p>
            <a:r>
              <a:rPr lang="fr-FR" sz="2000" dirty="0" smtClean="0">
                <a:latin typeface="Consolas" panose="020B0609020204030204" pitchFamily="49" charset="0"/>
              </a:rPr>
              <a:t>• </a:t>
            </a:r>
            <a:r>
              <a:rPr lang="fr-FR" sz="2000" dirty="0">
                <a:latin typeface="Consolas" panose="020B0609020204030204" pitchFamily="49" charset="0"/>
              </a:rPr>
              <a:t>L</a:t>
            </a:r>
            <a:r>
              <a:rPr lang="fr-FR" sz="2000" dirty="0" smtClean="0">
                <a:latin typeface="Consolas" panose="020B0609020204030204" pitchFamily="49" charset="0"/>
              </a:rPr>
              <a:t>es </a:t>
            </a:r>
            <a:r>
              <a:rPr lang="fr-FR" sz="2000" dirty="0">
                <a:latin typeface="Consolas" panose="020B0609020204030204" pitchFamily="49" charset="0"/>
              </a:rPr>
              <a:t>reliques du </a:t>
            </a:r>
            <a:r>
              <a:rPr lang="fr-FR" sz="2000" dirty="0" err="1">
                <a:latin typeface="Consolas" panose="020B0609020204030204" pitchFamily="49" charset="0"/>
              </a:rPr>
              <a:t>Risorgimento</a:t>
            </a:r>
            <a:r>
              <a:rPr lang="fr-FR" sz="2000" dirty="0">
                <a:latin typeface="Consolas" panose="020B0609020204030204" pitchFamily="49" charset="0"/>
              </a:rPr>
              <a:t>.</a:t>
            </a:r>
            <a:endParaRPr lang="it-IT" sz="2400" dirty="0">
              <a:latin typeface="Consolas" panose="020B0609020204030204" pitchFamily="49" charset="0"/>
            </a:endParaRPr>
          </a:p>
        </p:txBody>
      </p:sp>
      <p:pic>
        <p:nvPicPr>
          <p:cNvPr id="8" name="Immagine 7"/>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6192982" y="3110505"/>
            <a:ext cx="5809385" cy="28217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2422808"/>
      </p:ext>
    </p:extLst>
  </p:cSld>
  <p:clrMapOvr>
    <a:masterClrMapping/>
  </p:clrMapOvr>
  <p:transition spd="slow">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572115" y="265606"/>
            <a:ext cx="11522903" cy="1200329"/>
          </a:xfrm>
          <a:prstGeom prst="rect">
            <a:avLst/>
          </a:prstGeom>
        </p:spPr>
        <p:txBody>
          <a:bodyPr wrap="square">
            <a:spAutoFit/>
          </a:bodyPr>
          <a:lstStyle/>
          <a:p>
            <a:r>
              <a:rPr lang="it-IT" sz="7200" dirty="0" err="1">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é</a:t>
            </a:r>
            <a:r>
              <a:rPr lang="it-IT" sz="7200" dirty="0" err="1"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glise</a:t>
            </a:r>
            <a:r>
              <a:rPr lang="it-IT" sz="7200" dirty="0"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 </a:t>
            </a:r>
            <a:r>
              <a:rPr lang="it-IT" sz="7200" dirty="0" err="1"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du</a:t>
            </a:r>
            <a:r>
              <a:rPr lang="it-IT" sz="7200" dirty="0"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 </a:t>
            </a:r>
            <a:r>
              <a:rPr lang="it-IT" sz="7200" dirty="0" err="1" smtClean="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rPr>
              <a:t>purgatoire</a:t>
            </a:r>
            <a:endParaRPr lang="it-IT" sz="7200" dirty="0">
              <a:ln w="38100">
                <a:solidFill>
                  <a:schemeClr val="accent3">
                    <a:lumMod val="50000"/>
                  </a:schemeClr>
                </a:solidFill>
              </a:ln>
              <a:solidFill>
                <a:schemeClr val="accent1"/>
              </a:solidFill>
              <a:effectLst>
                <a:glow rad="101600">
                  <a:schemeClr val="accent3">
                    <a:satMod val="175000"/>
                    <a:alpha val="40000"/>
                  </a:schemeClr>
                </a:glow>
              </a:effectLst>
              <a:latin typeface="Copperplate Gothic Bold" panose="020E0705020206020404" pitchFamily="34" charset="0"/>
            </a:endParaRPr>
          </a:p>
        </p:txBody>
      </p:sp>
      <p:sp>
        <p:nvSpPr>
          <p:cNvPr id="2" name="Rettangolo 1"/>
          <p:cNvSpPr/>
          <p:nvPr/>
        </p:nvSpPr>
        <p:spPr>
          <a:xfrm>
            <a:off x="5514109" y="2108538"/>
            <a:ext cx="6096000" cy="4493538"/>
          </a:xfrm>
          <a:prstGeom prst="rect">
            <a:avLst/>
          </a:prstGeom>
        </p:spPr>
        <p:txBody>
          <a:bodyPr>
            <a:spAutoFit/>
          </a:bodyPr>
          <a:lstStyle/>
          <a:p>
            <a:pPr algn="ctr"/>
            <a:r>
              <a:rPr lang="fr-FR" sz="2600" dirty="0">
                <a:latin typeface="Consolas" panose="020B0609020204030204" pitchFamily="49" charset="0"/>
              </a:rPr>
              <a:t>En 1600, Pietro Castro a conçu l'église, achevée en 1712, avec la façade baroque conçue par Giovanni </a:t>
            </a:r>
            <a:r>
              <a:rPr lang="fr-FR" sz="2600" dirty="0" err="1">
                <a:latin typeface="Consolas" panose="020B0609020204030204" pitchFamily="49" charset="0"/>
              </a:rPr>
              <a:t>Biagio</a:t>
            </a:r>
            <a:r>
              <a:rPr lang="fr-FR" sz="2600" dirty="0">
                <a:latin typeface="Consolas" panose="020B0609020204030204" pitchFamily="49" charset="0"/>
              </a:rPr>
              <a:t> </a:t>
            </a:r>
            <a:r>
              <a:rPr lang="fr-FR" sz="2600" dirty="0" err="1">
                <a:latin typeface="Consolas" panose="020B0609020204030204" pitchFamily="49" charset="0"/>
              </a:rPr>
              <a:t>Amico</a:t>
            </a:r>
            <a:r>
              <a:rPr lang="fr-FR" sz="2600" dirty="0">
                <a:latin typeface="Consolas" panose="020B0609020204030204" pitchFamily="49" charset="0"/>
              </a:rPr>
              <a:t>, un architecte de Trapani. Gravement endommagé pendant la Seconde Guerre mondiale, l'intérieur de la sacristie avec ses gravures sur bois de noyer c'est </a:t>
            </a:r>
            <a:r>
              <a:rPr lang="fr-FR" sz="2600" dirty="0" smtClean="0">
                <a:latin typeface="Consolas" panose="020B0609020204030204" pitchFamily="49" charset="0"/>
              </a:rPr>
              <a:t>essentiel. </a:t>
            </a:r>
            <a:r>
              <a:rPr lang="fr-FR" sz="2600" dirty="0">
                <a:latin typeface="Consolas" panose="020B0609020204030204" pitchFamily="49" charset="0"/>
              </a:rPr>
              <a:t>À l'intérieur, il y a les statues des Mystères.</a:t>
            </a:r>
            <a:endParaRPr lang="it-IT" sz="2600" dirty="0">
              <a:latin typeface="Consolas" panose="020B0609020204030204" pitchFamily="49" charset="0"/>
            </a:endParaRPr>
          </a:p>
        </p:txBody>
      </p:sp>
      <p:pic>
        <p:nvPicPr>
          <p:cNvPr id="3" name="Immagin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013980" y="2111412"/>
            <a:ext cx="3488747" cy="44906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12101044"/>
      </p:ext>
    </p:extLst>
  </p:cSld>
  <p:clrMapOvr>
    <a:masterClrMapping/>
  </p:clrMapOvr>
  <p:transition spd="slow">
    <p:pull dir="l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sce">
  <a:themeElements>
    <a:clrScheme name="Fasce">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Fasce">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asce">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docProps/app.xml><?xml version="1.0" encoding="utf-8"?>
<Properties xmlns="http://schemas.openxmlformats.org/officeDocument/2006/extended-properties" xmlns:vt="http://schemas.openxmlformats.org/officeDocument/2006/docPropsVTypes">
  <Template>Fasce</Template>
  <TotalTime>131</TotalTime>
  <Words>413</Words>
  <Application>Microsoft Office PowerPoint</Application>
  <PresentationFormat>Widescreen</PresentationFormat>
  <Paragraphs>25</Paragraphs>
  <Slides>7</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7</vt:i4>
      </vt:variant>
    </vt:vector>
  </HeadingPairs>
  <TitlesOfParts>
    <vt:vector size="12" baseType="lpstr">
      <vt:lpstr>Consolas</vt:lpstr>
      <vt:lpstr>Copperplate Gothic Bold</vt:lpstr>
      <vt:lpstr>Corbel</vt:lpstr>
      <vt:lpstr>Wingdings</vt:lpstr>
      <vt:lpstr>Fasce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campo</dc:creator>
  <cp:lastModifiedBy>campo</cp:lastModifiedBy>
  <cp:revision>28</cp:revision>
  <dcterms:created xsi:type="dcterms:W3CDTF">2020-11-29T12:34:11Z</dcterms:created>
  <dcterms:modified xsi:type="dcterms:W3CDTF">2020-12-04T10:22:20Z</dcterms:modified>
</cp:coreProperties>
</file>