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9" r:id="rId15"/>
    <p:sldId id="268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217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56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62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0226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9082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37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342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18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06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39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11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80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72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0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888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46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4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D70CEB4-B9BE-4C4A-91BE-2780C49B3F16}" type="datetimeFigureOut">
              <a:rPr lang="pl-PL" smtClean="0"/>
              <a:t>25.01.2021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89995A-3D4F-416A-9D60-A8D9742E64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0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SX5xO4BPRIo&amp;list=PLwDZdwbUx2F0XVyrrJ_SVtfYzxaE17hhD&amp;index=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B31A91-4232-40BE-8B14-3390518E6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Christmas in Poland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C60AC40-9400-49A6-A7E0-70D19E14C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2DDFDC6-D4A8-4D0F-9C86-DADD8ABA0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616">
            <a:off x="78409" y="212745"/>
            <a:ext cx="2708014" cy="2014934"/>
          </a:xfrm>
          <a:prstGeom prst="rect">
            <a:avLst/>
          </a:prstGeom>
        </p:spPr>
      </p:pic>
      <p:pic>
        <p:nvPicPr>
          <p:cNvPr id="11" name="Obraz 10" descr="Obraz zawierający wewnątrz, ściana, żyjący, Boże Narodzenie&#10;&#10;Opis wygenerowany automatycznie">
            <a:extLst>
              <a:ext uri="{FF2B5EF4-FFF2-40B4-BE49-F238E27FC236}">
                <a16:creationId xmlns:a16="http://schemas.microsoft.com/office/drawing/2014/main" xmlns="" id="{B276352B-209F-42B1-9A15-75E0538D7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678">
            <a:off x="9088258" y="3322351"/>
            <a:ext cx="2111353" cy="33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1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9D0A11-2759-4AE1-A2FA-BACE2B01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jasełka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488BABF-9484-40E1-B183-B782E07E4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701" y="1036455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Jasełka is a </a:t>
            </a:r>
            <a:r>
              <a:rPr lang="pl-PL" dirty="0" err="1"/>
              <a:t>traditional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play</a:t>
            </a:r>
            <a:r>
              <a:rPr lang="pl-PL" dirty="0"/>
              <a:t> in the </a:t>
            </a:r>
            <a:r>
              <a:rPr lang="pl-PL" dirty="0" err="1"/>
              <a:t>memory</a:t>
            </a:r>
            <a:r>
              <a:rPr lang="pl-PL" dirty="0"/>
              <a:t> of the </a:t>
            </a:r>
            <a:r>
              <a:rPr lang="pl-PL" dirty="0" err="1"/>
              <a:t>birth</a:t>
            </a:r>
            <a:r>
              <a:rPr lang="pl-PL" dirty="0"/>
              <a:t> of </a:t>
            </a:r>
            <a:r>
              <a:rPr lang="pl-PL" dirty="0" err="1"/>
              <a:t>jesus.The</a:t>
            </a:r>
            <a:r>
              <a:rPr lang="pl-PL" dirty="0"/>
              <a:t> performance </a:t>
            </a:r>
            <a:r>
              <a:rPr lang="pl-PL" dirty="0" err="1"/>
              <a:t>shows</a:t>
            </a:r>
            <a:r>
              <a:rPr lang="pl-PL" dirty="0"/>
              <a:t> the story of </a:t>
            </a:r>
            <a:r>
              <a:rPr lang="pl-PL" dirty="0" err="1"/>
              <a:t>mary,st</a:t>
            </a:r>
            <a:r>
              <a:rPr lang="pl-PL" dirty="0"/>
              <a:t> </a:t>
            </a:r>
            <a:r>
              <a:rPr lang="pl-PL" dirty="0" err="1"/>
              <a:t>Joseph,Jesus</a:t>
            </a:r>
            <a:r>
              <a:rPr lang="pl-PL" dirty="0"/>
              <a:t> and the </a:t>
            </a:r>
            <a:r>
              <a:rPr lang="pl-PL" dirty="0" err="1"/>
              <a:t>road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</a:t>
            </a:r>
            <a:r>
              <a:rPr lang="pl-PL" dirty="0" err="1"/>
              <a:t>shepherds</a:t>
            </a:r>
            <a:r>
              <a:rPr lang="pl-PL" dirty="0"/>
              <a:t> </a:t>
            </a:r>
            <a:r>
              <a:rPr lang="pl-PL" dirty="0" err="1"/>
              <a:t>had</a:t>
            </a:r>
            <a:r>
              <a:rPr lang="pl-PL" dirty="0"/>
              <a:t> to face to </a:t>
            </a:r>
            <a:r>
              <a:rPr lang="pl-PL" dirty="0" err="1"/>
              <a:t>get</a:t>
            </a:r>
            <a:r>
              <a:rPr lang="pl-PL" dirty="0"/>
              <a:t> to </a:t>
            </a:r>
            <a:r>
              <a:rPr lang="pl-PL" dirty="0" err="1"/>
              <a:t>bethlehem</a:t>
            </a:r>
            <a:r>
              <a:rPr lang="pl-PL" dirty="0"/>
              <a:t> in </a:t>
            </a:r>
            <a:r>
              <a:rPr lang="pl-PL" dirty="0" err="1"/>
              <a:t>time.It</a:t>
            </a:r>
            <a:r>
              <a:rPr lang="pl-PL" dirty="0"/>
              <a:t> is </a:t>
            </a:r>
            <a:r>
              <a:rPr lang="pl-PL" dirty="0" err="1"/>
              <a:t>played</a:t>
            </a:r>
            <a:r>
              <a:rPr lang="pl-PL" dirty="0"/>
              <a:t> in </a:t>
            </a:r>
            <a:r>
              <a:rPr lang="pl-PL" dirty="0" err="1"/>
              <a:t>schools</a:t>
            </a:r>
            <a:r>
              <a:rPr lang="pl-PL" dirty="0"/>
              <a:t> or </a:t>
            </a:r>
            <a:r>
              <a:rPr lang="pl-PL" dirty="0" err="1"/>
              <a:t>churches</a:t>
            </a:r>
            <a:r>
              <a:rPr lang="pl-PL" dirty="0"/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B593C5B-5CBD-4EFA-BBF1-CC3B417E5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55" y="3510927"/>
            <a:ext cx="5706794" cy="25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3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F49D40-5FCB-41CF-8317-730FF91F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fasting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90D3066-F149-4CB6-A38A-8CA4745C7D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017" y="685800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effectLst/>
              </a:rPr>
              <a:t>Christmas Eve is a day of fasting</a:t>
            </a:r>
            <a:r>
              <a:rPr lang="pl-PL" b="0" i="0" dirty="0">
                <a:effectLst/>
              </a:rPr>
              <a:t> and not </a:t>
            </a:r>
            <a:r>
              <a:rPr lang="pl-PL" b="0" i="0" dirty="0" err="1">
                <a:effectLst/>
              </a:rPr>
              <a:t>eating</a:t>
            </a:r>
            <a:r>
              <a:rPr lang="pl-PL" b="0" i="0" dirty="0">
                <a:effectLst/>
              </a:rPr>
              <a:t> </a:t>
            </a:r>
            <a:r>
              <a:rPr lang="pl-PL" b="0" i="0" dirty="0" err="1">
                <a:effectLst/>
              </a:rPr>
              <a:t>meat</a:t>
            </a:r>
            <a:r>
              <a:rPr lang="pl-PL" b="0" i="0" dirty="0">
                <a:effectLst/>
              </a:rPr>
              <a:t> </a:t>
            </a:r>
            <a:r>
              <a:rPr lang="pl-PL" dirty="0"/>
              <a:t>(</a:t>
            </a:r>
            <a:r>
              <a:rPr lang="pl-PL" dirty="0" err="1"/>
              <a:t>only</a:t>
            </a:r>
            <a:r>
              <a:rPr lang="pl-PL" dirty="0"/>
              <a:t> </a:t>
            </a:r>
            <a:r>
              <a:rPr lang="pl-PL" dirty="0" err="1"/>
              <a:t>fish</a:t>
            </a:r>
            <a:r>
              <a:rPr lang="pl-PL" dirty="0"/>
              <a:t>)</a:t>
            </a:r>
            <a:r>
              <a:rPr lang="en-US" b="0" i="0" dirty="0">
                <a:effectLst/>
              </a:rPr>
              <a:t> followed by a dinner which in most homes starts with the appearance of the first star</a:t>
            </a:r>
            <a:r>
              <a:rPr lang="pl-PL" b="0" i="0" dirty="0">
                <a:effectLst/>
              </a:rPr>
              <a:t>.Just after </a:t>
            </a:r>
            <a:r>
              <a:rPr lang="pl-PL" b="0" i="0" dirty="0" err="1">
                <a:effectLst/>
              </a:rPr>
              <a:t>that</a:t>
            </a:r>
            <a:r>
              <a:rPr lang="pl-PL" b="0" i="0" dirty="0">
                <a:effectLst/>
              </a:rPr>
              <a:t> </a:t>
            </a:r>
            <a:r>
              <a:rPr lang="pl-PL" b="0" i="0" dirty="0" err="1">
                <a:effectLst/>
              </a:rPr>
              <a:t>you’re</a:t>
            </a:r>
            <a:r>
              <a:rPr lang="pl-PL" b="0" i="0" dirty="0">
                <a:effectLst/>
              </a:rPr>
              <a:t> allowed to open </a:t>
            </a:r>
            <a:r>
              <a:rPr lang="pl-PL" b="0" i="0" dirty="0" err="1">
                <a:effectLst/>
              </a:rPr>
              <a:t>your</a:t>
            </a:r>
            <a:r>
              <a:rPr lang="pl-PL" b="0" i="0" dirty="0">
                <a:effectLst/>
              </a:rPr>
              <a:t> </a:t>
            </a:r>
            <a:r>
              <a:rPr lang="pl-PL" b="0" i="0" dirty="0" err="1">
                <a:effectLst/>
              </a:rPr>
              <a:t>present</a:t>
            </a:r>
            <a:r>
              <a:rPr lang="pl-PL" b="0" i="0" dirty="0">
                <a:effectLst/>
              </a:rPr>
              <a:t>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223A45B-6341-4873-A4F2-F3DDF5424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668" y="3180520"/>
            <a:ext cx="2713383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5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E9C4F4-032E-46BC-9168-8C160F3C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 </a:t>
            </a:r>
            <a:r>
              <a:rPr lang="pl-PL" dirty="0" err="1"/>
              <a:t>dishes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DCBBB0-5481-455A-8392-E731B3157C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3278" y="1003223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Having</a:t>
            </a:r>
            <a:r>
              <a:rPr lang="pl-PL" dirty="0"/>
              <a:t> 12 </a:t>
            </a:r>
            <a:r>
              <a:rPr lang="pl-PL" dirty="0" err="1"/>
              <a:t>dishes</a:t>
            </a:r>
            <a:r>
              <a:rPr lang="pl-PL" dirty="0"/>
              <a:t> on the </a:t>
            </a:r>
            <a:r>
              <a:rPr lang="pl-PL" dirty="0" err="1"/>
              <a:t>table</a:t>
            </a:r>
            <a:r>
              <a:rPr lang="pl-PL" dirty="0"/>
              <a:t> is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essential</a:t>
            </a:r>
            <a:r>
              <a:rPr lang="pl-PL" dirty="0"/>
              <a:t> </a:t>
            </a:r>
            <a:r>
              <a:rPr lang="pl-PL" dirty="0" err="1"/>
              <a:t>tradition</a:t>
            </a:r>
            <a:r>
              <a:rPr lang="pl-PL" dirty="0"/>
              <a:t> in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homes.12 is the numer of the </a:t>
            </a:r>
            <a:r>
              <a:rPr lang="pl-PL" dirty="0" err="1"/>
              <a:t>apostoles</a:t>
            </a:r>
            <a:r>
              <a:rPr lang="pl-PL" dirty="0"/>
              <a:t> of </a:t>
            </a:r>
            <a:r>
              <a:rPr lang="pl-PL" dirty="0" err="1"/>
              <a:t>jesus.In</a:t>
            </a:r>
            <a:r>
              <a:rPr lang="pl-PL" dirty="0"/>
              <a:t> </a:t>
            </a:r>
            <a:r>
              <a:rPr lang="pl-PL" dirty="0" err="1"/>
              <a:t>many</a:t>
            </a:r>
            <a:r>
              <a:rPr lang="pl-PL" dirty="0"/>
              <a:t> homes </a:t>
            </a:r>
            <a:r>
              <a:rPr lang="pl-PL" dirty="0" err="1"/>
              <a:t>families</a:t>
            </a:r>
            <a:r>
              <a:rPr lang="pl-PL" dirty="0"/>
              <a:t> </a:t>
            </a:r>
            <a:r>
              <a:rPr lang="pl-PL" dirty="0" err="1"/>
              <a:t>believe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to </a:t>
            </a:r>
            <a:r>
              <a:rPr lang="pl-PL" dirty="0" err="1"/>
              <a:t>taste</a:t>
            </a:r>
            <a:r>
              <a:rPr lang="pl-PL" dirty="0"/>
              <a:t>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dish</a:t>
            </a:r>
            <a:r>
              <a:rPr lang="pl-PL" dirty="0"/>
              <a:t> on the </a:t>
            </a:r>
            <a:r>
              <a:rPr lang="pl-PL" dirty="0" err="1"/>
              <a:t>table</a:t>
            </a:r>
            <a:r>
              <a:rPr lang="pl-PL" dirty="0"/>
              <a:t> for the </a:t>
            </a:r>
            <a:r>
              <a:rPr lang="pl-PL" dirty="0" err="1"/>
              <a:t>supper</a:t>
            </a:r>
            <a:r>
              <a:rPr lang="pl-PL" dirty="0"/>
              <a:t> to end.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8F06EDC-0E21-4CEF-86C9-A2E37170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9" y="3140583"/>
            <a:ext cx="1984721" cy="29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22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C440DC-B827-4F4D-9804-C23C4E4F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Silesian</a:t>
            </a:r>
            <a:r>
              <a:rPr lang="pl-PL" dirty="0"/>
              <a:t> </a:t>
            </a:r>
            <a:r>
              <a:rPr lang="pl-PL" dirty="0" err="1"/>
              <a:t>customs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B359463-D77D-4CF0-8DB7-E159005D7A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773405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Silesia is a region of </a:t>
            </a:r>
            <a:r>
              <a:rPr lang="pl-PL" dirty="0" err="1"/>
              <a:t>poland</a:t>
            </a:r>
            <a:r>
              <a:rPr lang="pl-PL" dirty="0"/>
              <a:t> </a:t>
            </a:r>
            <a:r>
              <a:rPr lang="pl-PL" dirty="0" err="1"/>
              <a:t>situated</a:t>
            </a:r>
            <a:r>
              <a:rPr lang="pl-PL" dirty="0"/>
              <a:t> in the southern-West of the </a:t>
            </a:r>
            <a:r>
              <a:rPr lang="pl-PL" dirty="0" err="1"/>
              <a:t>country.Some</a:t>
            </a:r>
            <a:r>
              <a:rPr lang="pl-PL" dirty="0"/>
              <a:t> of the most </a:t>
            </a:r>
            <a:r>
              <a:rPr lang="pl-PL" dirty="0" err="1"/>
              <a:t>interesting</a:t>
            </a:r>
            <a:r>
              <a:rPr lang="pl-PL" dirty="0"/>
              <a:t> </a:t>
            </a:r>
            <a:r>
              <a:rPr lang="pl-PL" dirty="0" err="1"/>
              <a:t>traditions</a:t>
            </a:r>
            <a:r>
              <a:rPr lang="pl-PL" dirty="0"/>
              <a:t> is </a:t>
            </a:r>
            <a:r>
              <a:rPr lang="pl-PL" dirty="0" err="1"/>
              <a:t>putting</a:t>
            </a:r>
            <a:r>
              <a:rPr lang="pl-PL" dirty="0"/>
              <a:t> </a:t>
            </a:r>
            <a:r>
              <a:rPr lang="pl-PL" dirty="0" err="1"/>
              <a:t>money</a:t>
            </a:r>
            <a:r>
              <a:rPr lang="pl-PL" dirty="0"/>
              <a:t> </a:t>
            </a:r>
            <a:r>
              <a:rPr lang="pl-PL" dirty="0" err="1"/>
              <a:t>under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plade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privides</a:t>
            </a:r>
            <a:r>
              <a:rPr lang="pl-PL" dirty="0"/>
              <a:t> everyone from </a:t>
            </a:r>
            <a:r>
              <a:rPr lang="pl-PL" dirty="0" err="1"/>
              <a:t>poverty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 err="1"/>
              <a:t>Silesians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the </a:t>
            </a:r>
            <a:r>
              <a:rPr lang="pl-PL" dirty="0" err="1"/>
              <a:t>only</a:t>
            </a:r>
            <a:r>
              <a:rPr lang="pl-PL" dirty="0"/>
              <a:t> </a:t>
            </a:r>
            <a:r>
              <a:rPr lang="pl-PL" dirty="0" err="1"/>
              <a:t>poles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believe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baby </a:t>
            </a:r>
            <a:r>
              <a:rPr lang="pl-PL" dirty="0" err="1"/>
              <a:t>jesus</a:t>
            </a:r>
            <a:r>
              <a:rPr lang="pl-PL" dirty="0"/>
              <a:t> is the one </a:t>
            </a:r>
            <a:r>
              <a:rPr lang="pl-PL" dirty="0" err="1"/>
              <a:t>bringing</a:t>
            </a:r>
            <a:r>
              <a:rPr lang="pl-PL" dirty="0"/>
              <a:t> </a:t>
            </a:r>
            <a:r>
              <a:rPr lang="pl-PL" dirty="0" err="1"/>
              <a:t>presents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christmas eve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E90CD12-44DC-4BD7-B5CB-6B42E1F2B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8" y="4196742"/>
            <a:ext cx="2676939" cy="17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54FABC-DD4F-4024-B990-7E03B3E0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advent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F7423AD-BB68-44B5-B4FA-33F027F964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009" y="565900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Advent</a:t>
            </a:r>
            <a:r>
              <a:rPr lang="pl-PL" dirty="0"/>
              <a:t> is a 4 </a:t>
            </a:r>
            <a:r>
              <a:rPr lang="pl-PL" dirty="0" err="1"/>
              <a:t>week</a:t>
            </a:r>
            <a:r>
              <a:rPr lang="pl-PL" dirty="0"/>
              <a:t> period of </a:t>
            </a:r>
            <a:r>
              <a:rPr lang="pl-PL" dirty="0" err="1"/>
              <a:t>preparation</a:t>
            </a:r>
            <a:r>
              <a:rPr lang="pl-PL" dirty="0"/>
              <a:t> </a:t>
            </a:r>
            <a:r>
              <a:rPr lang="pl-PL" dirty="0" err="1"/>
              <a:t>before</a:t>
            </a:r>
            <a:r>
              <a:rPr lang="pl-PL" dirty="0"/>
              <a:t> the </a:t>
            </a:r>
            <a:r>
              <a:rPr lang="pl-PL" dirty="0" err="1"/>
              <a:t>Navity</a:t>
            </a:r>
            <a:r>
              <a:rPr lang="pl-PL" dirty="0"/>
              <a:t> of </a:t>
            </a:r>
            <a:r>
              <a:rPr lang="pl-PL" dirty="0" err="1"/>
              <a:t>Jesus,it</a:t>
            </a:r>
            <a:r>
              <a:rPr lang="pl-PL" dirty="0"/>
              <a:t> is a </a:t>
            </a:r>
            <a:r>
              <a:rPr lang="pl-PL" dirty="0" err="1"/>
              <a:t>religious</a:t>
            </a:r>
            <a:r>
              <a:rPr lang="pl-PL" dirty="0"/>
              <a:t> </a:t>
            </a:r>
            <a:r>
              <a:rPr lang="pl-PL" dirty="0" err="1"/>
              <a:t>practice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ECF8931-9180-4AC7-BE51-C62E5930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73" y="3179988"/>
            <a:ext cx="4060343" cy="27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B03114-D3FC-481E-8E64-D4338717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Traditional</a:t>
            </a:r>
            <a:r>
              <a:rPr lang="pl-PL" dirty="0"/>
              <a:t> </a:t>
            </a:r>
            <a:r>
              <a:rPr lang="pl-PL" dirty="0" err="1"/>
              <a:t>dishes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3C9186E-6276-43F7-9325-5B296E2C4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837765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Barszcz z uszkami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0265DFB-5450-4C92-BB6E-0FBE32F0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09046"/>
            <a:ext cx="2373333" cy="15830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9C2EC17-5D4A-48F7-AF59-41697FAF2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565" y="1687366"/>
            <a:ext cx="2843435" cy="159943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939145B-9BF9-49F6-A9E3-53892A0601BE}"/>
              </a:ext>
            </a:extLst>
          </p:cNvPr>
          <p:cNvSpPr txBox="1"/>
          <p:nvPr/>
        </p:nvSpPr>
        <p:spPr>
          <a:xfrm>
            <a:off x="4239883" y="3308693"/>
            <a:ext cx="267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PIEROGI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1E40633-1588-47D3-B36C-34158B5A56BD}"/>
              </a:ext>
            </a:extLst>
          </p:cNvPr>
          <p:cNvSpPr txBox="1"/>
          <p:nvPr/>
        </p:nvSpPr>
        <p:spPr>
          <a:xfrm>
            <a:off x="7377303" y="3455763"/>
            <a:ext cx="267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CARP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23291BF-DADA-48C0-94AA-2E5330448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1635531"/>
            <a:ext cx="2556221" cy="17031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C553972-D2BD-45C3-A46B-956D7631D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552" y="962617"/>
            <a:ext cx="1549454" cy="232418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0E334E18-EE84-4FCA-84E6-CE0F6CF95572}"/>
              </a:ext>
            </a:extLst>
          </p:cNvPr>
          <p:cNvSpPr txBox="1"/>
          <p:nvPr/>
        </p:nvSpPr>
        <p:spPr>
          <a:xfrm>
            <a:off x="9515061" y="3493359"/>
            <a:ext cx="1721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SAUERKRAUT WITH PEAS OR MUSHROOMS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69C2550-953C-4C3D-B793-DB78456BF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955024"/>
            <a:ext cx="3100934" cy="191568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85955254-7A18-46EB-AAF6-1E0E0D1E0C9C}"/>
              </a:ext>
            </a:extLst>
          </p:cNvPr>
          <p:cNvSpPr txBox="1"/>
          <p:nvPr/>
        </p:nvSpPr>
        <p:spPr>
          <a:xfrm>
            <a:off x="3657600" y="4161946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POPPYSEED CAKE-MAKOWIEC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9563905-EFB6-4035-A5D6-108DD5506FF2}"/>
              </a:ext>
            </a:extLst>
          </p:cNvPr>
          <p:cNvSpPr txBox="1"/>
          <p:nvPr/>
        </p:nvSpPr>
        <p:spPr>
          <a:xfrm>
            <a:off x="9177691" y="4797880"/>
            <a:ext cx="222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DRIED FRUIT COMPOTE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747328A-47D3-47D5-859D-5D682916B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124" y="428836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B6A3A0-977F-4487-ABC6-490248A6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CHRISTMAS CAROLS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7F8900-9C2D-4782-A6A5-1583878910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934080"/>
            <a:ext cx="10394707" cy="3311189"/>
          </a:xfrm>
        </p:spPr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b="0" i="0" dirty="0">
                <a:effectLst/>
              </a:rPr>
              <a:t>Christmas carols are serious and religious in character, yet it is customary to sing them after dinner.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television</a:t>
            </a:r>
            <a:r>
              <a:rPr lang="pl-PL" dirty="0"/>
              <a:t> </a:t>
            </a:r>
            <a:r>
              <a:rPr lang="pl-PL" dirty="0" err="1"/>
              <a:t>channels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stream</a:t>
            </a:r>
            <a:r>
              <a:rPr lang="pl-PL" dirty="0"/>
              <a:t> christmas </a:t>
            </a:r>
            <a:r>
              <a:rPr lang="pl-PL" dirty="0" err="1"/>
              <a:t>charol</a:t>
            </a:r>
            <a:r>
              <a:rPr lang="pl-PL" dirty="0"/>
              <a:t> </a:t>
            </a:r>
            <a:r>
              <a:rPr lang="pl-PL" dirty="0" err="1"/>
              <a:t>concerts</a:t>
            </a:r>
            <a:r>
              <a:rPr lang="pl-PL" dirty="0"/>
              <a:t>.</a:t>
            </a:r>
            <a:r>
              <a:rPr lang="en-US" b="0" i="0" dirty="0">
                <a:effectLst/>
              </a:rPr>
              <a:t/>
            </a:r>
            <a:br>
              <a:rPr lang="en-US" b="0" i="0" dirty="0">
                <a:effectLst/>
              </a:rPr>
            </a:br>
            <a:r>
              <a:rPr lang="en-US" b="0" i="0" dirty="0">
                <a:effectLst/>
              </a:rPr>
              <a:t/>
            </a:r>
            <a:br>
              <a:rPr lang="en-US" b="0" i="0" dirty="0">
                <a:effectLst/>
              </a:rPr>
            </a:br>
            <a:endParaRPr lang="en-US" b="0" i="0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effectLst/>
              </a:rPr>
              <a:t>Caroling on Christmas Eve </a:t>
            </a:r>
            <a:r>
              <a:rPr lang="en-US" b="0" i="0" dirty="0">
                <a:effectLst/>
              </a:rPr>
              <a:t>- In some parts of Poland, especially in the countryside, there are groups of carolers going house to house, caroling or performing a short nativity play.</a:t>
            </a:r>
            <a:r>
              <a:rPr lang="en-US" b="0" i="0" dirty="0">
                <a:solidFill>
                  <a:srgbClr val="666666"/>
                </a:solidFill>
                <a:effectLst/>
                <a:latin typeface="Lato" panose="020F0502020204030203" pitchFamily="34" charset="-18"/>
              </a:rPr>
              <a:t/>
            </a:r>
            <a:br>
              <a:rPr lang="en-US" b="0" i="0" dirty="0">
                <a:solidFill>
                  <a:srgbClr val="666666"/>
                </a:solidFill>
                <a:effectLst/>
                <a:latin typeface="Lato" panose="020F0502020204030203" pitchFamily="34" charset="-18"/>
              </a:rPr>
            </a:b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CE99499-3460-4816-AED1-BACBFC45BCDA}"/>
              </a:ext>
            </a:extLst>
          </p:cNvPr>
          <p:cNvSpPr txBox="1"/>
          <p:nvPr/>
        </p:nvSpPr>
        <p:spPr>
          <a:xfrm>
            <a:off x="1600200" y="4610894"/>
            <a:ext cx="4916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2"/>
              </a:rPr>
              <a:t>https://www.youtube.com/watch?v=SX5xO4BPRIo&amp;list=PLwDZdwbUx2F0XVyrrJ_SVtfYzxaE17hhD&amp;index=3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E7121CB-2DE9-44DE-AB75-C22CD8A7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095" y="78775"/>
            <a:ext cx="2922104" cy="18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9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79442C-8093-45C6-8976-4D161B3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531"/>
            <a:ext cx="10396882" cy="1151965"/>
          </a:xfrm>
        </p:spPr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09550FB-BB15-4041-8A22-AD5ADF0864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62200" y="1860445"/>
            <a:ext cx="3444081" cy="35849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5C62B56-2DB8-47BC-9225-8AE34247AB63}"/>
              </a:ext>
            </a:extLst>
          </p:cNvPr>
          <p:cNvSpPr txBox="1"/>
          <p:nvPr/>
        </p:nvSpPr>
        <p:spPr>
          <a:xfrm>
            <a:off x="331304" y="5923722"/>
            <a:ext cx="424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Author: Aleksy </a:t>
            </a:r>
            <a:r>
              <a:rPr lang="pl-PL" dirty="0" err="1"/>
              <a:t>Więdłocha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88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97642E-1B4E-4449-AE9E-0997244C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effectLst/>
                <a:latin typeface="arial" panose="020B0604020202020204" pitchFamily="34" charset="0"/>
              </a:rPr>
              <a:t>Day of Saint Nicholas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E47028-5638-4BE4-9CC6-BFA3049CA9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548" y="1450200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cs typeface="Aldhabi" panose="020B0604020202020204" pitchFamily="2" charset="-78"/>
              </a:rPr>
              <a:t>The day of st Nicholas known as „DZIEŃ SWIĘTEGO MIKOŁAJA’’ celebrated on the 6th of december </a:t>
            </a:r>
            <a:r>
              <a:rPr lang="en-US" i="0" dirty="0">
                <a:effectLst/>
                <a:cs typeface="Aldhabi" panose="020B0604020202020204" pitchFamily="2" charset="-78"/>
              </a:rPr>
              <a:t>is the unofficial beginning of the festive season in Poland. Well-behaved children receive small gifts</a:t>
            </a:r>
            <a:r>
              <a:rPr lang="pl-PL" i="0" dirty="0">
                <a:effectLst/>
                <a:cs typeface="Aldhabi" panose="020B0604020202020204" pitchFamily="2" charset="-78"/>
              </a:rPr>
              <a:t> like sweets or toys</a:t>
            </a:r>
            <a:r>
              <a:rPr lang="en-US" i="0" dirty="0">
                <a:effectLst/>
                <a:cs typeface="Aldhabi" panose="020B0604020202020204" pitchFamily="2" charset="-78"/>
              </a:rPr>
              <a:t> on the day, whereas naughty children receive a lump of coal or a twig, called "rózga".</a:t>
            </a:r>
            <a:endParaRPr lang="pl-PL" dirty="0">
              <a:cs typeface="Aldhabi" panose="020B0604020202020204" pitchFamily="2" charset="-78"/>
            </a:endParaRPr>
          </a:p>
        </p:txBody>
      </p:sp>
      <p:pic>
        <p:nvPicPr>
          <p:cNvPr id="5" name="Obraz 4" descr="Obraz zawierający zabawka, kolorowy, lalka, przejażdżka&#10;&#10;Opis wygenerowany automatycznie">
            <a:extLst>
              <a:ext uri="{FF2B5EF4-FFF2-40B4-BE49-F238E27FC236}">
                <a16:creationId xmlns:a16="http://schemas.microsoft.com/office/drawing/2014/main" xmlns="" id="{6349996B-CF2F-433D-854E-F4A026FE5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061">
            <a:off x="3952350" y="4347333"/>
            <a:ext cx="2926080" cy="16824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1D43290-F551-45E9-BD7B-A37E3EA3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772">
            <a:off x="1153925" y="4254084"/>
            <a:ext cx="2156850" cy="186618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D1D4D4B-0F08-43A9-A392-9F5DC5F0E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874">
            <a:off x="7523347" y="4144368"/>
            <a:ext cx="2626543" cy="19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C79D2E-5DBA-4AD9-9287-67072EA2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Christmas eve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1BDBD2F-5F81-4F19-8328-28C4D76D89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959" y="1068178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The christmas eve („wigilia”),celebrated on the 24th of december </a:t>
            </a:r>
            <a:r>
              <a:rPr lang="en-US" i="0" dirty="0">
                <a:effectLst/>
              </a:rPr>
              <a:t>is one of the most longstanding and widely cherished of Polish rituals. In the majority of homes, both among believers or non-believers, a formal meal is celebrated and served on the table which is covered with a tablecloth</a:t>
            </a:r>
            <a:r>
              <a:rPr lang="pl-PL" dirty="0"/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9A51D18-8995-47CD-A716-FDA93F0BF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2">
            <a:off x="1069562" y="3715227"/>
            <a:ext cx="3377981" cy="23689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AE9AE8A-5A4C-4977-BC03-79E4B1C5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817">
            <a:off x="6626087" y="3565191"/>
            <a:ext cx="2981739" cy="23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365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ED2834-2B4B-4D08-B5FC-A9AF07FB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following</a:t>
            </a:r>
            <a:r>
              <a:rPr lang="pl-PL" dirty="0"/>
              <a:t> </a:t>
            </a:r>
            <a:r>
              <a:rPr lang="pl-PL" dirty="0" err="1"/>
              <a:t>days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FF241CF-9976-4BAE-A4A1-6680B5B6EA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531" y="950214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The 25th of december/1st day of christmas and the 26th of december-the 2 </a:t>
            </a:r>
            <a:r>
              <a:rPr lang="pl-PL" dirty="0" err="1"/>
              <a:t>days</a:t>
            </a:r>
            <a:r>
              <a:rPr lang="pl-PL" dirty="0"/>
              <a:t> after the christmas eve is </a:t>
            </a:r>
            <a:r>
              <a:rPr lang="pl-PL" dirty="0" err="1"/>
              <a:t>when</a:t>
            </a:r>
            <a:r>
              <a:rPr lang="pl-PL" dirty="0"/>
              <a:t> we </a:t>
            </a:r>
            <a:r>
              <a:rPr lang="pl-PL" dirty="0" err="1"/>
              <a:t>celebrate</a:t>
            </a:r>
            <a:r>
              <a:rPr lang="pl-PL" dirty="0"/>
              <a:t> the </a:t>
            </a:r>
            <a:r>
              <a:rPr lang="pl-PL" dirty="0" err="1"/>
              <a:t>Birth</a:t>
            </a:r>
            <a:r>
              <a:rPr lang="pl-PL" dirty="0"/>
              <a:t> of christ.it is a </a:t>
            </a:r>
            <a:r>
              <a:rPr lang="pl-PL" dirty="0" err="1"/>
              <a:t>national</a:t>
            </a:r>
            <a:r>
              <a:rPr lang="pl-PL" dirty="0"/>
              <a:t> </a:t>
            </a:r>
            <a:r>
              <a:rPr lang="pl-PL" dirty="0" err="1"/>
              <a:t>holiday,off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 and </a:t>
            </a:r>
            <a:r>
              <a:rPr lang="pl-PL" dirty="0" err="1"/>
              <a:t>school.It</a:t>
            </a:r>
            <a:r>
              <a:rPr lang="pl-PL" dirty="0"/>
              <a:t> is </a:t>
            </a:r>
            <a:r>
              <a:rPr lang="pl-PL" dirty="0" err="1"/>
              <a:t>often</a:t>
            </a:r>
            <a:r>
              <a:rPr lang="pl-PL" dirty="0"/>
              <a:t> a </a:t>
            </a:r>
            <a:r>
              <a:rPr lang="pl-PL" dirty="0" err="1"/>
              <a:t>time</a:t>
            </a:r>
            <a:r>
              <a:rPr lang="pl-PL" dirty="0"/>
              <a:t> to </a:t>
            </a:r>
            <a:r>
              <a:rPr lang="pl-PL" dirty="0" err="1"/>
              <a:t>meet</a:t>
            </a:r>
            <a:r>
              <a:rPr lang="pl-PL" dirty="0"/>
              <a:t> </a:t>
            </a:r>
            <a:r>
              <a:rPr lang="pl-PL" dirty="0" err="1"/>
              <a:t>friends</a:t>
            </a:r>
            <a:r>
              <a:rPr lang="pl-PL" dirty="0"/>
              <a:t> and family and </a:t>
            </a:r>
            <a:r>
              <a:rPr lang="pl-PL" dirty="0" err="1"/>
              <a:t>have</a:t>
            </a:r>
            <a:r>
              <a:rPr lang="pl-PL" dirty="0"/>
              <a:t> a </a:t>
            </a:r>
            <a:r>
              <a:rPr lang="pl-PL" dirty="0" err="1"/>
              <a:t>meal</a:t>
            </a:r>
            <a:r>
              <a:rPr lang="pl-PL" dirty="0"/>
              <a:t> </a:t>
            </a:r>
            <a:r>
              <a:rPr lang="pl-PL" dirty="0" err="1"/>
              <a:t>together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2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814DBF-35B6-48E6-A132-0FE010BD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85" y="1122538"/>
            <a:ext cx="10396882" cy="3422958"/>
          </a:xfrm>
        </p:spPr>
        <p:txBody>
          <a:bodyPr>
            <a:noAutofit/>
          </a:bodyPr>
          <a:lstStyle/>
          <a:p>
            <a:r>
              <a:rPr lang="pl-PL" sz="9600" dirty="0"/>
              <a:t>POLISH CHRISTMAS TRADITIONS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E6BBA1-C4CD-4599-97E9-8FB7A1CBF3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2635" y="6516126"/>
            <a:ext cx="10394707" cy="3311189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3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C1EE4D-9CA3-4D8F-AAA5-D457C9B5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Sharing</a:t>
            </a:r>
            <a:r>
              <a:rPr lang="pl-PL" dirty="0"/>
              <a:t> </a:t>
            </a:r>
            <a:r>
              <a:rPr lang="pl-PL" dirty="0" err="1"/>
              <a:t>wafer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2C01F9-9C84-4992-A517-2CB1091EFF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530" y="1261782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Sharing</a:t>
            </a:r>
            <a:r>
              <a:rPr lang="pl-PL" dirty="0"/>
              <a:t> </a:t>
            </a:r>
            <a:r>
              <a:rPr lang="pl-PL" dirty="0" err="1"/>
              <a:t>wafer</a:t>
            </a:r>
            <a:r>
              <a:rPr lang="pl-PL" dirty="0"/>
              <a:t> („Opłatek”) is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tradition</a:t>
            </a:r>
            <a:r>
              <a:rPr lang="pl-PL" dirty="0"/>
              <a:t> of </a:t>
            </a:r>
            <a:r>
              <a:rPr lang="pl-PL" dirty="0" err="1"/>
              <a:t>breaking</a:t>
            </a:r>
            <a:r>
              <a:rPr lang="pl-PL" dirty="0"/>
              <a:t> the </a:t>
            </a:r>
            <a:r>
              <a:rPr lang="pl-PL" dirty="0" err="1"/>
              <a:t>wafer</a:t>
            </a:r>
            <a:r>
              <a:rPr lang="pl-PL" dirty="0"/>
              <a:t> </a:t>
            </a:r>
            <a:r>
              <a:rPr lang="pl-PL" dirty="0" err="1"/>
              <a:t>before</a:t>
            </a:r>
            <a:r>
              <a:rPr lang="pl-PL" dirty="0"/>
              <a:t> the christmas </a:t>
            </a:r>
            <a:r>
              <a:rPr lang="pl-PL" dirty="0" err="1"/>
              <a:t>supper</a:t>
            </a:r>
            <a:r>
              <a:rPr lang="pl-PL" dirty="0"/>
              <a:t> and </a:t>
            </a:r>
            <a:r>
              <a:rPr lang="pl-PL" dirty="0" err="1"/>
              <a:t>expressing</a:t>
            </a:r>
            <a:r>
              <a:rPr lang="pl-PL" dirty="0"/>
              <a:t> </a:t>
            </a:r>
            <a:r>
              <a:rPr lang="pl-PL" dirty="0" err="1"/>
              <a:t>one’s</a:t>
            </a:r>
            <a:r>
              <a:rPr lang="pl-PL" dirty="0"/>
              <a:t> </a:t>
            </a:r>
            <a:r>
              <a:rPr lang="pl-PL" dirty="0" err="1"/>
              <a:t>good</a:t>
            </a:r>
            <a:r>
              <a:rPr lang="pl-PL" dirty="0"/>
              <a:t> </a:t>
            </a:r>
            <a:r>
              <a:rPr lang="pl-PL" dirty="0" err="1"/>
              <a:t>wishes</a:t>
            </a:r>
            <a:r>
              <a:rPr lang="pl-PL" dirty="0"/>
              <a:t> for the </a:t>
            </a:r>
            <a:r>
              <a:rPr lang="pl-PL" dirty="0" err="1"/>
              <a:t>following</a:t>
            </a:r>
            <a:r>
              <a:rPr lang="pl-PL" dirty="0"/>
              <a:t> </a:t>
            </a:r>
            <a:r>
              <a:rPr lang="pl-PL" dirty="0" err="1"/>
              <a:t>year.The</a:t>
            </a:r>
            <a:r>
              <a:rPr lang="pl-PL" dirty="0"/>
              <a:t> </a:t>
            </a:r>
            <a:r>
              <a:rPr lang="pl-PL" dirty="0" err="1"/>
              <a:t>wafer</a:t>
            </a:r>
            <a:r>
              <a:rPr lang="pl-PL" dirty="0"/>
              <a:t>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a symbol of </a:t>
            </a:r>
            <a:r>
              <a:rPr lang="pl-PL" dirty="0" err="1"/>
              <a:t>jesus</a:t>
            </a:r>
            <a:r>
              <a:rPr lang="pl-PL" dirty="0"/>
              <a:t> or </a:t>
            </a:r>
            <a:r>
              <a:rPr lang="pl-PL" dirty="0" err="1"/>
              <a:t>saint</a:t>
            </a:r>
            <a:r>
              <a:rPr lang="pl-PL" dirty="0"/>
              <a:t> on </a:t>
            </a:r>
            <a:r>
              <a:rPr lang="pl-PL" dirty="0" err="1"/>
              <a:t>it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964AF99-40EC-4A5A-931A-5D6ADC03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654826" y="3596722"/>
            <a:ext cx="4681870" cy="23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5CDE5D-D7D8-4306-B879-6A20C7D5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Extra seat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45C4E6F-CFB4-4CEA-AC32-42BF2DE3F8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1122492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Poles leave an empty place at the table in case a </a:t>
            </a:r>
            <a:r>
              <a:rPr lang="pl-PL" dirty="0"/>
              <a:t>person </a:t>
            </a:r>
            <a:r>
              <a:rPr lang="en-US" dirty="0"/>
              <a:t>show</a:t>
            </a:r>
            <a:r>
              <a:rPr lang="pl-PL" dirty="0"/>
              <a:t>s </a:t>
            </a:r>
            <a:r>
              <a:rPr lang="en-US" dirty="0"/>
              <a:t>up and ask</a:t>
            </a:r>
            <a:r>
              <a:rPr lang="pl-PL" dirty="0"/>
              <a:t>s</a:t>
            </a:r>
            <a:r>
              <a:rPr lang="en-US" dirty="0"/>
              <a:t> for shelter. While this rarely happens nowadays, the tradition nevertheless requires that lone strangers be taken in and treated as family.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407DCD2-D56C-41DF-8C96-1083EE11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243" y="3223104"/>
            <a:ext cx="4469580" cy="25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51B197-B2D7-40F2-A5DB-99208944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Hay</a:t>
            </a:r>
            <a:r>
              <a:rPr lang="pl-PL" dirty="0"/>
              <a:t> on the </a:t>
            </a:r>
            <a:r>
              <a:rPr lang="pl-PL" dirty="0" err="1"/>
              <a:t>table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E947F9F-31C9-4101-9AD7-604830CD36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1148996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Many </a:t>
            </a:r>
            <a:r>
              <a:rPr lang="pl-PL" dirty="0" err="1"/>
              <a:t>families</a:t>
            </a:r>
            <a:r>
              <a:rPr lang="pl-PL" dirty="0"/>
              <a:t> </a:t>
            </a:r>
            <a:r>
              <a:rPr lang="pl-PL" dirty="0" err="1"/>
              <a:t>leave</a:t>
            </a:r>
            <a:r>
              <a:rPr lang="pl-PL" dirty="0"/>
              <a:t> a piece of </a:t>
            </a:r>
            <a:r>
              <a:rPr lang="pl-PL" dirty="0" err="1"/>
              <a:t>hay</a:t>
            </a:r>
            <a:r>
              <a:rPr lang="pl-PL" dirty="0"/>
              <a:t> on the </a:t>
            </a:r>
            <a:r>
              <a:rPr lang="pl-PL" dirty="0" err="1"/>
              <a:t>table</a:t>
            </a:r>
            <a:r>
              <a:rPr lang="pl-PL" dirty="0"/>
              <a:t> as a symbol of the place </a:t>
            </a:r>
            <a:r>
              <a:rPr lang="pl-PL" dirty="0" err="1"/>
              <a:t>jesus</a:t>
            </a:r>
            <a:r>
              <a:rPr lang="pl-PL" dirty="0"/>
              <a:t> was </a:t>
            </a:r>
            <a:r>
              <a:rPr lang="pl-PL" dirty="0" err="1"/>
              <a:t>born</a:t>
            </a:r>
            <a:r>
              <a:rPr lang="pl-PL" dirty="0"/>
              <a:t>-a </a:t>
            </a:r>
            <a:r>
              <a:rPr lang="pl-PL" dirty="0" err="1"/>
              <a:t>stable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C6B87B0-29FB-49D5-AC6A-4487327B4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341" y="3249222"/>
            <a:ext cx="4945317" cy="26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80277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24BAB4-C81D-45B2-907E-50E123FF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Midnight</a:t>
            </a:r>
            <a:r>
              <a:rPr lang="pl-PL" dirty="0"/>
              <a:t> mass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B05326E-1C0E-4D98-8C0A-7DB62D859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785" y="1261782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Midnight</a:t>
            </a:r>
            <a:r>
              <a:rPr lang="pl-PL" dirty="0"/>
              <a:t> mass („pasterka”) is a mass  celebrated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midnight</a:t>
            </a:r>
            <a:r>
              <a:rPr lang="pl-PL" dirty="0"/>
              <a:t> </a:t>
            </a:r>
            <a:r>
              <a:rPr lang="pl-PL" dirty="0" err="1"/>
              <a:t>following</a:t>
            </a:r>
            <a:r>
              <a:rPr lang="pl-PL" dirty="0"/>
              <a:t> christmas eve to </a:t>
            </a:r>
            <a:r>
              <a:rPr lang="pl-PL" dirty="0" err="1"/>
              <a:t>commemorate</a:t>
            </a:r>
            <a:r>
              <a:rPr lang="pl-PL" dirty="0"/>
              <a:t> the </a:t>
            </a:r>
            <a:r>
              <a:rPr lang="pl-PL" dirty="0" err="1"/>
              <a:t>prayers</a:t>
            </a:r>
            <a:r>
              <a:rPr lang="pl-PL" dirty="0"/>
              <a:t> of </a:t>
            </a:r>
            <a:r>
              <a:rPr lang="pl-PL" dirty="0" err="1"/>
              <a:t>those</a:t>
            </a:r>
            <a:r>
              <a:rPr lang="pl-PL" dirty="0"/>
              <a:t> on their </a:t>
            </a:r>
            <a:r>
              <a:rPr lang="pl-PL" dirty="0" err="1"/>
              <a:t>way</a:t>
            </a:r>
            <a:r>
              <a:rPr lang="pl-PL" dirty="0"/>
              <a:t> to </a:t>
            </a:r>
            <a:r>
              <a:rPr lang="pl-PL" dirty="0" err="1"/>
              <a:t>bethlehem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166859F-EDAF-4FA2-B5C9-B724BC52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794" y="3578944"/>
            <a:ext cx="4371828" cy="24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42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176</TotalTime>
  <Words>468</Words>
  <Application>Microsoft Office PowerPoint</Application>
  <PresentationFormat>Niestandardowy</PresentationFormat>
  <Paragraphs>40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Wydarzenie główne</vt:lpstr>
      <vt:lpstr>Christmas in Poland</vt:lpstr>
      <vt:lpstr>The Day of Saint Nicholas</vt:lpstr>
      <vt:lpstr>Christmas eve</vt:lpstr>
      <vt:lpstr>The following days</vt:lpstr>
      <vt:lpstr>POLISH CHRISTMAS TRADITIONS</vt:lpstr>
      <vt:lpstr>Sharing wafer</vt:lpstr>
      <vt:lpstr>Extra seat</vt:lpstr>
      <vt:lpstr>Hay on the table</vt:lpstr>
      <vt:lpstr>Midnight mass</vt:lpstr>
      <vt:lpstr>jasełka</vt:lpstr>
      <vt:lpstr>fasting</vt:lpstr>
      <vt:lpstr>12 dishes</vt:lpstr>
      <vt:lpstr>Silesian customs</vt:lpstr>
      <vt:lpstr>advent</vt:lpstr>
      <vt:lpstr>Traditional dishes</vt:lpstr>
      <vt:lpstr>CHRISTMAS CAROLS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in Poland</dc:title>
  <dc:creator>personal.demon01@gmail.com</dc:creator>
  <cp:lastModifiedBy>Lenovo</cp:lastModifiedBy>
  <cp:revision>18</cp:revision>
  <dcterms:created xsi:type="dcterms:W3CDTF">2021-01-25T12:05:03Z</dcterms:created>
  <dcterms:modified xsi:type="dcterms:W3CDTF">2021-01-25T17:47:02Z</dcterms:modified>
</cp:coreProperties>
</file>