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BC4C"/>
    <a:srgbClr val="9A9A99"/>
    <a:srgbClr val="49C6F2"/>
    <a:srgbClr val="40778A"/>
    <a:srgbClr val="7D6FAD"/>
    <a:srgbClr val="0077BC"/>
    <a:srgbClr val="CA2027"/>
    <a:srgbClr val="F79838"/>
    <a:srgbClr val="FAE437"/>
    <a:srgbClr val="EF6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226D32-DB16-45ED-9042-C104535A5B3E}" v="344" dt="2021-01-20T16:54:12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8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6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1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5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8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9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3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2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3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6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3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6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flickr.com/photos/pleuntje/5809787537/" TargetMode="Externa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s://www.freeimageslive.co.uk/free_stock_image/cleaning-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maxpixel.net/Tool-Electrician-Manual-Tools-Installation-Wiring-3273337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https://pxhere.com/en/photo/59905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itofrancesmoderno.wordpress.com/2011/06/10/%C2%BFsabiduria-fuerza-y-belleza-atribuidas-a-oficiales-de-la-logia-en-rito-frances/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7E2F4F9-6C81-4225-8068-C993F7710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6559" y="3196220"/>
            <a:ext cx="4453624" cy="1655762"/>
          </a:xfrm>
        </p:spPr>
        <p:txBody>
          <a:bodyPr>
            <a:normAutofit/>
          </a:bodyPr>
          <a:lstStyle/>
          <a:p>
            <a:pPr algn="l"/>
            <a:r>
              <a:rPr lang="fr-BE" sz="3200" dirty="0">
                <a:solidFill>
                  <a:srgbClr val="CA2027"/>
                </a:solidFill>
              </a:rPr>
              <a:t>         Belgique</a:t>
            </a:r>
          </a:p>
          <a:p>
            <a:pPr algn="l"/>
            <a:r>
              <a:rPr lang="fr-BE" sz="3200" dirty="0">
                <a:solidFill>
                  <a:srgbClr val="CA2027"/>
                </a:solidFill>
              </a:rPr>
              <a:t>                   </a:t>
            </a:r>
            <a:r>
              <a:rPr lang="fr-BE" sz="3200" dirty="0" err="1">
                <a:solidFill>
                  <a:srgbClr val="CA2027"/>
                </a:solidFill>
              </a:rPr>
              <a:t>Belgium</a:t>
            </a:r>
            <a:endParaRPr lang="fr-BE" sz="3200" dirty="0">
              <a:solidFill>
                <a:srgbClr val="CA2027"/>
              </a:solidFill>
            </a:endParaRPr>
          </a:p>
          <a:p>
            <a:endParaRPr lang="fr-B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648643-DB6F-4A01-9AFB-D20A39F8D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342" y="841841"/>
            <a:ext cx="7609292" cy="517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0D51AB-DAFA-42BE-9D3D-FE66366EAE48}"/>
              </a:ext>
            </a:extLst>
          </p:cNvPr>
          <p:cNvSpPr/>
          <p:nvPr/>
        </p:nvSpPr>
        <p:spPr>
          <a:xfrm>
            <a:off x="7640818" y="362889"/>
            <a:ext cx="5111290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8575" cmpd="sng">
                  <a:solidFill>
                    <a:srgbClr val="F68E2C"/>
                  </a:solidFill>
                  <a:prstDash val="solid"/>
                </a:ln>
                <a:solidFill>
                  <a:srgbClr val="8FBB4B"/>
                </a:solidFill>
                <a:effectLst/>
                <a:latin typeface="Book Antiqua" panose="02040602050305030304" pitchFamily="18" charset="0"/>
              </a:rPr>
              <a:t>EPSI </a:t>
            </a:r>
            <a:br>
              <a:rPr lang="fr-FR" sz="5400" b="1" cap="none" spc="0" dirty="0">
                <a:ln w="28575" cmpd="sng">
                  <a:solidFill>
                    <a:srgbClr val="F68E2C"/>
                  </a:solidFill>
                  <a:prstDash val="solid"/>
                </a:ln>
                <a:solidFill>
                  <a:srgbClr val="8FBB4B"/>
                </a:solidFill>
                <a:effectLst/>
                <a:latin typeface="Book Antiqua" panose="02040602050305030304" pitchFamily="18" charset="0"/>
              </a:rPr>
            </a:br>
            <a:r>
              <a:rPr lang="fr-FR" sz="5400" b="1" cap="none" spc="0" dirty="0">
                <a:ln w="28575" cmpd="sng">
                  <a:solidFill>
                    <a:srgbClr val="F68E2C"/>
                  </a:solidFill>
                  <a:prstDash val="solid"/>
                </a:ln>
                <a:solidFill>
                  <a:srgbClr val="8FBB4B"/>
                </a:solidFill>
                <a:effectLst/>
                <a:latin typeface="Book Antiqua" panose="02040602050305030304" pitchFamily="18" charset="0"/>
              </a:rPr>
              <a:t>Heureux</a:t>
            </a:r>
          </a:p>
          <a:p>
            <a:pPr algn="ctr"/>
            <a:r>
              <a:rPr lang="fr-FR" sz="5400" b="1" dirty="0">
                <a:ln w="28575" cmpd="sng">
                  <a:solidFill>
                    <a:srgbClr val="F68E2C"/>
                  </a:solidFill>
                  <a:prstDash val="solid"/>
                </a:ln>
                <a:solidFill>
                  <a:srgbClr val="8FBB4B"/>
                </a:solidFill>
                <a:latin typeface="Book Antiqua" panose="02040602050305030304" pitchFamily="18" charset="0"/>
              </a:rPr>
              <a:t>Abri</a:t>
            </a:r>
            <a:endParaRPr lang="fr-FR" sz="5400" b="1" cap="none" spc="0" dirty="0">
              <a:ln w="28575" cmpd="sng">
                <a:solidFill>
                  <a:srgbClr val="F68E2C"/>
                </a:solidFill>
                <a:prstDash val="solid"/>
              </a:ln>
              <a:solidFill>
                <a:srgbClr val="8FBB4B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3074" name="Picture 2" descr="Belgique, Pays, Europe, Drapeau, Frontières, Carte">
            <a:extLst>
              <a:ext uri="{FF2B5EF4-FFF2-40B4-BE49-F238E27FC236}">
                <a16:creationId xmlns:a16="http://schemas.microsoft.com/office/drawing/2014/main" id="{54622167-7913-4DC3-8317-156C11974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343" y="4681711"/>
            <a:ext cx="2328637" cy="190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15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BF5D308-91F2-41A8-BC08-08F282862C61}"/>
              </a:ext>
            </a:extLst>
          </p:cNvPr>
          <p:cNvSpPr txBox="1"/>
          <p:nvPr/>
        </p:nvSpPr>
        <p:spPr>
          <a:xfrm>
            <a:off x="532820" y="859065"/>
            <a:ext cx="1132665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>
                <a:solidFill>
                  <a:srgbClr val="90BC4C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Les élèves de I2A (the </a:t>
            </a:r>
            <a:r>
              <a:rPr lang="fr-BE" sz="4000" dirty="0" err="1">
                <a:solidFill>
                  <a:srgbClr val="90BC4C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students</a:t>
            </a:r>
            <a:r>
              <a:rPr lang="fr-BE" sz="4000" dirty="0">
                <a:solidFill>
                  <a:srgbClr val="90BC4C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): </a:t>
            </a:r>
          </a:p>
          <a:p>
            <a:pPr marL="1433513" indent="-685800">
              <a:buFont typeface="Wingdings" panose="05000000000000000000" pitchFamily="2" charset="2"/>
              <a:buChar char="§"/>
              <a:tabLst>
                <a:tab pos="1706563" algn="l"/>
              </a:tabLst>
            </a:pPr>
            <a:r>
              <a:rPr lang="fr-BE" sz="4000" dirty="0">
                <a:solidFill>
                  <a:srgbClr val="90BC4C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Victorien M</a:t>
            </a:r>
          </a:p>
          <a:p>
            <a:pPr marL="1433513" indent="-685800">
              <a:buFont typeface="Wingdings" panose="05000000000000000000" pitchFamily="2" charset="2"/>
              <a:buChar char="§"/>
              <a:tabLst>
                <a:tab pos="1706563" algn="l"/>
              </a:tabLst>
            </a:pPr>
            <a:r>
              <a:rPr lang="fr-BE" sz="4000" dirty="0">
                <a:solidFill>
                  <a:srgbClr val="90BC4C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Dylan R</a:t>
            </a:r>
          </a:p>
          <a:p>
            <a:pPr marL="1433513" indent="-685800">
              <a:buFont typeface="Wingdings" panose="05000000000000000000" pitchFamily="2" charset="2"/>
              <a:buChar char="§"/>
              <a:tabLst>
                <a:tab pos="1706563" algn="l"/>
              </a:tabLst>
            </a:pPr>
            <a:r>
              <a:rPr lang="fr-BE" sz="4000" dirty="0">
                <a:solidFill>
                  <a:srgbClr val="90BC4C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Dimitri L </a:t>
            </a:r>
          </a:p>
          <a:p>
            <a:pPr marL="1433513" indent="-685800">
              <a:buFont typeface="Wingdings" panose="05000000000000000000" pitchFamily="2" charset="2"/>
              <a:buChar char="§"/>
              <a:tabLst>
                <a:tab pos="1706563" algn="l"/>
              </a:tabLst>
            </a:pPr>
            <a:r>
              <a:rPr lang="fr-BE" sz="4000" dirty="0">
                <a:solidFill>
                  <a:srgbClr val="90BC4C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Mathéo Z </a:t>
            </a:r>
          </a:p>
          <a:p>
            <a:pPr marL="1433513" indent="-685800">
              <a:buFont typeface="Wingdings" panose="05000000000000000000" pitchFamily="2" charset="2"/>
              <a:buChar char="§"/>
              <a:tabLst>
                <a:tab pos="1706563" algn="l"/>
              </a:tabLst>
            </a:pPr>
            <a:r>
              <a:rPr lang="fr-BE" sz="4000" dirty="0">
                <a:solidFill>
                  <a:srgbClr val="90BC4C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Gaël R </a:t>
            </a:r>
          </a:p>
          <a:p>
            <a:pPr marL="393700"/>
            <a:endParaRPr lang="fr-BE" sz="48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393700"/>
            <a:endParaRPr lang="fr-BE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fr-BE" sz="4000" dirty="0">
                <a:solidFill>
                  <a:srgbClr val="90BC4C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Professeurs (</a:t>
            </a:r>
            <a:r>
              <a:rPr lang="fr-BE" sz="4000" dirty="0" err="1">
                <a:solidFill>
                  <a:srgbClr val="90BC4C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professors</a:t>
            </a:r>
            <a:r>
              <a:rPr lang="fr-BE" sz="4000" dirty="0">
                <a:solidFill>
                  <a:srgbClr val="90BC4C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) : Madame Godeau et Monsieur </a:t>
            </a:r>
            <a:r>
              <a:rPr lang="fr-BE" sz="4000" dirty="0" err="1">
                <a:solidFill>
                  <a:srgbClr val="90BC4C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Sanssens</a:t>
            </a:r>
            <a:endParaRPr lang="fr-BE" sz="4000" dirty="0">
              <a:solidFill>
                <a:srgbClr val="90BC4C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D3ACD4-84EC-45D7-8DAF-0EFFDC26A8A9}"/>
              </a:ext>
            </a:extLst>
          </p:cNvPr>
          <p:cNvSpPr txBox="1"/>
          <p:nvPr/>
        </p:nvSpPr>
        <p:spPr>
          <a:xfrm>
            <a:off x="5037908" y="1562405"/>
            <a:ext cx="48855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fr-BE" sz="4000" dirty="0">
                <a:solidFill>
                  <a:srgbClr val="90BC4C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Lucas B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fr-BE" sz="4000" dirty="0">
                <a:solidFill>
                  <a:srgbClr val="90BC4C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Bryan C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fr-BE" sz="4000" dirty="0">
                <a:solidFill>
                  <a:srgbClr val="90BC4C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Franck B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fr-BE" sz="4000" dirty="0">
                <a:solidFill>
                  <a:srgbClr val="90BC4C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Théo A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fr-BE" sz="4000" dirty="0">
                <a:solidFill>
                  <a:srgbClr val="90BC4C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Théo D</a:t>
            </a:r>
          </a:p>
        </p:txBody>
      </p:sp>
      <p:pic>
        <p:nvPicPr>
          <p:cNvPr id="8194" name="Picture 2" descr="Crayon, Heureux, Saut, L'École, Écrit, Auteur">
            <a:extLst>
              <a:ext uri="{FF2B5EF4-FFF2-40B4-BE49-F238E27FC236}">
                <a16:creationId xmlns:a16="http://schemas.microsoft.com/office/drawing/2014/main" id="{665A18CF-2B29-41FC-B140-2959F7AF0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813" y="184175"/>
            <a:ext cx="3386209" cy="53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44761CA-B4D4-48C0-9ECF-C98389D1E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18" y="223299"/>
            <a:ext cx="10256164" cy="626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40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rte de la Belgique - Découvrir plusieurs cartes du pays">
            <a:extLst>
              <a:ext uri="{FF2B5EF4-FFF2-40B4-BE49-F238E27FC236}">
                <a16:creationId xmlns:a16="http://schemas.microsoft.com/office/drawing/2014/main" id="{07B7FA62-86C6-47FE-A95A-F65A5032A2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1974" y="3392399"/>
            <a:ext cx="3715819" cy="2997197"/>
          </a:xfrm>
          <a:prstGeom prst="rect">
            <a:avLst/>
          </a:prstGeom>
          <a:noFill/>
        </p:spPr>
      </p:pic>
      <p:pic>
        <p:nvPicPr>
          <p:cNvPr id="4" name="Image 3" descr="Carte MICHELIN Momignies - plan Momignies - ViaMichelin">
            <a:extLst>
              <a:ext uri="{FF2B5EF4-FFF2-40B4-BE49-F238E27FC236}">
                <a16:creationId xmlns:a16="http://schemas.microsoft.com/office/drawing/2014/main" id="{2414D632-ED47-4BE7-8D97-1F64BB7070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0643" y="438752"/>
            <a:ext cx="4091576" cy="2847449"/>
          </a:xfrm>
          <a:prstGeom prst="rect">
            <a:avLst/>
          </a:prstGeom>
          <a:noFill/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962F034-6156-4C4B-8A3D-BCE74BF17F4A}"/>
              </a:ext>
            </a:extLst>
          </p:cNvPr>
          <p:cNvSpPr/>
          <p:nvPr/>
        </p:nvSpPr>
        <p:spPr>
          <a:xfrm>
            <a:off x="7801477" y="1679143"/>
            <a:ext cx="816054" cy="2372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Signe de multiplication 6">
            <a:extLst>
              <a:ext uri="{FF2B5EF4-FFF2-40B4-BE49-F238E27FC236}">
                <a16:creationId xmlns:a16="http://schemas.microsoft.com/office/drawing/2014/main" id="{DC23F0A8-9B99-475A-A4C1-4274FB912450}"/>
              </a:ext>
            </a:extLst>
          </p:cNvPr>
          <p:cNvSpPr/>
          <p:nvPr/>
        </p:nvSpPr>
        <p:spPr>
          <a:xfrm>
            <a:off x="9183502" y="5350277"/>
            <a:ext cx="201336" cy="23632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BFE3D28-CC37-419B-8FE5-31012B855A2B}"/>
              </a:ext>
            </a:extLst>
          </p:cNvPr>
          <p:cNvCxnSpPr>
            <a:cxnSpLocks/>
            <a:stCxn id="14" idx="3"/>
            <a:endCxn id="7" idx="0"/>
          </p:cNvCxnSpPr>
          <p:nvPr/>
        </p:nvCxnSpPr>
        <p:spPr>
          <a:xfrm flipV="1">
            <a:off x="7457205" y="5407037"/>
            <a:ext cx="1774653" cy="775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9AFB960-828C-4447-BEAC-A4E80D2CA72A}"/>
              </a:ext>
            </a:extLst>
          </p:cNvPr>
          <p:cNvSpPr/>
          <p:nvPr/>
        </p:nvSpPr>
        <p:spPr>
          <a:xfrm>
            <a:off x="6371528" y="6037444"/>
            <a:ext cx="1085677" cy="290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rgbClr val="FF0000"/>
                </a:solidFill>
              </a:rPr>
              <a:t>Momignies</a:t>
            </a:r>
          </a:p>
        </p:txBody>
      </p:sp>
      <p:pic>
        <p:nvPicPr>
          <p:cNvPr id="3074" name="Picture 2" descr="L’image contient peut-être : 1 personne">
            <a:extLst>
              <a:ext uri="{FF2B5EF4-FFF2-40B4-BE49-F238E27FC236}">
                <a16:creationId xmlns:a16="http://schemas.microsoft.com/office/drawing/2014/main" id="{A8BBBFEF-4918-4B62-89AB-1C3057054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62" y="2903892"/>
            <a:ext cx="4960851" cy="327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2E8AEFD3-8D8E-401B-83AC-50AA65448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75" y="397097"/>
            <a:ext cx="5355224" cy="2346036"/>
          </a:xfrm>
        </p:spPr>
        <p:txBody>
          <a:bodyPr>
            <a:normAutofit/>
          </a:bodyPr>
          <a:lstStyle/>
          <a:p>
            <a:pPr algn="l"/>
            <a:r>
              <a:rPr lang="fr-BE" sz="8000" dirty="0">
                <a:solidFill>
                  <a:srgbClr val="CA2027"/>
                </a:solidFill>
                <a:latin typeface="Aparajita" panose="020B0502040204020203" pitchFamily="18" charset="0"/>
                <a:cs typeface="Aparajita" panose="020B0502040204020203" pitchFamily="18" charset="0"/>
              </a:rPr>
              <a:t>Notre école</a:t>
            </a:r>
            <a:br>
              <a:rPr lang="fr-BE" sz="8000" dirty="0">
                <a:solidFill>
                  <a:srgbClr val="CA2027"/>
                </a:solidFill>
                <a:latin typeface="Aparajita" panose="020B0502040204020203" pitchFamily="18" charset="0"/>
                <a:cs typeface="Aparajita" panose="020B0502040204020203" pitchFamily="18" charset="0"/>
              </a:rPr>
            </a:br>
            <a:r>
              <a:rPr lang="fr-BE" sz="8000" dirty="0">
                <a:solidFill>
                  <a:srgbClr val="CA2027"/>
                </a:solidFill>
                <a:latin typeface="Aparajita" panose="020B0502040204020203" pitchFamily="18" charset="0"/>
                <a:cs typeface="Aparajita" panose="020B0502040204020203" pitchFamily="18" charset="0"/>
              </a:rPr>
              <a:t>       Our </a:t>
            </a:r>
            <a:r>
              <a:rPr lang="fr-BE" sz="8000" dirty="0" err="1">
                <a:solidFill>
                  <a:srgbClr val="CA2027"/>
                </a:solidFill>
                <a:latin typeface="Aparajita" panose="020B0502040204020203" pitchFamily="18" charset="0"/>
                <a:cs typeface="Aparajita" panose="020B0502040204020203" pitchFamily="18" charset="0"/>
              </a:rPr>
              <a:t>school</a:t>
            </a:r>
            <a:endParaRPr lang="fr-BE" sz="8000" dirty="0">
              <a:solidFill>
                <a:srgbClr val="CA2027"/>
              </a:solidFill>
              <a:latin typeface="Aparajita" panose="020B0502040204020203" pitchFamily="18" charset="0"/>
              <a:cs typeface="Aparajita" panose="020B0502040204020203" pitchFamily="18" charset="0"/>
            </a:endParaRPr>
          </a:p>
        </p:txBody>
      </p:sp>
      <p:pic>
        <p:nvPicPr>
          <p:cNvPr id="2050" name="Picture 2" descr="Jeune Fille, Livres, L'École, Lecture, Apprentissage">
            <a:extLst>
              <a:ext uri="{FF2B5EF4-FFF2-40B4-BE49-F238E27FC236}">
                <a16:creationId xmlns:a16="http://schemas.microsoft.com/office/drawing/2014/main" id="{7ED2D905-F236-4E14-8C9F-45C2385B7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256" y="216988"/>
            <a:ext cx="1263073" cy="252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'Emplacement De La, Carte, Où, Façon, Voyage, Signe">
            <a:extLst>
              <a:ext uri="{FF2B5EF4-FFF2-40B4-BE49-F238E27FC236}">
                <a16:creationId xmlns:a16="http://schemas.microsoft.com/office/drawing/2014/main" id="{7B7F37F0-527B-4D97-A081-6D45F25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38" y="4047950"/>
            <a:ext cx="1296901" cy="130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07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AF9593A-2893-4CAC-BFF2-EDA94510D615}"/>
              </a:ext>
            </a:extLst>
          </p:cNvPr>
          <p:cNvSpPr txBox="1"/>
          <p:nvPr/>
        </p:nvSpPr>
        <p:spPr>
          <a:xfrm>
            <a:off x="4654296" y="3162812"/>
            <a:ext cx="7149292" cy="16325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rgbClr val="8FBB4B"/>
                </a:solidFill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Section horticulture </a:t>
            </a:r>
            <a:endParaRPr lang="en-US" sz="8000" kern="1200" dirty="0">
              <a:solidFill>
                <a:srgbClr val="8FBB4B"/>
              </a:solidFill>
              <a:latin typeface="Aparajita" panose="02020603050405020304" pitchFamily="18" charset="0"/>
              <a:ea typeface="+mj-ea"/>
              <a:cs typeface="Aparajita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D7F8F07-80C2-49BC-881E-352517F85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r="5194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43E0EA0-8819-43C5-8F15-2C41AE8CE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" r="2" b="6550"/>
          <a:stretch/>
        </p:blipFill>
        <p:spPr bwMode="auto">
          <a:xfrm>
            <a:off x="4654296" y="299363"/>
            <a:ext cx="7315488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herbe, extérieur, arbre, en bois&#10;&#10;Description générée automatiquement">
            <a:extLst>
              <a:ext uri="{FF2B5EF4-FFF2-40B4-BE49-F238E27FC236}">
                <a16:creationId xmlns:a16="http://schemas.microsoft.com/office/drawing/2014/main" id="{1C6AD5CD-610D-457A-8B07-67C075E9D5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709" r="10066" b="-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CEC28D5-FCFC-40D4-9648-6A0B1B4CF926}"/>
              </a:ext>
            </a:extLst>
          </p:cNvPr>
          <p:cNvSpPr txBox="1"/>
          <p:nvPr/>
        </p:nvSpPr>
        <p:spPr>
          <a:xfrm>
            <a:off x="1895329" y="6336211"/>
            <a:ext cx="258275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BE" sz="700">
                <a:solidFill>
                  <a:srgbClr val="FFFFFF"/>
                </a:solidFill>
                <a:hlinkClick r:id="rId5" tooltip="https://www.flickr.com/photos/pleuntje/580978753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BE" sz="700">
                <a:solidFill>
                  <a:srgbClr val="FFFFFF"/>
                </a:solidFill>
              </a:rPr>
              <a:t> par Auteur inconnu est soumise à la licence </a:t>
            </a:r>
            <a:r>
              <a:rPr lang="fr-BE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r-BE" sz="700">
              <a:solidFill>
                <a:srgbClr val="FFFFFF"/>
              </a:solidFill>
            </a:endParaRPr>
          </a:p>
        </p:txBody>
      </p:sp>
      <p:pic>
        <p:nvPicPr>
          <p:cNvPr id="6" name="Picture 2" descr="Bêche, Outils, Plantes, Jardin, Des Sols, Creuser">
            <a:extLst>
              <a:ext uri="{FF2B5EF4-FFF2-40B4-BE49-F238E27FC236}">
                <a16:creationId xmlns:a16="http://schemas.microsoft.com/office/drawing/2014/main" id="{3E09D03C-6246-41EB-A3CB-B5AE85205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49" y="4664217"/>
            <a:ext cx="1842348" cy="190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E01833F-EE23-492C-8B60-7785C4D933AE}"/>
              </a:ext>
            </a:extLst>
          </p:cNvPr>
          <p:cNvSpPr txBox="1"/>
          <p:nvPr/>
        </p:nvSpPr>
        <p:spPr>
          <a:xfrm>
            <a:off x="7070297" y="5008562"/>
            <a:ext cx="3453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6000" dirty="0">
                <a:solidFill>
                  <a:srgbClr val="8FBB4B"/>
                </a:solidFill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Horticulture</a:t>
            </a:r>
          </a:p>
          <a:p>
            <a:pPr algn="ctr"/>
            <a:r>
              <a:rPr lang="fr-BE" sz="6000" dirty="0">
                <a:solidFill>
                  <a:srgbClr val="8FBB4B"/>
                </a:solidFill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    section</a:t>
            </a:r>
          </a:p>
        </p:txBody>
      </p:sp>
      <p:pic>
        <p:nvPicPr>
          <p:cNvPr id="1028" name="Picture 4" descr="Botanique, Plantes, Feuilles, Vert, Environnement">
            <a:extLst>
              <a:ext uri="{FF2B5EF4-FFF2-40B4-BE49-F238E27FC236}">
                <a16:creationId xmlns:a16="http://schemas.microsoft.com/office/drawing/2014/main" id="{8D829825-8C0A-4989-9FA8-5C32937B2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6298" y="3695188"/>
            <a:ext cx="2649682" cy="274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922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AE4E4F-7C30-466A-B9A7-D662ABE0DEBD}"/>
              </a:ext>
            </a:extLst>
          </p:cNvPr>
          <p:cNvSpPr txBox="1"/>
          <p:nvPr/>
        </p:nvSpPr>
        <p:spPr>
          <a:xfrm>
            <a:off x="222309" y="4594788"/>
            <a:ext cx="8485464" cy="19654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EF6596"/>
                </a:solidFill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Section aide à la </a:t>
            </a:r>
            <a:r>
              <a:rPr lang="en-US" sz="6000" dirty="0" err="1">
                <a:solidFill>
                  <a:srgbClr val="EF6596"/>
                </a:solidFill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personne</a:t>
            </a:r>
            <a:endParaRPr lang="en-US" sz="6000" dirty="0">
              <a:solidFill>
                <a:srgbClr val="EF6596"/>
              </a:solidFill>
              <a:latin typeface="Aparajita" panose="02020603050405020304" pitchFamily="18" charset="0"/>
              <a:ea typeface="+mj-ea"/>
              <a:cs typeface="Aparajita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BE" sz="6000" dirty="0" err="1">
                <a:solidFill>
                  <a:srgbClr val="EF6596"/>
                </a:solidFill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Personal</a:t>
            </a:r>
            <a:r>
              <a:rPr lang="fr-BE" sz="6000" dirty="0">
                <a:solidFill>
                  <a:srgbClr val="EF6596"/>
                </a:solidFill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 assistance section</a:t>
            </a:r>
            <a:endParaRPr lang="en-US" sz="6000" dirty="0">
              <a:solidFill>
                <a:srgbClr val="EF6596"/>
              </a:solidFill>
              <a:latin typeface="Aparajita" panose="02020603050405020304" pitchFamily="18" charset="0"/>
              <a:ea typeface="+mj-ea"/>
              <a:cs typeface="Aparajita" panose="02020603050405020304" pitchFamily="18" charset="0"/>
            </a:endParaRPr>
          </a:p>
        </p:txBody>
      </p:sp>
      <p:pic>
        <p:nvPicPr>
          <p:cNvPr id="2052" name="Picture 4" descr="Aucune description de photo disponible.">
            <a:extLst>
              <a:ext uri="{FF2B5EF4-FFF2-40B4-BE49-F238E27FC236}">
                <a16:creationId xmlns:a16="http://schemas.microsoft.com/office/drawing/2014/main" id="{C738E06E-1C79-4A71-8EA7-EF611E2CE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r="18495" b="2"/>
          <a:stretch/>
        </p:blipFill>
        <p:spPr bwMode="auto">
          <a:xfrm>
            <a:off x="20" y="10"/>
            <a:ext cx="4059916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3884824-2FCA-4CEF-907A-5EBF9B70A4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3" r="7839" b="2"/>
          <a:stretch/>
        </p:blipFill>
        <p:spPr>
          <a:xfrm>
            <a:off x="4090482" y="-1"/>
            <a:ext cx="4062918" cy="424281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6FCA9C6-BB26-41A9-846B-5095F0B1A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621"/>
          <a:stretch/>
        </p:blipFill>
        <p:spPr bwMode="auto">
          <a:xfrm>
            <a:off x="8132064" y="10"/>
            <a:ext cx="4059936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ficher l’image source">
            <a:extLst>
              <a:ext uri="{FF2B5EF4-FFF2-40B4-BE49-F238E27FC236}">
                <a16:creationId xmlns:a16="http://schemas.microsoft.com/office/drawing/2014/main" id="{F2CD14C9-3DD8-4437-AB5A-9D5BB377A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4"/>
          <a:stretch/>
        </p:blipFill>
        <p:spPr bwMode="auto">
          <a:xfrm>
            <a:off x="8132064" y="4527676"/>
            <a:ext cx="2831444" cy="19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36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17E0301-CAA4-4439-B1AF-919EB061C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06" r="5" b="5915"/>
          <a:stretch/>
        </p:blipFill>
        <p:spPr>
          <a:xfrm>
            <a:off x="340358" y="1769761"/>
            <a:ext cx="5284863" cy="4443791"/>
          </a:xfrm>
          <a:prstGeom prst="rect">
            <a:avLst/>
          </a:prstGeom>
        </p:spPr>
      </p:pic>
      <p:pic>
        <p:nvPicPr>
          <p:cNvPr id="7" name="Image 6" descr="Une image contenant table, plancher, intérieur, éléments&#10;&#10;Description générée automatiquement">
            <a:extLst>
              <a:ext uri="{FF2B5EF4-FFF2-40B4-BE49-F238E27FC236}">
                <a16:creationId xmlns:a16="http://schemas.microsoft.com/office/drawing/2014/main" id="{F0D6B53D-C21F-45E5-A9CD-D5F13A64D6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657" r="1" b="1"/>
          <a:stretch/>
        </p:blipFill>
        <p:spPr>
          <a:xfrm>
            <a:off x="6346992" y="546364"/>
            <a:ext cx="5210039" cy="438315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34D013E-B47B-4743-9C53-CD6332B1BB59}"/>
              </a:ext>
            </a:extLst>
          </p:cNvPr>
          <p:cNvSpPr txBox="1"/>
          <p:nvPr/>
        </p:nvSpPr>
        <p:spPr>
          <a:xfrm>
            <a:off x="889741" y="802362"/>
            <a:ext cx="7188199" cy="129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0" dirty="0">
                <a:solidFill>
                  <a:srgbClr val="FAE437"/>
                </a:solidFill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Section </a:t>
            </a:r>
            <a:r>
              <a:rPr lang="en-US" sz="6000" dirty="0" err="1">
                <a:solidFill>
                  <a:srgbClr val="FAE437"/>
                </a:solidFill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électricité</a:t>
            </a:r>
            <a:endParaRPr lang="en-US" sz="6000" dirty="0">
              <a:solidFill>
                <a:srgbClr val="FAE437"/>
              </a:solidFill>
              <a:latin typeface="Aparajita" panose="02020603050405020304" pitchFamily="18" charset="0"/>
              <a:ea typeface="+mj-ea"/>
              <a:cs typeface="Aparajita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3EBDDDD-3925-4064-B201-3B99428E4D2F}"/>
              </a:ext>
            </a:extLst>
          </p:cNvPr>
          <p:cNvSpPr txBox="1"/>
          <p:nvPr/>
        </p:nvSpPr>
        <p:spPr>
          <a:xfrm>
            <a:off x="5847413" y="5268867"/>
            <a:ext cx="7013197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BE" sz="6000" dirty="0" err="1">
                <a:solidFill>
                  <a:srgbClr val="FAE437"/>
                </a:solidFill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Electricity</a:t>
            </a:r>
            <a:r>
              <a:rPr lang="fr-BE" sz="6000" dirty="0">
                <a:solidFill>
                  <a:srgbClr val="FAE437"/>
                </a:solidFill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 section</a:t>
            </a:r>
          </a:p>
        </p:txBody>
      </p:sp>
      <p:pic>
        <p:nvPicPr>
          <p:cNvPr id="5122" name="Picture 2" descr="Lumière, Ampoule, Filament, Lampe, Orange, Technologie">
            <a:extLst>
              <a:ext uri="{FF2B5EF4-FFF2-40B4-BE49-F238E27FC236}">
                <a16:creationId xmlns:a16="http://schemas.microsoft.com/office/drawing/2014/main" id="{5448E400-5344-447F-BDEC-D40E2BD6F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0786">
            <a:off x="98075" y="65103"/>
            <a:ext cx="816530" cy="129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cket, Électricité, Puissance, Électriques, Énergie">
            <a:extLst>
              <a:ext uri="{FF2B5EF4-FFF2-40B4-BE49-F238E27FC236}">
                <a16:creationId xmlns:a16="http://schemas.microsoft.com/office/drawing/2014/main" id="{E9B086D4-1E14-4A27-B0B2-2273E949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850" y="5268867"/>
            <a:ext cx="2358532" cy="142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02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B9108B4-077C-47BD-B505-932B382F9FF0}"/>
              </a:ext>
            </a:extLst>
          </p:cNvPr>
          <p:cNvSpPr txBox="1"/>
          <p:nvPr/>
        </p:nvSpPr>
        <p:spPr>
          <a:xfrm>
            <a:off x="4836491" y="2851165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rgbClr val="0077BC"/>
                </a:solidFill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Section </a:t>
            </a:r>
            <a:r>
              <a:rPr lang="en-US" sz="6000" kern="1200" dirty="0" err="1">
                <a:solidFill>
                  <a:srgbClr val="0077BC"/>
                </a:solidFill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menuiserie</a:t>
            </a:r>
            <a:endParaRPr lang="en-US" sz="6000" kern="1200" dirty="0">
              <a:solidFill>
                <a:srgbClr val="0077BC"/>
              </a:solidFill>
              <a:latin typeface="Aparajita" panose="02020603050405020304" pitchFamily="18" charset="0"/>
              <a:ea typeface="+mj-ea"/>
              <a:cs typeface="Aparajita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9AB9CD1-60A1-480C-BB7F-84CFEAE69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1" r="1" b="22178"/>
          <a:stretch/>
        </p:blipFill>
        <p:spPr bwMode="auto">
          <a:xfrm>
            <a:off x="241253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plancher, outil, terrain, en bois&#10;&#10;Description générée automatiquement">
            <a:extLst>
              <a:ext uri="{FF2B5EF4-FFF2-40B4-BE49-F238E27FC236}">
                <a16:creationId xmlns:a16="http://schemas.microsoft.com/office/drawing/2014/main" id="{8E1887F6-0E12-43E0-9A9B-458B3B156E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230" r="1633" b="1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3074" name="Picture 2" descr="L’image contient peut-être : plante et plein air">
            <a:extLst>
              <a:ext uri="{FF2B5EF4-FFF2-40B4-BE49-F238E27FC236}">
                <a16:creationId xmlns:a16="http://schemas.microsoft.com/office/drawing/2014/main" id="{581CC286-7426-4071-9A53-C682671CE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r="5337" b="3"/>
          <a:stretch/>
        </p:blipFill>
        <p:spPr bwMode="auto">
          <a:xfrm>
            <a:off x="8348570" y="321734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2A86DF2-422F-4750-A462-D5DC6CBD964B}"/>
              </a:ext>
            </a:extLst>
          </p:cNvPr>
          <p:cNvSpPr txBox="1"/>
          <p:nvPr/>
        </p:nvSpPr>
        <p:spPr>
          <a:xfrm>
            <a:off x="5037827" y="5766176"/>
            <a:ext cx="5754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0" dirty="0" err="1">
                <a:solidFill>
                  <a:srgbClr val="0077BC"/>
                </a:solidFill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Carpentry</a:t>
            </a:r>
            <a:r>
              <a:rPr lang="fr-BE" sz="6000" dirty="0">
                <a:solidFill>
                  <a:srgbClr val="0077BC"/>
                </a:solidFill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 section</a:t>
            </a:r>
          </a:p>
        </p:txBody>
      </p:sp>
      <p:pic>
        <p:nvPicPr>
          <p:cNvPr id="6148" name="Picture 4" descr="L'Homme, Charpentier, Travail, Travailleur">
            <a:extLst>
              <a:ext uri="{FF2B5EF4-FFF2-40B4-BE49-F238E27FC236}">
                <a16:creationId xmlns:a16="http://schemas.microsoft.com/office/drawing/2014/main" id="{33D28CCD-E156-46D4-9482-15D0E658E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846" y="3490662"/>
            <a:ext cx="1671795" cy="318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u, Bois, Coupé, Outils, Outil À Main, Poignée, Dents">
            <a:extLst>
              <a:ext uri="{FF2B5EF4-FFF2-40B4-BE49-F238E27FC236}">
                <a16:creationId xmlns:a16="http://schemas.microsoft.com/office/drawing/2014/main" id="{A267A982-A17A-472B-9DEE-4F6B7D9D3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6159">
            <a:off x="7538346" y="4350101"/>
            <a:ext cx="1439486" cy="153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Marteau, Outil, Métal, Hit, Pause, Menuiserie">
            <a:extLst>
              <a:ext uri="{FF2B5EF4-FFF2-40B4-BE49-F238E27FC236}">
                <a16:creationId xmlns:a16="http://schemas.microsoft.com/office/drawing/2014/main" id="{6376D45F-A0F3-479D-A5F0-92E34E11C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59" y="4367179"/>
            <a:ext cx="1169259" cy="117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41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ancher&#10;&#10;Description générée automatiquement">
            <a:extLst>
              <a:ext uri="{FF2B5EF4-FFF2-40B4-BE49-F238E27FC236}">
                <a16:creationId xmlns:a16="http://schemas.microsoft.com/office/drawing/2014/main" id="{F5A5DAFB-079E-4A02-90DA-9FBDF933B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125" r="19692" b="2"/>
          <a:stretch/>
        </p:blipFill>
        <p:spPr>
          <a:xfrm>
            <a:off x="115021" y="184568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1030" name="Picture 6" descr="Aucune description disponible.">
            <a:extLst>
              <a:ext uri="{FF2B5EF4-FFF2-40B4-BE49-F238E27FC236}">
                <a16:creationId xmlns:a16="http://schemas.microsoft.com/office/drawing/2014/main" id="{3C2348AC-5723-44E0-9DE5-6258674E9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7" r="11820"/>
          <a:stretch/>
        </p:blipFill>
        <p:spPr bwMode="auto">
          <a:xfrm>
            <a:off x="4219140" y="184569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ucune description disponible.">
            <a:extLst>
              <a:ext uri="{FF2B5EF4-FFF2-40B4-BE49-F238E27FC236}">
                <a16:creationId xmlns:a16="http://schemas.microsoft.com/office/drawing/2014/main" id="{70582F86-E180-4D72-944B-CA6A7CABD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5" b="36894"/>
          <a:stretch/>
        </p:blipFill>
        <p:spPr bwMode="auto">
          <a:xfrm>
            <a:off x="8141166" y="184568"/>
            <a:ext cx="3912066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F870466-F78E-45CC-86C4-8B5C72B03E90}"/>
              </a:ext>
            </a:extLst>
          </p:cNvPr>
          <p:cNvSpPr txBox="1"/>
          <p:nvPr/>
        </p:nvSpPr>
        <p:spPr>
          <a:xfrm>
            <a:off x="2230574" y="4905799"/>
            <a:ext cx="5692774" cy="107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0" dirty="0">
                <a:solidFill>
                  <a:srgbClr val="7D6FAD"/>
                </a:solidFill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Section </a:t>
            </a:r>
            <a:r>
              <a:rPr lang="en-US" sz="6000" dirty="0" err="1">
                <a:solidFill>
                  <a:srgbClr val="7D6FAD"/>
                </a:solidFill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maçonnerie</a:t>
            </a:r>
            <a:endParaRPr lang="en-US" sz="6000" dirty="0">
              <a:solidFill>
                <a:srgbClr val="7D6FAD"/>
              </a:solidFill>
              <a:latin typeface="Aparajita" panose="02020603050405020304" pitchFamily="18" charset="0"/>
              <a:ea typeface="+mj-ea"/>
              <a:cs typeface="Aparajita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D73106-26D5-40B9-A437-588A2716FB2C}"/>
              </a:ext>
            </a:extLst>
          </p:cNvPr>
          <p:cNvSpPr txBox="1"/>
          <p:nvPr/>
        </p:nvSpPr>
        <p:spPr>
          <a:xfrm>
            <a:off x="4346372" y="5727018"/>
            <a:ext cx="4303552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BE" sz="6000" dirty="0" err="1">
                <a:solidFill>
                  <a:srgbClr val="7D6FAD"/>
                </a:solidFill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Asonry</a:t>
            </a:r>
            <a:r>
              <a:rPr lang="fr-BE" sz="6000" dirty="0">
                <a:solidFill>
                  <a:srgbClr val="7D6FAD"/>
                </a:solidFill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 section</a:t>
            </a:r>
          </a:p>
        </p:txBody>
      </p:sp>
      <p:pic>
        <p:nvPicPr>
          <p:cNvPr id="7170" name="Picture 2" descr="Briques, Maçon, Bâtiment">
            <a:extLst>
              <a:ext uri="{FF2B5EF4-FFF2-40B4-BE49-F238E27FC236}">
                <a16:creationId xmlns:a16="http://schemas.microsoft.com/office/drawing/2014/main" id="{5874B234-8BD2-43BE-A372-8DB143A8E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68" y="4381620"/>
            <a:ext cx="1828206" cy="22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rique, Construction, Casque De Sécurité">
            <a:extLst>
              <a:ext uri="{FF2B5EF4-FFF2-40B4-BE49-F238E27FC236}">
                <a16:creationId xmlns:a16="http://schemas.microsoft.com/office/drawing/2014/main" id="{E22F8C4A-13D2-4E32-AA67-642743422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91" y="4455987"/>
            <a:ext cx="2720736" cy="217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026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A77A65-CE6E-4D7F-82BF-F6FD984E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59" y="298012"/>
            <a:ext cx="11711732" cy="1325563"/>
          </a:xfrm>
        </p:spPr>
        <p:txBody>
          <a:bodyPr>
            <a:normAutofit/>
          </a:bodyPr>
          <a:lstStyle/>
          <a:p>
            <a:r>
              <a:rPr lang="fr-BE" sz="6000" dirty="0">
                <a:solidFill>
                  <a:srgbClr val="49C6F2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En classe                                In the </a:t>
            </a:r>
            <a:r>
              <a:rPr lang="fr-BE" sz="6000" dirty="0" err="1">
                <a:solidFill>
                  <a:srgbClr val="49C6F2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classroom</a:t>
            </a:r>
            <a:endParaRPr lang="fr-BE" sz="6000" dirty="0">
              <a:solidFill>
                <a:srgbClr val="49C6F2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pic>
        <p:nvPicPr>
          <p:cNvPr id="2050" name="Picture 2" descr="Aucune description disponible.">
            <a:extLst>
              <a:ext uri="{FF2B5EF4-FFF2-40B4-BE49-F238E27FC236}">
                <a16:creationId xmlns:a16="http://schemas.microsoft.com/office/drawing/2014/main" id="{408E2D89-8F8F-4173-964F-3C2EC63660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2319" y="1355128"/>
            <a:ext cx="6682821" cy="50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35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95</Words>
  <Application>Microsoft Office PowerPoint</Application>
  <PresentationFormat>Grand écran</PresentationFormat>
  <Paragraphs>33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Aparajita</vt:lpstr>
      <vt:lpstr>Arial</vt:lpstr>
      <vt:lpstr>Book Antiqua</vt:lpstr>
      <vt:lpstr>Calibri</vt:lpstr>
      <vt:lpstr>Calibri Light</vt:lpstr>
      <vt:lpstr>Wingdings</vt:lpstr>
      <vt:lpstr>Office Theme</vt:lpstr>
      <vt:lpstr>Présentation PowerPoint</vt:lpstr>
      <vt:lpstr>Présentation PowerPoint</vt:lpstr>
      <vt:lpstr>Notre école        Our school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 classe                                In the classroom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Jean-CLaude CHARON</dc:creator>
  <cp:lastModifiedBy>Jean-CLaude CHARON</cp:lastModifiedBy>
  <cp:revision>1</cp:revision>
  <dcterms:created xsi:type="dcterms:W3CDTF">2021-01-20T15:48:28Z</dcterms:created>
  <dcterms:modified xsi:type="dcterms:W3CDTF">2021-01-20T16:58:54Z</dcterms:modified>
</cp:coreProperties>
</file>