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AA291-D0D3-40C4-AC17-89791BB223B5}" type="datetimeFigureOut">
              <a:rPr lang="hr-HR" smtClean="0"/>
              <a:pPr/>
              <a:t>25.10.2019.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D6E7B-FBFD-4124-B7E7-3636BFDAD29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D6E7B-FBFD-4124-B7E7-3636BFDAD29D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AC77-E5D4-4922-91EB-9309B32E044F}" type="datetimeFigureOut">
              <a:rPr lang="hr-HR" smtClean="0"/>
              <a:pPr/>
              <a:t>25.10.2019.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06BB-8D48-4179-9B6F-4CF8B1B3DBA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AC77-E5D4-4922-91EB-9309B32E044F}" type="datetimeFigureOut">
              <a:rPr lang="hr-HR" smtClean="0"/>
              <a:pPr/>
              <a:t>25.10.2019.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06BB-8D48-4179-9B6F-4CF8B1B3DBA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AC77-E5D4-4922-91EB-9309B32E044F}" type="datetimeFigureOut">
              <a:rPr lang="hr-HR" smtClean="0"/>
              <a:pPr/>
              <a:t>25.10.2019.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06BB-8D48-4179-9B6F-4CF8B1B3DBA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AC77-E5D4-4922-91EB-9309B32E044F}" type="datetimeFigureOut">
              <a:rPr lang="hr-HR" smtClean="0"/>
              <a:pPr/>
              <a:t>25.10.2019.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06BB-8D48-4179-9B6F-4CF8B1B3DBA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AC77-E5D4-4922-91EB-9309B32E044F}" type="datetimeFigureOut">
              <a:rPr lang="hr-HR" smtClean="0"/>
              <a:pPr/>
              <a:t>25.10.2019.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06BB-8D48-4179-9B6F-4CF8B1B3DBA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AC77-E5D4-4922-91EB-9309B32E044F}" type="datetimeFigureOut">
              <a:rPr lang="hr-HR" smtClean="0"/>
              <a:pPr/>
              <a:t>25.10.2019.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06BB-8D48-4179-9B6F-4CF8B1B3DBA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AC77-E5D4-4922-91EB-9309B32E044F}" type="datetimeFigureOut">
              <a:rPr lang="hr-HR" smtClean="0"/>
              <a:pPr/>
              <a:t>25.10.2019.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06BB-8D48-4179-9B6F-4CF8B1B3DBA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AC77-E5D4-4922-91EB-9309B32E044F}" type="datetimeFigureOut">
              <a:rPr lang="hr-HR" smtClean="0"/>
              <a:pPr/>
              <a:t>25.10.2019.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06BB-8D48-4179-9B6F-4CF8B1B3DBA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AC77-E5D4-4922-91EB-9309B32E044F}" type="datetimeFigureOut">
              <a:rPr lang="hr-HR" smtClean="0"/>
              <a:pPr/>
              <a:t>25.10.2019.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06BB-8D48-4179-9B6F-4CF8B1B3DBA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AC77-E5D4-4922-91EB-9309B32E044F}" type="datetimeFigureOut">
              <a:rPr lang="hr-HR" smtClean="0"/>
              <a:pPr/>
              <a:t>25.10.2019.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06BB-8D48-4179-9B6F-4CF8B1B3DBA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AC77-E5D4-4922-91EB-9309B32E044F}" type="datetimeFigureOut">
              <a:rPr lang="hr-HR" smtClean="0"/>
              <a:pPr/>
              <a:t>25.10.2019.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F06BB-8D48-4179-9B6F-4CF8B1B3DBA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3AC77-E5D4-4922-91EB-9309B32E044F}" type="datetimeFigureOut">
              <a:rPr lang="hr-HR" smtClean="0"/>
              <a:pPr/>
              <a:t>25.10.2019.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F06BB-8D48-4179-9B6F-4CF8B1B3DBA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search?q=kolac+sa+jabukama+i+pudingom&amp;sa=X&amp;ved=2ahUKEwjimtWWwq_lAhVpw4sKHc8QCQEQ1QIoBHoECAoQBQ" TargetMode="External"/><Relationship Id="rId13" Type="http://schemas.openxmlformats.org/officeDocument/2006/relationships/hyperlink" Target="https://www.google.com/search?biw=1366&amp;bih=625&amp;q=kola%C4%8Di+od+jabuka+i+jogurta&amp;sa=X&amp;ved=2ahUKEwjOmq77wq_lAhWwQxUIHZz6B7wQ1QIoA3oECAoQBA" TargetMode="External"/><Relationship Id="rId3" Type="http://schemas.openxmlformats.org/officeDocument/2006/relationships/image" Target="../media/image12.jpeg"/><Relationship Id="rId7" Type="http://schemas.openxmlformats.org/officeDocument/2006/relationships/hyperlink" Target="https://www.google.com/search?q=kola%C4%8Di+od+jabuka+i+jogurta&amp;sa=X&amp;ved=2ahUKEwjimtWWwq_lAhVpw4sKHc8QCQEQ1QIoA3oECAoQBA" TargetMode="External"/><Relationship Id="rId12" Type="http://schemas.openxmlformats.org/officeDocument/2006/relationships/hyperlink" Target="https://www.google.com/search?biw=1366&amp;bih=625&amp;q=kolac+sa+jabukama+i+orasima&amp;sa=X&amp;ved=2ahUKEwjOmq77wq_lAhWwQxUIHZz6B7wQ1QIoAnoECAoQAw" TargetMode="External"/><Relationship Id="rId17" Type="http://schemas.openxmlformats.org/officeDocument/2006/relationships/hyperlink" Target="https://www.google.com/search?biw=1366&amp;bih=625&amp;q=torta+od+jabuka&amp;sa=X&amp;ved=2ahUKEwjOmq77wq_lAhWwQxUIHZz6B7wQ1QIoB3oECAoQCA" TargetMode="External"/><Relationship Id="rId2" Type="http://schemas.openxmlformats.org/officeDocument/2006/relationships/image" Target="../media/image11.jpeg"/><Relationship Id="rId16" Type="http://schemas.openxmlformats.org/officeDocument/2006/relationships/hyperlink" Target="https://www.google.com/search?biw=1366&amp;bih=625&amp;q=kolac+od+jabuka+i+griza&amp;sa=X&amp;ved=2ahUKEwjOmq77wq_lAhWwQxUIHZz6B7wQ1QIoBnoECAoQBw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google.com/search?q=kolac+sa+jabukama+i+orasima&amp;sa=X&amp;ved=2ahUKEwjimtWWwq_lAhVpw4sKHc8QCQEQ1QIoAnoECAoQAw" TargetMode="External"/><Relationship Id="rId11" Type="http://schemas.openxmlformats.org/officeDocument/2006/relationships/hyperlink" Target="https://www.google.com/search?biw=1366&amp;bih=625&amp;q=najbolji+kolac+od+jabuka&amp;sa=X&amp;ved=2ahUKEwjOmq77wq_lAhWwQxUIHZz6B7wQ1QIoAXoECAoQAg" TargetMode="External"/><Relationship Id="rId5" Type="http://schemas.openxmlformats.org/officeDocument/2006/relationships/hyperlink" Target="https://www.google.com/search?q=najbolji+kolac+od+jabuka&amp;sa=X&amp;ved=2ahUKEwjimtWWwq_lAhVpw4sKHc8QCQEQ1QIoAXoECAoQAg" TargetMode="External"/><Relationship Id="rId15" Type="http://schemas.openxmlformats.org/officeDocument/2006/relationships/hyperlink" Target="https://www.google.com/search?biw=1366&amp;bih=625&amp;q=pita+od+jabuka&amp;sa=X&amp;ved=2ahUKEwjOmq77wq_lAhWwQxUIHZz6B7wQ1QIoBXoECAoQBg" TargetMode="External"/><Relationship Id="rId10" Type="http://schemas.openxmlformats.org/officeDocument/2006/relationships/hyperlink" Target="https://www.google.com/search?biw=1366&amp;bih=625&amp;q=brzi+kolac+od+jabuka+i+cimeta&amp;sa=X&amp;ved=2ahUKEwjOmq77wq_lAhWwQxUIHZz6B7wQ1QIoAHoECAoQAQ" TargetMode="External"/><Relationship Id="rId4" Type="http://schemas.openxmlformats.org/officeDocument/2006/relationships/hyperlink" Target="https://www.google.com/search?q=brzi+kolac+od+jabuka+i+cimeta&amp;sa=X&amp;ved=2ahUKEwjimtWWwq_lAhVpw4sKHc8QCQEQ1QIoAHoECAoQAQ" TargetMode="External"/><Relationship Id="rId9" Type="http://schemas.openxmlformats.org/officeDocument/2006/relationships/image" Target="../media/image13.jpeg"/><Relationship Id="rId14" Type="http://schemas.openxmlformats.org/officeDocument/2006/relationships/hyperlink" Target="https://www.google.com/search?biw=1366&amp;bih=625&amp;q=kolac+sa+jabukama+i+pudingom&amp;sa=X&amp;ved=2ahUKEwjOmq77wq_lAhWwQxUIHZz6B7wQ1QIoBHoECAoQBQ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430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JABUKA </a:t>
            </a:r>
            <a:r>
              <a:rPr lang="hr-HR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ZDRAVO </a:t>
            </a:r>
            <a:r>
              <a:rPr lang="hr-HR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VOĆE</a:t>
            </a:r>
            <a:endParaRPr lang="hr-HR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9144000" cy="52149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hr-HR" sz="3600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Jabuka</a:t>
            </a:r>
            <a:r>
              <a:rPr lang="hr-HR" sz="3600" dirty="0"/>
              <a:t> </a:t>
            </a:r>
            <a:r>
              <a:rPr lang="hr-H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</a:t>
            </a:r>
            <a:r>
              <a:rPr lang="hr-HR" sz="3600" dirty="0" smtClean="0"/>
              <a:t> </a:t>
            </a:r>
            <a:r>
              <a:rPr lang="hr-H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listopadno</a:t>
            </a:r>
            <a:r>
              <a:rPr lang="hr-HR" sz="3600" dirty="0" smtClean="0"/>
              <a:t> </a:t>
            </a:r>
            <a:r>
              <a:rPr lang="hr-H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drvo</a:t>
            </a:r>
            <a:r>
              <a:rPr lang="hr-HR" sz="3600" dirty="0" smtClean="0"/>
              <a:t>, </a:t>
            </a:r>
            <a:r>
              <a:rPr lang="hr-H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poznato</a:t>
            </a:r>
            <a:r>
              <a:rPr lang="hr-HR" sz="3600" dirty="0"/>
              <a:t> </a:t>
            </a:r>
            <a:r>
              <a:rPr lang="hr-H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</a:t>
            </a:r>
            <a:r>
              <a:rPr lang="hr-HR" sz="3600" dirty="0"/>
              <a:t> </a:t>
            </a:r>
            <a:r>
              <a:rPr lang="hr-H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svojim</a:t>
            </a:r>
            <a:r>
              <a:rPr lang="hr-HR" sz="3600" dirty="0"/>
              <a:t> </a:t>
            </a:r>
            <a:r>
              <a:rPr lang="hr-H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slatkim</a:t>
            </a:r>
            <a:r>
              <a:rPr lang="hr-HR" sz="3600" dirty="0" smtClean="0"/>
              <a:t> </a:t>
            </a:r>
            <a:r>
              <a:rPr lang="hr-H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jabučastim</a:t>
            </a:r>
            <a:r>
              <a:rPr lang="hr-HR" sz="3600" dirty="0" smtClean="0"/>
              <a:t> </a:t>
            </a:r>
            <a:r>
              <a:rPr lang="hr-H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plodovima</a:t>
            </a:r>
            <a:r>
              <a:rPr lang="hr-HR" sz="3600" dirty="0"/>
              <a:t>, </a:t>
            </a:r>
            <a:r>
              <a:rPr lang="hr-H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istog</a:t>
            </a:r>
            <a:r>
              <a:rPr lang="hr-HR" sz="3600" dirty="0"/>
              <a:t> </a:t>
            </a:r>
            <a:r>
              <a:rPr lang="hr-H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naziva</a:t>
            </a:r>
            <a:r>
              <a:rPr lang="hr-HR" sz="3600" dirty="0" smtClean="0"/>
              <a:t>. </a:t>
            </a:r>
            <a:r>
              <a:rPr lang="hr-H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Uzgaja</a:t>
            </a:r>
            <a:r>
              <a:rPr lang="hr-HR" sz="3600" dirty="0" smtClean="0"/>
              <a:t> </a:t>
            </a:r>
            <a:r>
              <a:rPr lang="hr-H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</a:t>
            </a:r>
            <a:r>
              <a:rPr lang="hr-HR" sz="3600" dirty="0" smtClean="0"/>
              <a:t> </a:t>
            </a:r>
            <a:r>
              <a:rPr lang="hr-H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širom</a:t>
            </a:r>
            <a:r>
              <a:rPr lang="hr-HR" sz="3600" dirty="0" smtClean="0"/>
              <a:t> </a:t>
            </a:r>
            <a:r>
              <a:rPr lang="hr-H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svijeta</a:t>
            </a:r>
            <a:r>
              <a:rPr lang="hr-HR" sz="3600" dirty="0" smtClean="0"/>
              <a:t>. </a:t>
            </a:r>
            <a:r>
              <a:rPr lang="hr-HR" sz="3600" dirty="0"/>
              <a:t> </a:t>
            </a:r>
            <a:endParaRPr lang="hr-HR" sz="3600" dirty="0" smtClean="0"/>
          </a:p>
          <a:p>
            <a:pPr algn="l"/>
            <a:r>
              <a:rPr lang="pl-P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Postoji</a:t>
            </a:r>
            <a:r>
              <a:rPr lang="pl-PL" sz="3600" dirty="0" smtClean="0"/>
              <a:t> </a:t>
            </a:r>
            <a:r>
              <a:rPr lang="pl-PL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više</a:t>
            </a:r>
            <a:r>
              <a:rPr lang="pl-PL" sz="3600" dirty="0"/>
              <a:t> </a:t>
            </a:r>
            <a:r>
              <a:rPr lang="pl-PL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</a:t>
            </a:r>
            <a:r>
              <a:rPr lang="pl-PL" sz="3600" dirty="0"/>
              <a:t> </a:t>
            </a:r>
            <a:r>
              <a:rPr lang="pl-P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7.500</a:t>
            </a:r>
            <a:r>
              <a:rPr lang="pl-PL" sz="3600" dirty="0" smtClean="0"/>
              <a:t> </a:t>
            </a:r>
            <a:r>
              <a:rPr lang="pl-P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poznatih</a:t>
            </a:r>
            <a:r>
              <a:rPr lang="pl-PL" sz="3600" dirty="0" smtClean="0"/>
              <a:t> </a:t>
            </a:r>
            <a:r>
              <a:rPr lang="pl-P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sorti</a:t>
            </a:r>
            <a:r>
              <a:rPr lang="pl-PL" sz="3600" dirty="0" smtClean="0"/>
              <a:t> </a:t>
            </a:r>
            <a:r>
              <a:rPr lang="pl-P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jabuka</a:t>
            </a:r>
            <a:r>
              <a:rPr lang="pl-PL" sz="3600" dirty="0" smtClean="0"/>
              <a:t>.</a:t>
            </a:r>
          </a:p>
          <a:p>
            <a:pPr algn="l"/>
            <a:r>
              <a:rPr lang="pl-P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Različite</a:t>
            </a:r>
            <a:r>
              <a:rPr lang="pl-PL" sz="3600" dirty="0" smtClean="0"/>
              <a:t> </a:t>
            </a:r>
            <a:r>
              <a:rPr lang="pl-P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sorte</a:t>
            </a:r>
            <a:r>
              <a:rPr lang="pl-PL" sz="3600" dirty="0" smtClean="0"/>
              <a:t> </a:t>
            </a:r>
            <a:r>
              <a:rPr lang="pl-P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uzgajaju</a:t>
            </a:r>
            <a:r>
              <a:rPr lang="pl-PL" sz="3600" dirty="0" smtClean="0"/>
              <a:t> </a:t>
            </a:r>
            <a:r>
              <a:rPr lang="pl-P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</a:t>
            </a:r>
            <a:r>
              <a:rPr lang="pl-PL" sz="3600" dirty="0" smtClean="0"/>
              <a:t> </a:t>
            </a:r>
            <a:r>
              <a:rPr lang="pl-P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zbog</a:t>
            </a:r>
            <a:r>
              <a:rPr lang="pl-PL" sz="3600" dirty="0" smtClean="0"/>
              <a:t> </a:t>
            </a:r>
            <a:r>
              <a:rPr lang="pl-P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različitih</a:t>
            </a:r>
            <a:r>
              <a:rPr lang="pl-PL" sz="3600" dirty="0" smtClean="0"/>
              <a:t> </a:t>
            </a:r>
            <a:r>
              <a:rPr lang="pl-P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okusa</a:t>
            </a:r>
            <a:r>
              <a:rPr lang="pl-PL" sz="3600" dirty="0" smtClean="0"/>
              <a:t> i </a:t>
            </a:r>
            <a:r>
              <a:rPr lang="pl-PL" sz="3600" dirty="0" smtClean="0">
                <a:solidFill>
                  <a:schemeClr val="tx1"/>
                </a:solidFill>
              </a:rPr>
              <a:t>načina</a:t>
            </a:r>
            <a:r>
              <a:rPr lang="pl-PL" sz="3600" dirty="0" smtClean="0"/>
              <a:t> </a:t>
            </a:r>
            <a:r>
              <a:rPr lang="pl-P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upotrebe</a:t>
            </a:r>
            <a:r>
              <a:rPr lang="pl-PL" sz="3600" dirty="0" smtClean="0"/>
              <a:t>, </a:t>
            </a:r>
            <a:r>
              <a:rPr lang="vi-VN" sz="3600" dirty="0"/>
              <a:t> </a:t>
            </a:r>
            <a:r>
              <a:rPr lang="vi-V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uključujući</a:t>
            </a:r>
            <a:r>
              <a:rPr lang="vi-VN" sz="3600" dirty="0">
                <a:latin typeface="Calibri" pitchFamily="34" charset="0"/>
              </a:rPr>
              <a:t> </a:t>
            </a:r>
            <a:r>
              <a:rPr lang="vi-V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jabuke</a:t>
            </a:r>
            <a:r>
              <a:rPr lang="vi-VN" sz="3600" dirty="0">
                <a:latin typeface="Calibri" pitchFamily="34" charset="0"/>
              </a:rPr>
              <a:t> </a:t>
            </a:r>
            <a:r>
              <a:rPr lang="vi-V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za</a:t>
            </a:r>
            <a:r>
              <a:rPr lang="vi-VN" sz="3600" dirty="0">
                <a:latin typeface="Calibri" pitchFamily="34" charset="0"/>
              </a:rPr>
              <a:t> </a:t>
            </a:r>
            <a:r>
              <a:rPr lang="vi-V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kuhanje</a:t>
            </a:r>
            <a:r>
              <a:rPr lang="vi-VN" sz="3600" dirty="0">
                <a:latin typeface="Calibri" pitchFamily="34" charset="0"/>
              </a:rPr>
              <a:t>, </a:t>
            </a:r>
            <a:r>
              <a:rPr lang="hr-HR" sz="3600" dirty="0" smtClean="0">
                <a:solidFill>
                  <a:schemeClr val="tx1"/>
                </a:solidFill>
                <a:latin typeface="Calibri" pitchFamily="34" charset="0"/>
              </a:rPr>
              <a:t>pravljenje</a:t>
            </a:r>
            <a:r>
              <a:rPr lang="hr-HR" sz="3600" dirty="0" smtClean="0">
                <a:latin typeface="Calibri" pitchFamily="34" charset="0"/>
              </a:rPr>
              <a:t> </a:t>
            </a:r>
            <a:r>
              <a:rPr lang="vi-VN" sz="3600" dirty="0" smtClean="0">
                <a:solidFill>
                  <a:schemeClr val="tx1"/>
                </a:solidFill>
                <a:latin typeface="Calibri" pitchFamily="34" charset="0"/>
              </a:rPr>
              <a:t>sokova</a:t>
            </a:r>
            <a:r>
              <a:rPr lang="vi-VN" sz="3600" dirty="0" smtClean="0">
                <a:latin typeface="Calibri" pitchFamily="34" charset="0"/>
              </a:rPr>
              <a:t> </a:t>
            </a:r>
            <a:r>
              <a:rPr lang="vi-VN" sz="3600" dirty="0">
                <a:latin typeface="Calibri" pitchFamily="34" charset="0"/>
              </a:rPr>
              <a:t>i </a:t>
            </a:r>
            <a:r>
              <a:rPr lang="vi-V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drugih</a:t>
            </a:r>
            <a:r>
              <a:rPr lang="vi-VN" sz="3600" dirty="0">
                <a:latin typeface="Calibri" pitchFamily="34" charset="0"/>
              </a:rPr>
              <a:t> </a:t>
            </a:r>
            <a:r>
              <a:rPr lang="vi-V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prerađevina</a:t>
            </a:r>
            <a:r>
              <a:rPr lang="vi-VN" sz="3600" dirty="0">
                <a:latin typeface="Calibri" pitchFamily="34" charset="0"/>
              </a:rPr>
              <a:t> </a:t>
            </a:r>
            <a:r>
              <a:rPr lang="vi-VN" sz="3600" dirty="0">
                <a:solidFill>
                  <a:schemeClr val="tx1"/>
                </a:solidFill>
                <a:latin typeface="Calibri" pitchFamily="34" charset="0"/>
              </a:rPr>
              <a:t>ili</a:t>
            </a:r>
            <a:r>
              <a:rPr lang="vi-VN" sz="3600" dirty="0">
                <a:latin typeface="Calibri" pitchFamily="34" charset="0"/>
              </a:rPr>
              <a:t> </a:t>
            </a:r>
            <a:r>
              <a:rPr lang="vi-V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sirove</a:t>
            </a:r>
            <a:r>
              <a:rPr lang="vi-VN" sz="3600" dirty="0">
                <a:latin typeface="Calibri" pitchFamily="34" charset="0"/>
              </a:rPr>
              <a:t> </a:t>
            </a:r>
            <a:r>
              <a:rPr lang="vi-VN" sz="3600" dirty="0">
                <a:solidFill>
                  <a:schemeClr val="tx1"/>
                </a:solidFill>
                <a:latin typeface="Calibri" pitchFamily="34" charset="0"/>
              </a:rPr>
              <a:t>za</a:t>
            </a:r>
            <a:r>
              <a:rPr lang="vi-VN" sz="3600" dirty="0">
                <a:latin typeface="Calibri" pitchFamily="34" charset="0"/>
              </a:rPr>
              <a:t> </a:t>
            </a:r>
            <a:r>
              <a:rPr lang="vi-VN" sz="3600" dirty="0" smtClean="0">
                <a:solidFill>
                  <a:schemeClr val="tx1"/>
                </a:solidFill>
                <a:latin typeface="Calibri" pitchFamily="34" charset="0"/>
              </a:rPr>
              <a:t>jelo</a:t>
            </a:r>
            <a:r>
              <a:rPr lang="hr-HR" sz="3600" dirty="0" smtClean="0">
                <a:latin typeface="Calibri" pitchFamily="34" charset="0"/>
              </a:rPr>
              <a:t>.</a:t>
            </a:r>
            <a:endParaRPr lang="hr-HR" sz="3600" u="sng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5-Point Star 4"/>
          <p:cNvSpPr/>
          <p:nvPr/>
        </p:nvSpPr>
        <p:spPr>
          <a:xfrm flipH="1">
            <a:off x="12132840" y="3429000"/>
            <a:ext cx="432048" cy="288032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5-Point Star 5"/>
          <p:cNvSpPr/>
          <p:nvPr/>
        </p:nvSpPr>
        <p:spPr>
          <a:xfrm>
            <a:off x="-1404664" y="2348880"/>
            <a:ext cx="432048" cy="216024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sjemenke do ploda jabuke</a:t>
            </a:r>
            <a:endParaRPr lang="hr-HR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r>
              <a:rPr lang="hr-HR" b="1" dirty="0" smtClean="0"/>
              <a:t>Sjemenke</a:t>
            </a:r>
            <a:r>
              <a:rPr lang="hr-HR" dirty="0" smtClean="0"/>
              <a:t> </a:t>
            </a:r>
            <a:r>
              <a:rPr lang="hr-HR" b="1" dirty="0" smtClean="0"/>
              <a:t>jabuke</a:t>
            </a:r>
            <a:r>
              <a:rPr lang="hr-HR" dirty="0" smtClean="0"/>
              <a:t> </a:t>
            </a:r>
            <a:r>
              <a:rPr lang="hr-HR" b="1" dirty="0" smtClean="0"/>
              <a:t>su</a:t>
            </a:r>
            <a:r>
              <a:rPr lang="hr-HR" dirty="0" smtClean="0"/>
              <a:t> </a:t>
            </a:r>
            <a:r>
              <a:rPr lang="hr-HR" b="1" dirty="0" smtClean="0"/>
              <a:t>crne i</a:t>
            </a:r>
            <a:r>
              <a:rPr lang="hr-HR" dirty="0" smtClean="0"/>
              <a:t> </a:t>
            </a:r>
            <a:r>
              <a:rPr lang="hr-HR" b="1" dirty="0" smtClean="0"/>
              <a:t>male. Kad se posiju u zemlju, naraste stablo jabuke.</a:t>
            </a:r>
            <a:r>
              <a:rPr lang="hr-HR" dirty="0" smtClean="0"/>
              <a:t> </a:t>
            </a:r>
            <a:r>
              <a:rPr lang="hr-HR" b="1" dirty="0" smtClean="0"/>
              <a:t>U proljeće procvjeta pa se iz</a:t>
            </a:r>
            <a:r>
              <a:rPr lang="hr-HR" dirty="0" smtClean="0"/>
              <a:t> </a:t>
            </a:r>
            <a:r>
              <a:rPr lang="hr-HR" b="1" dirty="0" smtClean="0"/>
              <a:t>cvjetova razviju slasni plodovi jabuka.</a:t>
            </a: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645024"/>
            <a:ext cx="3059832" cy="3212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4869160"/>
            <a:ext cx="2736304" cy="19888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images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5010150"/>
            <a:ext cx="2466975" cy="1847850"/>
          </a:xfrm>
          <a:prstGeom prst="rect">
            <a:avLst/>
          </a:prstGeom>
        </p:spPr>
      </p:pic>
      <p:pic>
        <p:nvPicPr>
          <p:cNvPr id="7" name="Picture 6" descr="images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25" y="3501008"/>
            <a:ext cx="2771775" cy="1647825"/>
          </a:xfrm>
          <a:prstGeom prst="rect">
            <a:avLst/>
          </a:prstGeom>
        </p:spPr>
      </p:pic>
      <p:pic>
        <p:nvPicPr>
          <p:cNvPr id="8" name="Picture 7" descr="images (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75856" y="3501008"/>
            <a:ext cx="3048000" cy="150495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Žuta jabuka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ZLATNI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DELICIUS</a:t>
            </a:r>
            <a:endParaRPr lang="hr-HR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Postoji žuta jabuka (zlatni delicius)koja je jako slatka a kada se zagrize kožica te jabuke je tanka. Dozrijeva od sredine do kraja mjeseca rujna. Mogu biti srednje velike, i velike. Teške su od 150 g do 220 g. Zelenožute je boje , a u vrijeme berbe je žuta.</a:t>
            </a:r>
            <a:endParaRPr lang="hr-H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3861047"/>
            <a:ext cx="5292080" cy="29969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Isosceles Triangle 4"/>
          <p:cNvSpPr/>
          <p:nvPr/>
        </p:nvSpPr>
        <p:spPr>
          <a:xfrm>
            <a:off x="8909720" y="1124744"/>
            <a:ext cx="468560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Isosceles Triangle 5"/>
          <p:cNvSpPr/>
          <p:nvPr/>
        </p:nvSpPr>
        <p:spPr>
          <a:xfrm>
            <a:off x="-180020" y="1124744"/>
            <a:ext cx="360040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7" name="Picture 6" descr="zlatni-deliš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000500"/>
            <a:ext cx="3810000" cy="28575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/>
          <p:cNvSpPr/>
          <p:nvPr/>
        </p:nvSpPr>
        <p:spPr>
          <a:xfrm>
            <a:off x="12708902" y="2967335"/>
            <a:ext cx="72009" cy="117262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Your Text Here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hr-HR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Crvena jabuka</a:t>
            </a:r>
            <a:endParaRPr lang="hr-HR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Crvena jabuka je sočna i ponekad tvrda. One su teške od 50 g do 300 g a mogu biti male, srednje veličine ili velike. Crvene su boje.</a:t>
            </a:r>
            <a:endParaRPr lang="hr-H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68960"/>
            <a:ext cx="9144000" cy="37890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accent3">
                    <a:lumMod val="50000"/>
                  </a:schemeClr>
                </a:solidFill>
              </a:rPr>
              <a:t>Zelena</a:t>
            </a:r>
            <a:r>
              <a:rPr lang="hr-HR" dirty="0" smtClean="0"/>
              <a:t> 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</a:rPr>
              <a:t>jabuka</a:t>
            </a:r>
            <a:endParaRPr lang="hr-H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Zelene</a:t>
            </a:r>
            <a:r>
              <a:rPr lang="hr-HR" dirty="0" smtClean="0"/>
              <a:t> </a:t>
            </a:r>
            <a:r>
              <a:rPr lang="hr-HR" b="1" dirty="0" smtClean="0"/>
              <a:t>jabuke</a:t>
            </a:r>
            <a:r>
              <a:rPr lang="hr-HR" dirty="0" smtClean="0"/>
              <a:t> </a:t>
            </a:r>
            <a:r>
              <a:rPr lang="hr-HR" b="1" dirty="0" smtClean="0"/>
              <a:t>su</a:t>
            </a:r>
            <a:r>
              <a:rPr lang="hr-HR" dirty="0" smtClean="0"/>
              <a:t> </a:t>
            </a:r>
            <a:r>
              <a:rPr lang="hr-HR" b="1" dirty="0" smtClean="0"/>
              <a:t>kiselkaste</a:t>
            </a:r>
            <a:r>
              <a:rPr lang="hr-HR" dirty="0" smtClean="0"/>
              <a:t> i </a:t>
            </a:r>
            <a:r>
              <a:rPr lang="hr-HR" b="1" dirty="0" smtClean="0"/>
              <a:t>slatke</a:t>
            </a:r>
            <a:r>
              <a:rPr lang="hr-HR" dirty="0" smtClean="0"/>
              <a:t>. </a:t>
            </a:r>
            <a:r>
              <a:rPr lang="hr-HR" b="1" dirty="0" smtClean="0"/>
              <a:t>Većina</a:t>
            </a:r>
            <a:r>
              <a:rPr lang="hr-HR" dirty="0" smtClean="0"/>
              <a:t> </a:t>
            </a:r>
            <a:r>
              <a:rPr lang="hr-HR" b="1" dirty="0" smtClean="0"/>
              <a:t>je</a:t>
            </a:r>
            <a:r>
              <a:rPr lang="hr-HR" dirty="0" smtClean="0"/>
              <a:t> </a:t>
            </a:r>
            <a:r>
              <a:rPr lang="hr-HR" b="1" dirty="0" smtClean="0"/>
              <a:t>tvrda</a:t>
            </a:r>
            <a:r>
              <a:rPr lang="hr-HR" dirty="0" smtClean="0"/>
              <a:t>. </a:t>
            </a:r>
            <a:r>
              <a:rPr lang="hr-HR" b="1" dirty="0" smtClean="0"/>
              <a:t>Teške</a:t>
            </a:r>
            <a:r>
              <a:rPr lang="hr-HR" dirty="0" smtClean="0"/>
              <a:t> </a:t>
            </a:r>
            <a:r>
              <a:rPr lang="hr-HR" b="1" dirty="0" smtClean="0"/>
              <a:t>su</a:t>
            </a:r>
            <a:r>
              <a:rPr lang="hr-HR" dirty="0" smtClean="0"/>
              <a:t> </a:t>
            </a:r>
            <a:r>
              <a:rPr lang="hr-HR" b="1" dirty="0" smtClean="0"/>
              <a:t>od</a:t>
            </a:r>
            <a:r>
              <a:rPr lang="hr-HR" dirty="0" smtClean="0"/>
              <a:t> </a:t>
            </a:r>
            <a:r>
              <a:rPr lang="hr-HR" b="1" dirty="0" smtClean="0"/>
              <a:t>50g</a:t>
            </a:r>
            <a:r>
              <a:rPr lang="hr-HR" dirty="0" smtClean="0"/>
              <a:t> </a:t>
            </a:r>
            <a:r>
              <a:rPr lang="hr-HR" b="1" dirty="0" smtClean="0"/>
              <a:t>do</a:t>
            </a:r>
            <a:r>
              <a:rPr lang="hr-HR" dirty="0" smtClean="0"/>
              <a:t> </a:t>
            </a:r>
            <a:r>
              <a:rPr lang="hr-HR" b="1" dirty="0" smtClean="0"/>
              <a:t>250g</a:t>
            </a:r>
            <a:r>
              <a:rPr lang="hr-HR" dirty="0" smtClean="0"/>
              <a:t>. </a:t>
            </a:r>
            <a:r>
              <a:rPr lang="hr-HR" b="1" dirty="0" smtClean="0"/>
              <a:t>Mogu biti srednje</a:t>
            </a:r>
            <a:r>
              <a:rPr lang="hr-HR" dirty="0" smtClean="0"/>
              <a:t> </a:t>
            </a:r>
            <a:r>
              <a:rPr lang="hr-HR" b="1" dirty="0" smtClean="0"/>
              <a:t>velike</a:t>
            </a:r>
            <a:r>
              <a:rPr lang="hr-HR" dirty="0" smtClean="0"/>
              <a:t> </a:t>
            </a:r>
            <a:r>
              <a:rPr lang="hr-HR" b="1" dirty="0" smtClean="0"/>
              <a:t>ili</a:t>
            </a:r>
            <a:r>
              <a:rPr lang="hr-HR" dirty="0" smtClean="0"/>
              <a:t> </a:t>
            </a:r>
            <a:r>
              <a:rPr lang="hr-HR" b="1" dirty="0" smtClean="0"/>
              <a:t>velike</a:t>
            </a:r>
            <a:r>
              <a:rPr lang="hr-HR" dirty="0" smtClean="0"/>
              <a:t>. </a:t>
            </a:r>
            <a:r>
              <a:rPr lang="hr-HR" b="1" dirty="0" smtClean="0"/>
              <a:t>Potpuno</a:t>
            </a:r>
            <a:r>
              <a:rPr lang="hr-HR" dirty="0" smtClean="0"/>
              <a:t> </a:t>
            </a:r>
            <a:r>
              <a:rPr lang="hr-HR" b="1" dirty="0" smtClean="0"/>
              <a:t>su</a:t>
            </a:r>
            <a:r>
              <a:rPr lang="hr-HR" dirty="0" smtClean="0"/>
              <a:t> </a:t>
            </a:r>
            <a:r>
              <a:rPr lang="hr-HR" b="1" dirty="0" smtClean="0"/>
              <a:t>zelene</a:t>
            </a:r>
            <a:r>
              <a:rPr lang="hr-HR" dirty="0" smtClean="0"/>
              <a:t> </a:t>
            </a:r>
            <a:r>
              <a:rPr lang="hr-HR" b="1" dirty="0" smtClean="0"/>
              <a:t>boje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Picture 3" descr="fc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56974" y="548680"/>
            <a:ext cx="144017" cy="980728"/>
          </a:xfrm>
          <a:prstGeom prst="rect">
            <a:avLst/>
          </a:prstGeom>
        </p:spPr>
      </p:pic>
      <p:pic>
        <p:nvPicPr>
          <p:cNvPr id="5" name="Picture 4" descr="zlatni-deliš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7016" y="1916832"/>
            <a:ext cx="72008" cy="2857500"/>
          </a:xfrm>
          <a:prstGeom prst="rect">
            <a:avLst/>
          </a:prstGeom>
        </p:spPr>
      </p:pic>
      <p:pic>
        <p:nvPicPr>
          <p:cNvPr id="6" name="Picture 5" descr="jabuke-300x35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00232" y="3068960"/>
            <a:ext cx="5429288" cy="3574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kolači</a:t>
            </a:r>
            <a:endParaRPr lang="hr-HR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0" y="1772816"/>
            <a:ext cx="9144000" cy="2016224"/>
          </a:xfrm>
          <a:blipFill>
            <a:blip r:embed="rId2" cstate="print"/>
            <a:tile tx="0" ty="0" sx="100000" sy="100000" flip="none" algn="tl"/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Postoje</a:t>
            </a:r>
            <a:r>
              <a:rPr lang="hr-HR" dirty="0" smtClean="0"/>
              <a:t>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razne</a:t>
            </a:r>
            <a:r>
              <a:rPr lang="hr-HR" dirty="0" smtClean="0"/>
              <a:t>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vrste</a:t>
            </a:r>
            <a:r>
              <a:rPr lang="hr-HR" dirty="0" smtClean="0"/>
              <a:t>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kolača</a:t>
            </a:r>
            <a:r>
              <a:rPr lang="hr-HR" dirty="0" smtClean="0"/>
              <a:t>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od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jabuke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koji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jako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fi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i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zdravi,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neki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od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njih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nabrojeni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dolje a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 flipH="1">
            <a:off x="-4212976" y="1916832"/>
            <a:ext cx="2664296" cy="5184576"/>
          </a:xfrm>
        </p:spPr>
        <p:txBody>
          <a:bodyPr>
            <a:normAutofit/>
          </a:bodyPr>
          <a:lstStyle/>
          <a:p>
            <a:r>
              <a:rPr lang="hr-HR" dirty="0" smtClean="0"/>
              <a:t>Kolači s jabukama su naprimjer : </a:t>
            </a:r>
            <a:endParaRPr lang="hr-H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 flipH="1">
            <a:off x="11393487" y="2204864"/>
            <a:ext cx="91281" cy="639762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10" name="Content Placeholder 9" descr="images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9612560" y="2564904"/>
            <a:ext cx="2619375" cy="1743075"/>
          </a:xfrm>
        </p:spPr>
      </p:pic>
      <p:sp>
        <p:nvSpPr>
          <p:cNvPr id="4" name="Rectangle 3"/>
          <p:cNvSpPr/>
          <p:nvPr/>
        </p:nvSpPr>
        <p:spPr>
          <a:xfrm flipH="1">
            <a:off x="-3924944" y="1988840"/>
            <a:ext cx="23762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hr-HR" b="1" dirty="0" smtClean="0">
                <a:hlinkClick r:id="rId4"/>
              </a:rPr>
              <a:t>brzi kolac</a:t>
            </a:r>
            <a:r>
              <a:rPr lang="hr-HR" dirty="0" smtClean="0">
                <a:hlinkClick r:id="rId4"/>
              </a:rPr>
              <a:t> od jabuka </a:t>
            </a:r>
            <a:r>
              <a:rPr lang="hr-HR" b="1" dirty="0" smtClean="0">
                <a:hlinkClick r:id="rId4"/>
              </a:rPr>
              <a:t>i cimeta</a:t>
            </a:r>
            <a:endParaRPr lang="hr-HR" dirty="0" smtClean="0"/>
          </a:p>
          <a:p>
            <a:pPr fontAlgn="t"/>
            <a:r>
              <a:rPr lang="hr-HR" b="1" dirty="0" smtClean="0">
                <a:hlinkClick r:id="rId5"/>
              </a:rPr>
              <a:t>najbolji kolac</a:t>
            </a:r>
            <a:r>
              <a:rPr lang="hr-HR" dirty="0" smtClean="0">
                <a:hlinkClick r:id="rId5"/>
              </a:rPr>
              <a:t> od jabuka</a:t>
            </a:r>
            <a:endParaRPr lang="hr-HR" dirty="0" smtClean="0"/>
          </a:p>
          <a:p>
            <a:pPr fontAlgn="t"/>
            <a:r>
              <a:rPr lang="hr-HR" b="1" dirty="0" smtClean="0">
                <a:hlinkClick r:id="rId6"/>
              </a:rPr>
              <a:t>kolac sa jabukama i orasima</a:t>
            </a:r>
            <a:endParaRPr lang="hr-HR" dirty="0" smtClean="0"/>
          </a:p>
          <a:p>
            <a:pPr fontAlgn="t"/>
            <a:r>
              <a:rPr lang="hr-HR" b="1" dirty="0" smtClean="0">
                <a:hlinkClick r:id="rId7"/>
              </a:rPr>
              <a:t>kolači</a:t>
            </a:r>
            <a:r>
              <a:rPr lang="hr-HR" dirty="0" smtClean="0">
                <a:hlinkClick r:id="rId7"/>
              </a:rPr>
              <a:t> od jabuka </a:t>
            </a:r>
            <a:r>
              <a:rPr lang="hr-HR" b="1" dirty="0" smtClean="0">
                <a:hlinkClick r:id="rId7"/>
              </a:rPr>
              <a:t>i jogurta</a:t>
            </a:r>
            <a:endParaRPr lang="hr-HR" dirty="0" smtClean="0"/>
          </a:p>
          <a:p>
            <a:pPr fontAlgn="t"/>
            <a:r>
              <a:rPr lang="hr-HR" b="1" u="sng" dirty="0" smtClean="0">
                <a:hlinkClick r:id="rId8"/>
              </a:rPr>
              <a:t>kolac sa jabukama i pudingom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0" y="4077072"/>
            <a:ext cx="3491880" cy="2585323"/>
          </a:xfrm>
          <a:prstGeom prst="rect">
            <a:avLst/>
          </a:prstGeom>
          <a:blipFill>
            <a:blip r:embed="rId9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0"/>
              </a:rPr>
              <a:t>brzi kolac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0"/>
              </a:rPr>
              <a:t> 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0"/>
              </a:rPr>
              <a:t>od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0"/>
              </a:rPr>
              <a:t>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0"/>
              </a:rPr>
              <a:t>jabuka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0"/>
              </a:rPr>
              <a:t> 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0"/>
              </a:rPr>
              <a:t>i cimeta</a:t>
            </a:r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t"/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1"/>
              </a:rPr>
              <a:t>najbolji kolac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1"/>
              </a:rPr>
              <a:t> 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1"/>
              </a:rPr>
              <a:t>od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1"/>
              </a:rPr>
              <a:t>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1"/>
              </a:rPr>
              <a:t>jabuka</a:t>
            </a:r>
            <a:endParaRPr lang="hr-HR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t"/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2"/>
              </a:rPr>
              <a:t>kolac sa jabukama i orasima</a:t>
            </a:r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t"/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3"/>
              </a:rPr>
              <a:t>kolači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3"/>
              </a:rPr>
              <a:t> 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3"/>
              </a:rPr>
              <a:t>od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3"/>
              </a:rPr>
              <a:t>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3"/>
              </a:rPr>
              <a:t>jabuka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3"/>
              </a:rPr>
              <a:t> 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3"/>
              </a:rPr>
              <a:t>i jogurta</a:t>
            </a:r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t"/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4"/>
              </a:rPr>
              <a:t>kolac sa jabukama i pudingom</a:t>
            </a:r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t"/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5"/>
              </a:rPr>
              <a:t>pita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5"/>
              </a:rPr>
              <a:t> 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5"/>
              </a:rPr>
              <a:t>od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5"/>
              </a:rPr>
              <a:t>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5"/>
              </a:rPr>
              <a:t>jabuka</a:t>
            </a:r>
            <a:endParaRPr lang="hr-HR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t"/>
            <a:r>
              <a:rPr lang="hr-HR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6"/>
              </a:rPr>
              <a:t>kolac</a:t>
            </a:r>
            <a:r>
              <a:rPr lang="hr-HR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6"/>
              </a:rPr>
              <a:t> </a:t>
            </a:r>
            <a:r>
              <a:rPr lang="hr-HR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6"/>
              </a:rPr>
              <a:t>od</a:t>
            </a:r>
            <a:r>
              <a:rPr lang="hr-HR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6"/>
              </a:rPr>
              <a:t> </a:t>
            </a:r>
            <a:r>
              <a:rPr lang="hr-HR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6"/>
              </a:rPr>
              <a:t>jabuka</a:t>
            </a:r>
            <a:r>
              <a:rPr lang="hr-HR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6"/>
              </a:rPr>
              <a:t> </a:t>
            </a:r>
            <a:r>
              <a:rPr lang="hr-HR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6"/>
              </a:rPr>
              <a:t>i griza</a:t>
            </a:r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t"/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7"/>
              </a:rPr>
              <a:t>torta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7"/>
              </a:rPr>
              <a:t> 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7"/>
              </a:rPr>
              <a:t>od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7"/>
              </a:rPr>
              <a:t>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7"/>
              </a:rPr>
              <a:t>jabuka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 </a:t>
            </a:r>
            <a:r>
              <a:rPr lang="hr-HR" b="1" u="sng" dirty="0" smtClean="0">
                <a:solidFill>
                  <a:schemeClr val="tx2">
                    <a:lumMod val="75000"/>
                  </a:schemeClr>
                </a:solidFill>
              </a:rPr>
              <a:t>štrudel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b="1" u="sng" dirty="0" smtClean="0">
                <a:solidFill>
                  <a:schemeClr val="tx2">
                    <a:lumMod val="75000"/>
                  </a:schemeClr>
                </a:solidFill>
              </a:rPr>
              <a:t>od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b="1" u="sng" dirty="0" smtClean="0">
                <a:solidFill>
                  <a:schemeClr val="tx2">
                    <a:lumMod val="75000"/>
                  </a:schemeClr>
                </a:solidFill>
              </a:rPr>
              <a:t>jabuke</a:t>
            </a:r>
            <a:endParaRPr lang="hr-HR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-1692696" y="1124744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1" name="Picture 10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3789040"/>
            <a:ext cx="5652120" cy="306896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Pita</a:t>
            </a:r>
            <a:r>
              <a:rPr lang="hr-HR" dirty="0" smtClean="0"/>
              <a:t> </a:t>
            </a:r>
            <a:r>
              <a:rPr lang="hr-HR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</a:t>
            </a:r>
            <a:r>
              <a:rPr lang="hr-HR" dirty="0" smtClean="0"/>
              <a:t> </a:t>
            </a:r>
            <a:r>
              <a:rPr lang="hr-HR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jabuka</a:t>
            </a:r>
            <a:endParaRPr lang="hr-HR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hr-HR" dirty="0" smtClean="0"/>
              <a:t>Sastojci za pitu od jabuka: 25 dkg brašna,1/2 praška za pecivo,11 dkg šećera, 1 jaje, izribana limunova kora, 50 dkg jabuka, malo cimeta u prahu, 1 limun, 1 žlica ruma. 180 stupnjeva dok ne požuti. </a:t>
            </a:r>
            <a:endParaRPr lang="hr-HR" dirty="0"/>
          </a:p>
        </p:txBody>
      </p:sp>
      <p:pic>
        <p:nvPicPr>
          <p:cNvPr id="9" name="Picture 8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3016"/>
            <a:ext cx="4175448" cy="3284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3573016"/>
            <a:ext cx="5004048" cy="32849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5743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Jedite jabuke svaki dan, zdrave su za svih nas! </a:t>
            </a:r>
            <a:r>
              <a:rPr lang="hr-HR" b="1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/>
          <a:lstStyle/>
          <a:p>
            <a:pPr>
              <a:buNone/>
            </a:pPr>
            <a:endParaRPr lang="hr-HR" dirty="0"/>
          </a:p>
        </p:txBody>
      </p:sp>
      <p:pic>
        <p:nvPicPr>
          <p:cNvPr id="5" name="Picture 4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57364"/>
            <a:ext cx="4860032" cy="5000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images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857364"/>
            <a:ext cx="4283968" cy="5000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261</Words>
  <Application>Microsoft Office PowerPoint</Application>
  <PresentationFormat>Prikaz na zaslonu (4:3)</PresentationFormat>
  <Paragraphs>33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Theme</vt:lpstr>
      <vt:lpstr>JABUKA - ZDRAVO VOĆE</vt:lpstr>
      <vt:lpstr>Od sjemenke do ploda jabuke</vt:lpstr>
      <vt:lpstr>Žuta jabuka - ZLATNI DELICIUS</vt:lpstr>
      <vt:lpstr>Crvena jabuka</vt:lpstr>
      <vt:lpstr>Zelena jabuka</vt:lpstr>
      <vt:lpstr>kolači</vt:lpstr>
      <vt:lpstr>Pita od jabuka</vt:lpstr>
      <vt:lpstr>Jedite jabuke svaki dan, zdrave su za svih nas!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JABUKA</dc:title>
  <dc:creator>Marta</dc:creator>
  <cp:lastModifiedBy>Jagoda COPAC</cp:lastModifiedBy>
  <cp:revision>40</cp:revision>
  <dcterms:created xsi:type="dcterms:W3CDTF">2019-10-17T11:59:22Z</dcterms:created>
  <dcterms:modified xsi:type="dcterms:W3CDTF">2019-10-25T08:23:47Z</dcterms:modified>
</cp:coreProperties>
</file>