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FF00"/>
    <a:srgbClr val="FF00FF"/>
    <a:srgbClr val="00CCFF"/>
    <a:srgbClr val="FFFF00"/>
    <a:srgbClr val="00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59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256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47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350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309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13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423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8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752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96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324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247F-941B-4406-A22F-ECC84FC18653}" type="datetimeFigureOut">
              <a:rPr lang="hr-HR" smtClean="0"/>
              <a:t>21.10.2019.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2B2A-21B7-4A6C-901D-B09D1E5E570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11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56" y="-282918"/>
            <a:ext cx="12598559" cy="730190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 rot="20975464">
            <a:off x="1395077" y="1830041"/>
            <a:ext cx="8942231" cy="852268"/>
          </a:xfrm>
          <a:solidFill>
            <a:srgbClr val="FF0000"/>
          </a:solidFill>
          <a:ln w="57150">
            <a:solidFill>
              <a:srgbClr val="00FF00"/>
            </a:solidFill>
          </a:ln>
        </p:spPr>
        <p:txBody>
          <a:bodyPr>
            <a:noAutofit/>
          </a:bodyPr>
          <a:lstStyle/>
          <a:p>
            <a:r>
              <a:rPr lang="hr-HR" sz="4400" dirty="0" smtClean="0"/>
              <a:t>20.LISTOPADA – </a:t>
            </a:r>
            <a:r>
              <a:rPr lang="hr-HR" sz="4400" dirty="0" smtClean="0"/>
              <a:t>SVJETSKI DAN </a:t>
            </a:r>
            <a:r>
              <a:rPr lang="hr-HR" sz="4400" dirty="0" smtClean="0"/>
              <a:t>JABUKA</a:t>
            </a:r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506500">
            <a:off x="2363070" y="4744658"/>
            <a:ext cx="6757115" cy="660869"/>
          </a:xfr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hr-HR" sz="3600" dirty="0" smtClean="0"/>
              <a:t>Što znamo o jabukama?</a:t>
            </a:r>
            <a:endParaRPr lang="hr-HR" sz="3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15" y="2616872"/>
            <a:ext cx="3456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/>
          <p:cNvSpPr txBox="1"/>
          <p:nvPr/>
        </p:nvSpPr>
        <p:spPr>
          <a:xfrm>
            <a:off x="11103758" y="6298983"/>
            <a:ext cx="92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A.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107" y="-363361"/>
            <a:ext cx="12598559" cy="73019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 rot="21297466">
            <a:off x="2309066" y="1336116"/>
            <a:ext cx="7277705" cy="1311956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FF00"/>
            </a:solidFill>
          </a:ln>
        </p:spPr>
        <p:txBody>
          <a:bodyPr>
            <a:noAutofit/>
          </a:bodyPr>
          <a:lstStyle/>
          <a:p>
            <a:pPr algn="l" fontAlgn="base"/>
            <a:r>
              <a:rPr lang="hr-HR" sz="2800" dirty="0" smtClean="0"/>
              <a:t>Nekada davno jabuka se morala donijeti na prosidbu. Mladići bi tada odabirali najljepšu jabuku i poklanjali odabranici svoga srca.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80" y="2662207"/>
            <a:ext cx="3836831" cy="383683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95" y="3015004"/>
            <a:ext cx="2214382" cy="2327645"/>
          </a:xfrm>
          <a:prstGeom prst="rect">
            <a:avLst/>
          </a:prstGeom>
        </p:spPr>
      </p:pic>
      <p:cxnSp>
        <p:nvCxnSpPr>
          <p:cNvPr id="14" name="Ravni poveznik 13"/>
          <p:cNvCxnSpPr/>
          <p:nvPr/>
        </p:nvCxnSpPr>
        <p:spPr>
          <a:xfrm>
            <a:off x="2897746" y="3207048"/>
            <a:ext cx="3271234" cy="26914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 flipH="1">
            <a:off x="2794715" y="3015004"/>
            <a:ext cx="3161458" cy="31282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268" y="777140"/>
            <a:ext cx="1154076" cy="897114"/>
          </a:xfrm>
          <a:prstGeom prst="rect">
            <a:avLst/>
          </a:prstGeom>
        </p:spPr>
      </p:pic>
      <p:sp>
        <p:nvSpPr>
          <p:cNvPr id="20" name="TekstniOkvir 19"/>
          <p:cNvSpPr txBox="1"/>
          <p:nvPr/>
        </p:nvSpPr>
        <p:spPr>
          <a:xfrm>
            <a:off x="11103758" y="6298983"/>
            <a:ext cx="92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A.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8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829" y="-318635"/>
            <a:ext cx="12598559" cy="73019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 rot="21297466">
            <a:off x="2291982" y="1683737"/>
            <a:ext cx="6633990" cy="894840"/>
          </a:xfrm>
          <a:solidFill>
            <a:srgbClr val="000066"/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l" fontAlgn="base"/>
            <a:r>
              <a:rPr lang="hr-HR" sz="2800" dirty="0" smtClean="0">
                <a:solidFill>
                  <a:schemeClr val="bg1"/>
                </a:solidFill>
              </a:rPr>
              <a:t>Jabuka nas danas može osvježiti, zasladiti, zasititi i sačuvati nam zdravlje.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14" name="Podnaslov 6"/>
          <p:cNvSpPr txBox="1">
            <a:spLocks/>
          </p:cNvSpPr>
          <p:nvPr/>
        </p:nvSpPr>
        <p:spPr>
          <a:xfrm rot="509560">
            <a:off x="1687132" y="4849395"/>
            <a:ext cx="9028090" cy="499456"/>
          </a:xfrm>
          <a:prstGeom prst="rect">
            <a:avLst/>
          </a:prstGeom>
          <a:solidFill>
            <a:srgbClr val="00FF00"/>
          </a:solidFill>
          <a:ln w="5715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/>
              <a:t>POSLOVICA: Jedna jabuka na dan – doktor iz kuće van!!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866" y="1896280"/>
            <a:ext cx="2545187" cy="313790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78" y="1186639"/>
            <a:ext cx="1091181" cy="84822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9455262" y="6351291"/>
            <a:ext cx="2487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Izradila: Adrijana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56" y="-282918"/>
            <a:ext cx="12598559" cy="73019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20" y="3640795"/>
            <a:ext cx="3795143" cy="23719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 rot="21171027">
            <a:off x="1641764" y="1677358"/>
            <a:ext cx="8243990" cy="2251077"/>
          </a:xfrm>
          <a:solidFill>
            <a:srgbClr val="00FF00"/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l" fontAlgn="base"/>
            <a:r>
              <a:rPr lang="hr-HR" sz="2800" dirty="0"/>
              <a:t>Jabuka je među najrasprostranjenijim vrstama </a:t>
            </a:r>
            <a:r>
              <a:rPr lang="hr-HR" sz="2800" dirty="0" smtClean="0"/>
              <a:t>voća. Osvježavajućeg je i </a:t>
            </a:r>
            <a:r>
              <a:rPr lang="hr-HR" sz="2800" dirty="0"/>
              <a:t>kiselo-slatkog </a:t>
            </a:r>
            <a:r>
              <a:rPr lang="hr-HR" sz="2800" dirty="0" smtClean="0"/>
              <a:t>okusa. </a:t>
            </a:r>
          </a:p>
          <a:p>
            <a:pPr algn="l" fontAlgn="base"/>
            <a:r>
              <a:rPr lang="hr-HR" sz="2800" dirty="0" smtClean="0"/>
              <a:t>Poznate </a:t>
            </a:r>
            <a:r>
              <a:rPr lang="hr-HR" sz="2800" dirty="0"/>
              <a:t>su brojne sorte </a:t>
            </a:r>
            <a:r>
              <a:rPr lang="hr-HR" sz="2800" dirty="0" smtClean="0"/>
              <a:t>(vrste) jabuka, oko 10 000, </a:t>
            </a:r>
            <a:r>
              <a:rPr lang="hr-HR" sz="2800" dirty="0"/>
              <a:t>koje se međusobno razlikuju po okusu, slatkoći ili kiselosti, </a:t>
            </a:r>
            <a:r>
              <a:rPr lang="hr-HR" sz="2800" dirty="0" smtClean="0"/>
              <a:t>sočnosti…</a:t>
            </a:r>
            <a:endParaRPr lang="hr-HR" sz="2800" dirty="0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793" y="981377"/>
            <a:ext cx="1073889" cy="101071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900" y="2777991"/>
            <a:ext cx="1073889" cy="1010719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11103758" y="6298983"/>
            <a:ext cx="92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A.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80" y="-318635"/>
            <a:ext cx="12598559" cy="73019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sp>
        <p:nvSpPr>
          <p:cNvPr id="14" name="Podnaslov 6"/>
          <p:cNvSpPr txBox="1">
            <a:spLocks/>
          </p:cNvSpPr>
          <p:nvPr/>
        </p:nvSpPr>
        <p:spPr>
          <a:xfrm rot="443139">
            <a:off x="2708557" y="1386860"/>
            <a:ext cx="7285953" cy="2823352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/>
              <a:t>Stablo jabuke je kao divlje raslo je u Europi još u pretpovijesno doba. </a:t>
            </a:r>
          </a:p>
          <a:p>
            <a:pPr algn="l" fontAlgn="base"/>
            <a:r>
              <a:rPr lang="hr-HR" sz="2800" dirty="0" smtClean="0"/>
              <a:t>Pitoma jabuka podrijetlom je iz južnog Sibira i Azije, a Grci i Rimljani uzgajali su različite sorte.</a:t>
            </a:r>
          </a:p>
          <a:p>
            <a:pPr algn="l"/>
            <a:endParaRPr lang="hr-HR" dirty="0"/>
          </a:p>
        </p:txBody>
      </p:sp>
      <p:pic>
        <p:nvPicPr>
          <p:cNvPr id="2050" name="Picture 2" descr="Slikovni rezultat za apple baske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2275">
            <a:off x="2134316" y="3028384"/>
            <a:ext cx="3801845" cy="25345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likovni rezultat za green apple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0234">
            <a:off x="6021056" y="3582725"/>
            <a:ext cx="3761061" cy="24877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30" y="2236033"/>
            <a:ext cx="929223" cy="72232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420" y="3573339"/>
            <a:ext cx="929223" cy="722326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11103758" y="6298983"/>
            <a:ext cx="92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A.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019" y="-409804"/>
            <a:ext cx="12598559" cy="73019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sp>
        <p:nvSpPr>
          <p:cNvPr id="14" name="Podnaslov 6"/>
          <p:cNvSpPr txBox="1">
            <a:spLocks/>
          </p:cNvSpPr>
          <p:nvPr/>
        </p:nvSpPr>
        <p:spPr>
          <a:xfrm>
            <a:off x="1942820" y="1337439"/>
            <a:ext cx="8733765" cy="3157288"/>
          </a:xfrm>
          <a:prstGeom prst="rect">
            <a:avLst/>
          </a:prstGeom>
          <a:solidFill>
            <a:srgbClr val="FF00FF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10000"/>
              </a:lnSpc>
            </a:pPr>
            <a:r>
              <a:rPr lang="hr-HR" dirty="0"/>
              <a:t>Plod jabuke bogat je </a:t>
            </a:r>
            <a:r>
              <a:rPr lang="hr-HR" dirty="0" smtClean="0"/>
              <a:t>hranjivim sastojcima.</a:t>
            </a:r>
            <a:endParaRPr lang="hr-HR" dirty="0"/>
          </a:p>
          <a:p>
            <a:pPr algn="l" fontAlgn="base">
              <a:lnSpc>
                <a:spcPct val="110000"/>
              </a:lnSpc>
            </a:pPr>
            <a:r>
              <a:rPr lang="hr-HR" dirty="0" smtClean="0"/>
              <a:t>Oko 82</a:t>
            </a:r>
            <a:r>
              <a:rPr lang="hr-HR" dirty="0"/>
              <a:t>% težine </a:t>
            </a:r>
            <a:r>
              <a:rPr lang="hr-HR" dirty="0" smtClean="0"/>
              <a:t>ploda čini voda. Jabuka ima još ugljikohidrata te masti </a:t>
            </a:r>
            <a:r>
              <a:rPr lang="hr-HR" dirty="0"/>
              <a:t>i bjelančevina </a:t>
            </a:r>
            <a:r>
              <a:rPr lang="hr-HR" dirty="0" smtClean="0"/>
              <a:t>kao i celuloze. Osim </a:t>
            </a:r>
            <a:r>
              <a:rPr lang="hr-HR" dirty="0"/>
              <a:t>osnovnih tvari, jabuka sadrži i niz drugih sastojaka neophodnih za ljudski organizam: </a:t>
            </a:r>
            <a:r>
              <a:rPr lang="hr-HR" dirty="0" smtClean="0"/>
              <a:t>šećer, </a:t>
            </a:r>
            <a:r>
              <a:rPr lang="hr-HR" dirty="0"/>
              <a:t>netopiva </a:t>
            </a:r>
            <a:r>
              <a:rPr lang="hr-HR" dirty="0" smtClean="0"/>
              <a:t>vlakna, organske </a:t>
            </a:r>
            <a:r>
              <a:rPr lang="hr-HR" dirty="0"/>
              <a:t>kiseline </a:t>
            </a:r>
            <a:r>
              <a:rPr lang="hr-HR" dirty="0" smtClean="0"/>
              <a:t>i aminokiseline </a:t>
            </a:r>
            <a:r>
              <a:rPr lang="hr-HR" dirty="0"/>
              <a:t>(ali u vrlo malim količinama), aromatične tvari, </a:t>
            </a:r>
            <a:r>
              <a:rPr lang="hr-HR" dirty="0" smtClean="0"/>
              <a:t>boje, vitamine </a:t>
            </a:r>
            <a:r>
              <a:rPr lang="hr-HR" dirty="0"/>
              <a:t>i minerale (osobito ima dosta kalija), pa čak i masnoće (sjemenke sadrže 24% ulja).</a:t>
            </a:r>
          </a:p>
          <a:p>
            <a:pPr algn="l"/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60" y="3591659"/>
            <a:ext cx="3501980" cy="3501980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327" y="1321986"/>
            <a:ext cx="929223" cy="72232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66" y="1269770"/>
            <a:ext cx="929223" cy="722326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11103758" y="6298983"/>
            <a:ext cx="92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A.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56" y="-282918"/>
            <a:ext cx="12598559" cy="73019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 rot="21345116">
            <a:off x="1485277" y="1230958"/>
            <a:ext cx="8243990" cy="1522275"/>
          </a:xfrm>
          <a:solidFill>
            <a:srgbClr val="00FF00"/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l" fontAlgn="base"/>
            <a:r>
              <a:rPr lang="hr-HR" sz="2800" dirty="0"/>
              <a:t>Jabuka se najčešće jede sirova, ali se i peče, kuha, suši, prerađuje u sokove, marmelade, džemove, želee, a </a:t>
            </a:r>
            <a:r>
              <a:rPr lang="hr-HR" sz="2800" dirty="0" smtClean="0"/>
              <a:t>        poznat </a:t>
            </a:r>
            <a:r>
              <a:rPr lang="hr-HR" sz="2800" dirty="0"/>
              <a:t>je i vrlo cijenjen jabučni ocat.</a:t>
            </a:r>
          </a:p>
        </p:txBody>
      </p:sp>
      <p:sp>
        <p:nvSpPr>
          <p:cNvPr id="2" name="Pravokutnik 1"/>
          <p:cNvSpPr/>
          <p:nvPr/>
        </p:nvSpPr>
        <p:spPr>
          <a:xfrm>
            <a:off x="1346711" y="3368034"/>
            <a:ext cx="9368512" cy="2677656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hr-HR" sz="2800" b="0" i="0" dirty="0" smtClean="0">
                <a:effectLst/>
              </a:rPr>
              <a:t>Svježe jabuke preporučuje se jesti pola sata prije ili nekoliko sati poslije obroka. Jabuka sadrži veliki postotak vode, u kojoj su otopljeni hranjivi sastojci, te prolazi kroz želudac u roku od 15-20 minuta. Jede li se jabuka s drugom hranom, osobito masnom i bogatom bjelančevinama, zajedno s njima zadržat će se u želucu i nekoliko sati.</a:t>
            </a:r>
            <a:endParaRPr lang="hr-HR" sz="28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18" y="1754101"/>
            <a:ext cx="2116998" cy="144000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009" y="1843531"/>
            <a:ext cx="1171317" cy="1102416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737" y="3715901"/>
            <a:ext cx="1171317" cy="1102416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12" y="5443250"/>
            <a:ext cx="1171317" cy="1102416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11103758" y="6298983"/>
            <a:ext cx="92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A.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18" y="-318635"/>
            <a:ext cx="12708666" cy="73019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sp>
        <p:nvSpPr>
          <p:cNvPr id="14" name="Podnaslov 6"/>
          <p:cNvSpPr txBox="1">
            <a:spLocks/>
          </p:cNvSpPr>
          <p:nvPr/>
        </p:nvSpPr>
        <p:spPr>
          <a:xfrm rot="21083886">
            <a:off x="1602660" y="1459402"/>
            <a:ext cx="7637307" cy="1845736"/>
          </a:xfrm>
          <a:prstGeom prst="rect">
            <a:avLst/>
          </a:prstGeom>
          <a:solidFill>
            <a:srgbClr val="FF0000"/>
          </a:solidFill>
          <a:ln w="57150">
            <a:solidFill>
              <a:srgbClr val="00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/>
              <a:t>Jabuka olakšava probavu, a sadrži i mnoštvo korisnih tvari koje potiču rad imunološkog sustava, onemogućuje taloženje masti u </a:t>
            </a:r>
            <a:r>
              <a:rPr lang="hr-HR" sz="2800" dirty="0" err="1"/>
              <a:t>jetri</a:t>
            </a:r>
            <a:r>
              <a:rPr lang="hr-HR" sz="2800" dirty="0"/>
              <a:t> i štiti od karcinoma.</a:t>
            </a:r>
            <a:endParaRPr lang="hr-HR" sz="2800" dirty="0" smtClean="0"/>
          </a:p>
          <a:p>
            <a:pPr algn="l"/>
            <a:endParaRPr lang="hr-HR" dirty="0"/>
          </a:p>
        </p:txBody>
      </p:sp>
      <p:pic>
        <p:nvPicPr>
          <p:cNvPr id="6146" name="Picture 2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35" y="2050975"/>
            <a:ext cx="28575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453" y="898634"/>
            <a:ext cx="821364" cy="63848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09" y="2948153"/>
            <a:ext cx="929223" cy="722326"/>
          </a:xfrm>
          <a:prstGeom prst="rect">
            <a:avLst/>
          </a:prstGeom>
        </p:spPr>
      </p:pic>
      <p:sp>
        <p:nvSpPr>
          <p:cNvPr id="19" name="TekstniOkvir 18"/>
          <p:cNvSpPr txBox="1"/>
          <p:nvPr/>
        </p:nvSpPr>
        <p:spPr>
          <a:xfrm>
            <a:off x="11103758" y="6298983"/>
            <a:ext cx="92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A.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1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718" y="-318635"/>
            <a:ext cx="12708666" cy="73019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699370" y="4273293"/>
            <a:ext cx="9170696" cy="1569660"/>
          </a:xfrm>
          <a:prstGeom prst="rect">
            <a:avLst/>
          </a:prstGeom>
          <a:solidFill>
            <a:srgbClr val="990000"/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hr-HR" sz="2400" b="0" i="0" dirty="0" smtClean="0">
                <a:solidFill>
                  <a:schemeClr val="bg1"/>
                </a:solidFill>
                <a:effectLst/>
              </a:rPr>
              <a:t>U hladnjaku ih možemo čuvati u odjeljku za povrće nekoliko tjedana. Važno ih je čuvati u papirnatoj ili plastičnoj ambalaži jer jabuke oslobađaju plin </a:t>
            </a:r>
            <a:r>
              <a:rPr lang="hr-HR" sz="2400" b="0" i="0" dirty="0" err="1" smtClean="0">
                <a:solidFill>
                  <a:schemeClr val="bg1"/>
                </a:solidFill>
                <a:effectLst/>
              </a:rPr>
              <a:t>eten</a:t>
            </a:r>
            <a:r>
              <a:rPr lang="hr-HR" sz="2400" b="0" i="0" dirty="0" smtClean="0">
                <a:solidFill>
                  <a:schemeClr val="bg1"/>
                </a:solidFill>
                <a:effectLst/>
              </a:rPr>
              <a:t> koji pospješuje zrenje ostalog povrća ili voća koje čuvate u hladnjaku.</a:t>
            </a:r>
            <a:endParaRPr lang="hr-HR" sz="24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Pravokutnik 14"/>
          <p:cNvSpPr/>
          <p:nvPr/>
        </p:nvSpPr>
        <p:spPr>
          <a:xfrm rot="21105089">
            <a:off x="1699369" y="1426616"/>
            <a:ext cx="9170696" cy="1569660"/>
          </a:xfrm>
          <a:prstGeom prst="rect">
            <a:avLst/>
          </a:prstGeom>
          <a:solidFill>
            <a:srgbClr val="0070C0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hr-HR" sz="2400" b="0" i="0" dirty="0" smtClean="0">
                <a:solidFill>
                  <a:schemeClr val="bg1"/>
                </a:solidFill>
                <a:effectLst/>
              </a:rPr>
              <a:t>Jabuka je voće koje se najdulje može održati svježe. Može se čuvati u podrumu, u drvenim sanducima. S vremena na vrijeme potrebno je jabuke prebrati kako bi se uklonile one koje su s vremenom počele truliti.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85" y="2416162"/>
            <a:ext cx="1715000" cy="18000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152" y="1642830"/>
            <a:ext cx="1154076" cy="897114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047" y="4140022"/>
            <a:ext cx="1154076" cy="897114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11103758" y="6298983"/>
            <a:ext cx="92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A.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344" y="-385424"/>
            <a:ext cx="12598559" cy="73019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20" y="3640795"/>
            <a:ext cx="3795143" cy="23719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 rot="561842">
            <a:off x="6455792" y="1250460"/>
            <a:ext cx="4450281" cy="522462"/>
          </a:xfrm>
          <a:solidFill>
            <a:srgbClr val="00FF00"/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l" fontAlgn="base"/>
            <a:r>
              <a:rPr lang="hr-HR" sz="2800" dirty="0" smtClean="0"/>
              <a:t>Najpoznatije sorte jabuke su: </a:t>
            </a:r>
            <a:endParaRPr lang="hr-HR" sz="2800" dirty="0"/>
          </a:p>
        </p:txBody>
      </p:sp>
      <p:sp>
        <p:nvSpPr>
          <p:cNvPr id="14" name="Podnaslov 6"/>
          <p:cNvSpPr txBox="1">
            <a:spLocks/>
          </p:cNvSpPr>
          <p:nvPr/>
        </p:nvSpPr>
        <p:spPr>
          <a:xfrm rot="622098">
            <a:off x="4161762" y="1295701"/>
            <a:ext cx="1379644" cy="522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/>
              <a:t>IDARED</a:t>
            </a:r>
            <a:endParaRPr lang="hr-HR" sz="2800" dirty="0"/>
          </a:p>
        </p:txBody>
      </p:sp>
      <p:sp>
        <p:nvSpPr>
          <p:cNvPr id="15" name="Podnaslov 6"/>
          <p:cNvSpPr txBox="1">
            <a:spLocks/>
          </p:cNvSpPr>
          <p:nvPr/>
        </p:nvSpPr>
        <p:spPr>
          <a:xfrm rot="21171027">
            <a:off x="4873505" y="2575554"/>
            <a:ext cx="2724467" cy="522462"/>
          </a:xfrm>
          <a:prstGeom prst="rect">
            <a:avLst/>
          </a:prstGeom>
          <a:solidFill>
            <a:srgbClr val="FF00FF"/>
          </a:solidFill>
          <a:ln w="57150">
            <a:solidFill>
              <a:srgbClr val="00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/>
              <a:t>GRANNY SMITH</a:t>
            </a:r>
            <a:endParaRPr lang="hr-HR" sz="2800" dirty="0"/>
          </a:p>
        </p:txBody>
      </p:sp>
      <p:sp>
        <p:nvSpPr>
          <p:cNvPr id="16" name="Podnaslov 6"/>
          <p:cNvSpPr txBox="1">
            <a:spLocks/>
          </p:cNvSpPr>
          <p:nvPr/>
        </p:nvSpPr>
        <p:spPr>
          <a:xfrm rot="579157">
            <a:off x="1828533" y="3627437"/>
            <a:ext cx="940937" cy="522462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FF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/>
              <a:t>FUJI</a:t>
            </a:r>
            <a:endParaRPr lang="hr-HR" sz="2800" dirty="0"/>
          </a:p>
        </p:txBody>
      </p:sp>
      <p:sp>
        <p:nvSpPr>
          <p:cNvPr id="17" name="Podnaslov 6"/>
          <p:cNvSpPr txBox="1">
            <a:spLocks/>
          </p:cNvSpPr>
          <p:nvPr/>
        </p:nvSpPr>
        <p:spPr>
          <a:xfrm rot="547489">
            <a:off x="8072298" y="2624662"/>
            <a:ext cx="1933354" cy="522462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/>
              <a:t>JONAGOLD</a:t>
            </a:r>
            <a:endParaRPr lang="hr-HR" sz="2800" dirty="0"/>
          </a:p>
        </p:txBody>
      </p:sp>
      <p:sp>
        <p:nvSpPr>
          <p:cNvPr id="18" name="Podnaslov 6"/>
          <p:cNvSpPr txBox="1">
            <a:spLocks/>
          </p:cNvSpPr>
          <p:nvPr/>
        </p:nvSpPr>
        <p:spPr>
          <a:xfrm>
            <a:off x="3430323" y="5143810"/>
            <a:ext cx="2512461" cy="522462"/>
          </a:xfrm>
          <a:prstGeom prst="rect">
            <a:avLst/>
          </a:prstGeom>
          <a:solidFill>
            <a:srgbClr val="000066"/>
          </a:solidFill>
          <a:ln w="5715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>
                <a:solidFill>
                  <a:schemeClr val="bg1"/>
                </a:solidFill>
              </a:rPr>
              <a:t>CRVENI DELIŠES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19" name="Podnaslov 6"/>
          <p:cNvSpPr txBox="1">
            <a:spLocks/>
          </p:cNvSpPr>
          <p:nvPr/>
        </p:nvSpPr>
        <p:spPr>
          <a:xfrm rot="21171027">
            <a:off x="4083741" y="3659717"/>
            <a:ext cx="1043302" cy="522462"/>
          </a:xfrm>
          <a:prstGeom prst="rect">
            <a:avLst/>
          </a:prstGeom>
          <a:solidFill>
            <a:srgbClr val="00CCFF"/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/>
              <a:t>GALA</a:t>
            </a:r>
            <a:endParaRPr lang="hr-HR" sz="2800" dirty="0"/>
          </a:p>
        </p:txBody>
      </p:sp>
      <p:sp>
        <p:nvSpPr>
          <p:cNvPr id="20" name="Podnaslov 6"/>
          <p:cNvSpPr txBox="1">
            <a:spLocks/>
          </p:cNvSpPr>
          <p:nvPr/>
        </p:nvSpPr>
        <p:spPr>
          <a:xfrm rot="21171027">
            <a:off x="1616538" y="2272996"/>
            <a:ext cx="2492152" cy="522462"/>
          </a:xfrm>
          <a:prstGeom prst="rect">
            <a:avLst/>
          </a:prstGeom>
          <a:solidFill>
            <a:srgbClr val="990000"/>
          </a:solidFill>
          <a:ln w="5715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>
                <a:solidFill>
                  <a:schemeClr val="bg1"/>
                </a:solidFill>
              </a:rPr>
              <a:t>ZLATNI DELIŠES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87" y="891895"/>
            <a:ext cx="765000" cy="720000"/>
          </a:xfrm>
          <a:prstGeom prst="rect">
            <a:avLst/>
          </a:prstGeom>
        </p:spPr>
      </p:pic>
      <p:sp>
        <p:nvSpPr>
          <p:cNvPr id="21" name="TekstniOkvir 20"/>
          <p:cNvSpPr txBox="1"/>
          <p:nvPr/>
        </p:nvSpPr>
        <p:spPr>
          <a:xfrm>
            <a:off x="11103758" y="6298983"/>
            <a:ext cx="92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A.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829" y="-318635"/>
            <a:ext cx="12598559" cy="730190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5342649"/>
            <a:ext cx="1275007" cy="1340221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2662207"/>
            <a:ext cx="1275007" cy="134022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4002428"/>
            <a:ext cx="1275007" cy="134022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26" y="1321986"/>
            <a:ext cx="1275007" cy="134022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7" y="-18235"/>
            <a:ext cx="1275007" cy="1340221"/>
          </a:xfrm>
          <a:prstGeom prst="rect">
            <a:avLst/>
          </a:prstGeom>
        </p:spPr>
      </p:pic>
      <p:sp>
        <p:nvSpPr>
          <p:cNvPr id="7" name="Podnaslov 6"/>
          <p:cNvSpPr>
            <a:spLocks noGrp="1"/>
          </p:cNvSpPr>
          <p:nvPr>
            <p:ph type="subTitle" idx="1"/>
          </p:nvPr>
        </p:nvSpPr>
        <p:spPr>
          <a:xfrm rot="21297466">
            <a:off x="1474381" y="996395"/>
            <a:ext cx="4165837" cy="1550429"/>
          </a:xfrm>
          <a:solidFill>
            <a:srgbClr val="00FF00"/>
          </a:solidFill>
          <a:ln w="5715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l" fontAlgn="base"/>
            <a:r>
              <a:rPr lang="hr-HR" sz="2800" dirty="0" smtClean="0"/>
              <a:t>Daleko najpoznatija jabuka na svijetu se ne može pojesti..</a:t>
            </a:r>
            <a:endParaRPr lang="hr-HR" sz="2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44" y="1378097"/>
            <a:ext cx="1510548" cy="1510548"/>
          </a:xfrm>
          <a:prstGeom prst="rect">
            <a:avLst/>
          </a:prstGeom>
        </p:spPr>
      </p:pic>
      <p:sp>
        <p:nvSpPr>
          <p:cNvPr id="21" name="Podnaslov 6"/>
          <p:cNvSpPr txBox="1">
            <a:spLocks/>
          </p:cNvSpPr>
          <p:nvPr/>
        </p:nvSpPr>
        <p:spPr>
          <a:xfrm rot="21297466">
            <a:off x="1317370" y="3398738"/>
            <a:ext cx="4661034" cy="1853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/>
              <a:t>Poznati znanstvenik Newton je uz pomoć jabuke stvorio teoriju gravitacije…</a:t>
            </a:r>
          </a:p>
          <a:p>
            <a:pPr algn="l" fontAlgn="base"/>
            <a:r>
              <a:rPr lang="hr-HR" sz="2800" dirty="0" smtClean="0"/>
              <a:t>nakon što mu je pala na glavu.</a:t>
            </a:r>
            <a:endParaRPr lang="hr-HR" sz="2800" dirty="0"/>
          </a:p>
        </p:txBody>
      </p:sp>
      <p:sp>
        <p:nvSpPr>
          <p:cNvPr id="23" name="Podnaslov 6"/>
          <p:cNvSpPr txBox="1">
            <a:spLocks/>
          </p:cNvSpPr>
          <p:nvPr/>
        </p:nvSpPr>
        <p:spPr>
          <a:xfrm rot="579193">
            <a:off x="6584019" y="1433784"/>
            <a:ext cx="4485054" cy="1282039"/>
          </a:xfrm>
          <a:prstGeom prst="rect">
            <a:avLst/>
          </a:prstGeom>
          <a:solidFill>
            <a:srgbClr val="FF00FF"/>
          </a:solidFill>
          <a:ln w="57150">
            <a:solidFill>
              <a:srgbClr val="00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hr-HR" sz="2800" dirty="0" smtClean="0"/>
              <a:t>U Bibliji je poznata priča o prvim ljudima, Adam u Evi i jabuci..</a:t>
            </a:r>
            <a:endParaRPr lang="hr-HR" sz="2800" dirty="0"/>
          </a:p>
        </p:txBody>
      </p:sp>
      <p:pic>
        <p:nvPicPr>
          <p:cNvPr id="10242" name="Picture 2" descr="Slikovni rezultat za apple newton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48" y="3553810"/>
            <a:ext cx="5488093" cy="2636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67" y="2411648"/>
            <a:ext cx="1154076" cy="897114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72" y="2883759"/>
            <a:ext cx="1154076" cy="897114"/>
          </a:xfrm>
          <a:prstGeom prst="rect">
            <a:avLst/>
          </a:prstGeom>
        </p:spPr>
      </p:pic>
      <p:sp>
        <p:nvSpPr>
          <p:cNvPr id="27" name="TekstniOkvir 26"/>
          <p:cNvSpPr txBox="1"/>
          <p:nvPr/>
        </p:nvSpPr>
        <p:spPr>
          <a:xfrm>
            <a:off x="11103758" y="6298983"/>
            <a:ext cx="925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i="1" dirty="0" smtClean="0">
                <a:solidFill>
                  <a:schemeClr val="bg1"/>
                </a:solidFill>
              </a:rPr>
              <a:t>A. Leko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506</Words>
  <Application>Microsoft Office PowerPoint</Application>
  <PresentationFormat>Široki zaslon</PresentationFormat>
  <Paragraphs>39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20.LISTOPADA – SVJETSKI DAN JABUKA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20.LISTOPADA – DAN JABUKA</dc:title>
  <dc:creator>Adrijana</dc:creator>
  <cp:lastModifiedBy>Adrijana Leko</cp:lastModifiedBy>
  <cp:revision>16</cp:revision>
  <dcterms:created xsi:type="dcterms:W3CDTF">2017-10-19T20:31:27Z</dcterms:created>
  <dcterms:modified xsi:type="dcterms:W3CDTF">2019-10-21T18:05:50Z</dcterms:modified>
</cp:coreProperties>
</file>