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  <p:sldMasterId id="2147483704" r:id="rId3"/>
  </p:sldMasterIdLst>
  <p:sldIdLst>
    <p:sldId id="276" r:id="rId4"/>
    <p:sldId id="287" r:id="rId5"/>
    <p:sldId id="260" r:id="rId6"/>
    <p:sldId id="288" r:id="rId7"/>
    <p:sldId id="265" r:id="rId8"/>
    <p:sldId id="266" r:id="rId9"/>
    <p:sldId id="267" r:id="rId10"/>
    <p:sldId id="268" r:id="rId11"/>
    <p:sldId id="270" r:id="rId12"/>
    <p:sldId id="286" r:id="rId13"/>
    <p:sldId id="259" r:id="rId14"/>
    <p:sldId id="272" r:id="rId15"/>
    <p:sldId id="273" r:id="rId16"/>
    <p:sldId id="289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pic>
        <p:nvPicPr>
          <p:cNvPr id="7" name="Obraz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49280"/>
            <a:ext cx="57610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37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412776"/>
            <a:ext cx="2057400" cy="471338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6019800" cy="471338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565D-D579-4182-A78A-9E064E0920F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2015-06-22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5A3A-1DAA-408E-A0D1-98DA670AAB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2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pic>
        <p:nvPicPr>
          <p:cNvPr id="7" name="Obraz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49280"/>
            <a:ext cx="57610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563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565D-D579-4182-A78A-9E064E0920F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2015-06-22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5A3A-1DAA-408E-A0D1-98DA670AAB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86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565D-D579-4182-A78A-9E064E0920F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2015-06-22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5A3A-1DAA-408E-A0D1-98DA670AAB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43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403244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708919"/>
            <a:ext cx="4040188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2060848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708919"/>
            <a:ext cx="4041775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565D-D579-4182-A78A-9E064E0920F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2015-06-22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5A3A-1DAA-408E-A0D1-98DA670AAB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14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212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49280"/>
            <a:ext cx="57610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458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2988000" cy="4320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988840"/>
            <a:ext cx="5111750" cy="41373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565D-D579-4182-A78A-9E064E0920F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2015-06-22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5A3A-1DAA-408E-A0D1-98DA670AAB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70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63688" y="1268760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565D-D579-4182-A78A-9E064E0920F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2015-06-22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5A3A-1DAA-408E-A0D1-98DA670AAB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4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565D-D579-4182-A78A-9E064E0920F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2015-06-22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5A3A-1DAA-408E-A0D1-98DA670AAB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7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565D-D579-4182-A78A-9E064E0920F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2015-06-22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5A3A-1DAA-408E-A0D1-98DA670AAB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11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412776"/>
            <a:ext cx="2057400" cy="471338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6019800" cy="471338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565D-D579-4182-A78A-9E064E0920F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2015-06-22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5A3A-1DAA-408E-A0D1-98DA670AAB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57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565D-D579-4182-A78A-9E064E0920F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2015-06-22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5A3A-1DAA-408E-A0D1-98DA670AAB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27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565D-D579-4182-A78A-9E064E0920F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2015-06-22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5A3A-1DAA-408E-A0D1-98DA670AAB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92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565D-D579-4182-A78A-9E064E0920F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2015-06-22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5A3A-1DAA-408E-A0D1-98DA670AAB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44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565D-D579-4182-A78A-9E064E0920F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2015-06-22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5A3A-1DAA-408E-A0D1-98DA670AAB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5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565D-D579-4182-A78A-9E064E0920F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2015-06-22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5A3A-1DAA-408E-A0D1-98DA670AAB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6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565D-D579-4182-A78A-9E064E0920F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2015-06-22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5A3A-1DAA-408E-A0D1-98DA670AAB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5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565D-D579-4182-A78A-9E064E0920F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2015-06-22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5A3A-1DAA-408E-A0D1-98DA670AAB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93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565D-D579-4182-A78A-9E064E0920F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2015-06-22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5A3A-1DAA-408E-A0D1-98DA670AAB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27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565D-D579-4182-A78A-9E064E0920F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2015-06-22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5A3A-1DAA-408E-A0D1-98DA670AAB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5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565D-D579-4182-A78A-9E064E0920F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2015-06-22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5A3A-1DAA-408E-A0D1-98DA670AAB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78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565D-D579-4182-A78A-9E064E0920F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2015-06-22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5A3A-1DAA-408E-A0D1-98DA670AAB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9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565D-D579-4182-A78A-9E064E0920F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2015-06-22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5A3A-1DAA-408E-A0D1-98DA670AAB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1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403244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708919"/>
            <a:ext cx="4040188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2060848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708919"/>
            <a:ext cx="4041775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565D-D579-4182-A78A-9E064E0920F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2015-06-22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5A3A-1DAA-408E-A0D1-98DA670AAB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8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849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49280"/>
            <a:ext cx="57610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01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2988000" cy="4320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988840"/>
            <a:ext cx="5111750" cy="41373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565D-D579-4182-A78A-9E064E0920F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2015-06-22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5A3A-1DAA-408E-A0D1-98DA670AAB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4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63688" y="1268760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565D-D579-4182-A78A-9E064E0920F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2015-06-22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5A3A-1DAA-408E-A0D1-98DA670AAB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9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565D-D579-4182-A78A-9E064E0920F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2015-06-22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5A3A-1DAA-408E-A0D1-98DA670AAB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0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510104" y="1196752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9600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2565D-D579-4182-A78A-9E064E0920F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2015-06-22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5A3A-1DAA-408E-A0D1-98DA670AAB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784"/>
            <a:ext cx="12795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1531044" y="144252"/>
            <a:ext cx="6480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Warszawskie Centrum Innowacji Edukacyjno-Społecznych i Szkoleń</a:t>
            </a:r>
          </a:p>
          <a:p>
            <a:pPr algn="ctr"/>
            <a:endParaRPr lang="pl-PL" sz="1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r>
              <a:rPr lang="pl-PL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Instytucja Edukacyjna m.st. Warszawa</a:t>
            </a:r>
            <a:endParaRPr lang="pl-PL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911" y="121505"/>
            <a:ext cx="585787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555918" y="116632"/>
            <a:ext cx="0" cy="99779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oliniowy 14"/>
          <p:cNvCxnSpPr/>
          <p:nvPr/>
        </p:nvCxnSpPr>
        <p:spPr>
          <a:xfrm>
            <a:off x="8028384" y="131832"/>
            <a:ext cx="0" cy="98259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8982236" y="4149080"/>
            <a:ext cx="161764" cy="2708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8982236" y="0"/>
            <a:ext cx="161764" cy="4149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251519" y="1114422"/>
            <a:ext cx="86409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3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510104" y="1196752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9600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2565D-D579-4182-A78A-9E064E0920F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2015-06-22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5A3A-1DAA-408E-A0D1-98DA670AAB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784"/>
            <a:ext cx="12795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1531044" y="144252"/>
            <a:ext cx="6480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Warszawskie Centrum Innowacji Edukacyjno-Społecznych i Szkoleń</a:t>
            </a:r>
          </a:p>
          <a:p>
            <a:pPr algn="ctr"/>
            <a:endParaRPr lang="pl-PL" sz="1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r>
              <a:rPr lang="pl-PL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Instytucja Edukacyjna m.st. Warszawa</a:t>
            </a:r>
            <a:endParaRPr lang="pl-PL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911" y="121505"/>
            <a:ext cx="585787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555918" y="116632"/>
            <a:ext cx="0" cy="99779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oliniowy 14"/>
          <p:cNvCxnSpPr/>
          <p:nvPr/>
        </p:nvCxnSpPr>
        <p:spPr>
          <a:xfrm>
            <a:off x="8028384" y="131832"/>
            <a:ext cx="0" cy="98259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8982236" y="4149080"/>
            <a:ext cx="161764" cy="2708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8982236" y="0"/>
            <a:ext cx="161764" cy="4149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251519" y="1114422"/>
            <a:ext cx="86409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18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2565D-D579-4182-A78A-9E064E0920F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2015-06-22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5A3A-1DAA-408E-A0D1-98DA670AAB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2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4709" y="980728"/>
            <a:ext cx="8784976" cy="41044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pl-PL" sz="4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Wskaźniki trzyletnie EWD </a:t>
            </a:r>
            <a:r>
              <a:rPr lang="pl-PL" sz="4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pl-PL" sz="4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pl-PL" sz="4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jako </a:t>
            </a:r>
            <a:r>
              <a:rPr lang="pl-PL" sz="4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jedno ze źródeł informacji </a:t>
            </a:r>
            <a:r>
              <a:rPr lang="pl-PL" sz="4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pl-PL" sz="4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pl-PL" sz="4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 </a:t>
            </a:r>
            <a:r>
              <a:rPr lang="pl-PL" sz="4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poziomie edukacji matematycznej </a:t>
            </a:r>
            <a:r>
              <a:rPr lang="pl-PL" sz="4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pl-PL" sz="4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pl-PL" sz="4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w </a:t>
            </a:r>
            <a:r>
              <a:rPr lang="pl-PL" sz="4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Warszawie na tle całego kraju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2699792" y="4941168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Informacje o EWD i PWE przygotowała Danuta Magdzik-Sadura</a:t>
            </a:r>
          </a:p>
          <a:p>
            <a:r>
              <a:rPr lang="pl-PL" dirty="0"/>
              <a:t>d</a:t>
            </a:r>
            <a:r>
              <a:rPr lang="pl-PL" dirty="0" smtClean="0"/>
              <a:t>oradca metodyczny m.st. Warszawy w zakresie informatyki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8716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5316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4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368152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EWD matematyka – gimnazja </a:t>
            </a:r>
            <a:r>
              <a:rPr lang="pl-PL" sz="2400" b="1" dirty="0" smtClean="0"/>
              <a:t>warszawskie/</a:t>
            </a:r>
            <a:br>
              <a:rPr lang="pl-PL" sz="2400" b="1" dirty="0" smtClean="0"/>
            </a:br>
            <a:r>
              <a:rPr lang="pl-PL" sz="2400" b="1" dirty="0" smtClean="0"/>
              <a:t>EVA  </a:t>
            </a:r>
            <a:r>
              <a:rPr lang="pl-PL" sz="2400" b="1" dirty="0" err="1" smtClean="0"/>
              <a:t>mathematics</a:t>
            </a:r>
            <a:r>
              <a:rPr lang="pl-PL" sz="2400" b="1" dirty="0" smtClean="0"/>
              <a:t> – </a:t>
            </a:r>
            <a:r>
              <a:rPr lang="pl-PL" sz="2400" b="1" dirty="0" err="1"/>
              <a:t>W</a:t>
            </a:r>
            <a:r>
              <a:rPr lang="pl-PL" sz="2400" b="1" dirty="0" err="1" smtClean="0"/>
              <a:t>arsaw</a:t>
            </a:r>
            <a:r>
              <a:rPr lang="pl-PL" sz="2400" b="1" dirty="0" smtClean="0"/>
              <a:t>  </a:t>
            </a:r>
            <a:r>
              <a:rPr lang="pl-PL" sz="2400" b="1" dirty="0" err="1" smtClean="0"/>
              <a:t>secondary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schools</a:t>
            </a:r>
            <a:endParaRPr lang="pl-PL" sz="2400" b="1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2" y="1916832"/>
            <a:ext cx="8089336" cy="4680520"/>
          </a:xfrm>
        </p:spPr>
      </p:pic>
    </p:spTree>
    <p:extLst>
      <p:ext uri="{BB962C8B-B14F-4D97-AF65-F5344CB8AC3E}">
        <p14:creationId xmlns:p14="http://schemas.microsoft.com/office/powerpoint/2010/main" val="314830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0104" y="980728"/>
            <a:ext cx="8229600" cy="1368152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EWD matematyka – licea </a:t>
            </a:r>
            <a:r>
              <a:rPr lang="pl-PL" sz="2400" b="1" dirty="0" smtClean="0"/>
              <a:t>ogólnokształcące </a:t>
            </a:r>
            <a:r>
              <a:rPr lang="pl-PL" sz="2400" b="1" dirty="0"/>
              <a:t>warszawskie/</a:t>
            </a:r>
            <a:br>
              <a:rPr lang="pl-PL" sz="2400" b="1" dirty="0"/>
            </a:br>
            <a:r>
              <a:rPr lang="pl-PL" sz="2400" b="1" dirty="0"/>
              <a:t>EVA  </a:t>
            </a:r>
            <a:r>
              <a:rPr lang="pl-PL" sz="2400" b="1" dirty="0" err="1"/>
              <a:t>mathematics</a:t>
            </a:r>
            <a:r>
              <a:rPr lang="pl-PL" sz="2400" b="1" dirty="0"/>
              <a:t> – </a:t>
            </a:r>
            <a:r>
              <a:rPr lang="pl-PL" sz="2400" b="1" dirty="0" err="1"/>
              <a:t>Warsaw</a:t>
            </a:r>
            <a:r>
              <a:rPr lang="pl-PL" sz="2400" b="1" dirty="0"/>
              <a:t>  </a:t>
            </a:r>
            <a:r>
              <a:rPr lang="pl-PL" sz="2400" b="1" dirty="0" smtClean="0"/>
              <a:t>high </a:t>
            </a:r>
            <a:r>
              <a:rPr lang="pl-PL" sz="2400" b="1" dirty="0" err="1"/>
              <a:t>schools</a:t>
            </a:r>
            <a:r>
              <a:rPr lang="pl-PL" sz="2400" b="1" dirty="0"/>
              <a:t> </a:t>
            </a:r>
            <a:endParaRPr lang="pl-PL" sz="2400" b="1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9500"/>
            <a:ext cx="8064896" cy="4391868"/>
          </a:xfrm>
        </p:spPr>
      </p:pic>
    </p:spTree>
    <p:extLst>
      <p:ext uri="{BB962C8B-B14F-4D97-AF65-F5344CB8AC3E}">
        <p14:creationId xmlns:p14="http://schemas.microsoft.com/office/powerpoint/2010/main" val="250303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 smtClean="0"/>
              <a:t>EWD matematyka - technika </a:t>
            </a:r>
            <a:r>
              <a:rPr lang="pl-PL" sz="3600" b="1" dirty="0" smtClean="0"/>
              <a:t>warszawskie/</a:t>
            </a:r>
            <a:r>
              <a:rPr lang="pl-PL" sz="3600" b="1" dirty="0"/>
              <a:t/>
            </a:r>
            <a:br>
              <a:rPr lang="pl-PL" sz="3600" b="1" dirty="0"/>
            </a:br>
            <a:r>
              <a:rPr lang="pl-PL" sz="2700" b="1" dirty="0"/>
              <a:t>EVA  </a:t>
            </a:r>
            <a:r>
              <a:rPr lang="pl-PL" sz="2700" b="1" dirty="0" err="1"/>
              <a:t>mathematics</a:t>
            </a:r>
            <a:r>
              <a:rPr lang="pl-PL" sz="2700" b="1" dirty="0"/>
              <a:t> – </a:t>
            </a:r>
            <a:r>
              <a:rPr lang="pl-PL" sz="2700" b="1" dirty="0" err="1"/>
              <a:t>Warsaw</a:t>
            </a:r>
            <a:r>
              <a:rPr lang="pl-PL" sz="2700" b="1" dirty="0"/>
              <a:t>  </a:t>
            </a:r>
            <a:r>
              <a:rPr lang="pl-PL" sz="2700" b="1" dirty="0" err="1" smtClean="0"/>
              <a:t>technical</a:t>
            </a:r>
            <a:r>
              <a:rPr lang="pl-PL" sz="2700" b="1" dirty="0" smtClean="0"/>
              <a:t> high  </a:t>
            </a:r>
            <a:r>
              <a:rPr lang="pl-PL" sz="2700" b="1" dirty="0" err="1"/>
              <a:t>schools</a:t>
            </a:r>
            <a:endParaRPr lang="pl-PL" sz="2700" b="1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7920880" cy="4464496"/>
          </a:xfrm>
        </p:spPr>
      </p:pic>
    </p:spTree>
    <p:extLst>
      <p:ext uri="{BB962C8B-B14F-4D97-AF65-F5344CB8AC3E}">
        <p14:creationId xmlns:p14="http://schemas.microsoft.com/office/powerpoint/2010/main" val="40789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b="1" dirty="0" smtClean="0"/>
          </a:p>
          <a:p>
            <a:pPr marL="0" indent="0" algn="ctr">
              <a:buNone/>
            </a:pPr>
            <a:r>
              <a:rPr lang="pl-PL" sz="4400" b="1" dirty="0" smtClean="0"/>
              <a:t>Dziękuję za uwagę</a:t>
            </a:r>
          </a:p>
          <a:p>
            <a:pPr marL="0" indent="0" algn="ctr">
              <a:buNone/>
            </a:pPr>
            <a:r>
              <a:rPr lang="en-US" sz="4400" b="1" dirty="0"/>
              <a:t>Thank you for your attention</a:t>
            </a:r>
            <a:endParaRPr lang="pl-PL" sz="4400" b="1" dirty="0"/>
          </a:p>
        </p:txBody>
      </p:sp>
    </p:spTree>
    <p:extLst>
      <p:ext uri="{BB962C8B-B14F-4D97-AF65-F5344CB8AC3E}">
        <p14:creationId xmlns:p14="http://schemas.microsoft.com/office/powerpoint/2010/main" val="422513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0" y="980728"/>
            <a:ext cx="9143999" cy="41044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pl-PL" sz="4200" b="1" dirty="0" err="1">
                <a:solidFill>
                  <a:srgbClr val="C00000"/>
                </a:solidFill>
                <a:latin typeface="Calibri" pitchFamily="34" charset="0"/>
              </a:rPr>
              <a:t>Polish</a:t>
            </a:r>
            <a:r>
              <a:rPr lang="pl-PL" sz="42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pl-PL" sz="4200" b="1" dirty="0" err="1">
                <a:solidFill>
                  <a:srgbClr val="C00000"/>
                </a:solidFill>
                <a:latin typeface="Calibri" pitchFamily="34" charset="0"/>
              </a:rPr>
              <a:t>Educational</a:t>
            </a:r>
            <a:r>
              <a:rPr lang="pl-PL" sz="42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pl-PL" sz="4200" b="1" dirty="0" smtClean="0">
                <a:solidFill>
                  <a:srgbClr val="C00000"/>
                </a:solidFill>
                <a:latin typeface="Calibri" pitchFamily="34" charset="0"/>
              </a:rPr>
              <a:t>Value-</a:t>
            </a:r>
            <a:r>
              <a:rPr lang="pl-PL" sz="4200" b="1" dirty="0" err="1" smtClean="0">
                <a:solidFill>
                  <a:srgbClr val="C00000"/>
                </a:solidFill>
                <a:latin typeface="Calibri" pitchFamily="34" charset="0"/>
              </a:rPr>
              <a:t>Added</a:t>
            </a:r>
            <a:r>
              <a:rPr lang="pl-PL" sz="4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pl-PL" sz="4200" b="1" dirty="0" err="1" smtClean="0">
                <a:solidFill>
                  <a:srgbClr val="C00000"/>
                </a:solidFill>
                <a:latin typeface="Calibri" pitchFamily="34" charset="0"/>
              </a:rPr>
              <a:t>indicators</a:t>
            </a:r>
            <a:r>
              <a:rPr lang="pl-PL" sz="4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pl-PL" sz="4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as one of the sources of 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information</a:t>
            </a:r>
            <a:r>
              <a:rPr lang="pl-PL" sz="4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pl-PL" sz="4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42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about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the level of mathematical education in Warsaw </a:t>
            </a:r>
            <a:r>
              <a:rPr lang="pl-PL" sz="4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pl-PL" sz="4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on 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the background of the whole country</a:t>
            </a:r>
            <a:endParaRPr lang="pl-PL" sz="42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843808" y="515719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Informacje </a:t>
            </a:r>
            <a:r>
              <a:rPr lang="pl-PL" dirty="0" smtClean="0"/>
              <a:t>przygotowała </a:t>
            </a:r>
            <a:r>
              <a:rPr lang="pl-PL" dirty="0" smtClean="0"/>
              <a:t>Danuta Magdzik-Sadura</a:t>
            </a:r>
          </a:p>
          <a:p>
            <a:r>
              <a:rPr lang="pl-PL" dirty="0"/>
              <a:t>d</a:t>
            </a:r>
            <a:r>
              <a:rPr lang="pl-PL" dirty="0" smtClean="0"/>
              <a:t>oradca metodyczny m.st. Warszawy w zakresie informatyki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400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9" name="Picture 7" descr="j02991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143502"/>
            <a:ext cx="14049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0" name="pole tekstowe 9"/>
          <p:cNvSpPr txBox="1">
            <a:spLocks noChangeArrowheads="1"/>
          </p:cNvSpPr>
          <p:nvPr/>
        </p:nvSpPr>
        <p:spPr bwMode="auto">
          <a:xfrm>
            <a:off x="214314" y="4857750"/>
            <a:ext cx="2071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l-PL" dirty="0"/>
              <a:t>Zasoby na wejściu</a:t>
            </a:r>
          </a:p>
        </p:txBody>
      </p:sp>
      <p:sp>
        <p:nvSpPr>
          <p:cNvPr id="116741" name="Sześcian 10"/>
          <p:cNvSpPr>
            <a:spLocks noChangeArrowheads="1"/>
          </p:cNvSpPr>
          <p:nvPr/>
        </p:nvSpPr>
        <p:spPr bwMode="auto">
          <a:xfrm>
            <a:off x="142875" y="2286000"/>
            <a:ext cx="2571750" cy="2357438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l-PL"/>
          </a:p>
        </p:txBody>
      </p:sp>
      <p:sp>
        <p:nvSpPr>
          <p:cNvPr id="116742" name="Sześcian 11"/>
          <p:cNvSpPr>
            <a:spLocks noChangeArrowheads="1"/>
          </p:cNvSpPr>
          <p:nvPr/>
        </p:nvSpPr>
        <p:spPr bwMode="auto">
          <a:xfrm>
            <a:off x="6429375" y="2214565"/>
            <a:ext cx="2571750" cy="2428875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l-PL"/>
          </a:p>
        </p:txBody>
      </p:sp>
      <p:pic>
        <p:nvPicPr>
          <p:cNvPr id="116743" name="Picture 10" descr="C:\Users\Romek\AppData\Local\Microsoft\Windows\Temporary Internet Files\Content.IE5\R5NPASB6\MM900303470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6" y="2792413"/>
            <a:ext cx="1978025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4" name="pole tekstowe 12"/>
          <p:cNvSpPr txBox="1">
            <a:spLocks noChangeArrowheads="1"/>
          </p:cNvSpPr>
          <p:nvPr/>
        </p:nvSpPr>
        <p:spPr bwMode="auto">
          <a:xfrm>
            <a:off x="6738214" y="2127240"/>
            <a:ext cx="224822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l-PL" sz="1400" b="1" dirty="0" smtClean="0">
                <a:solidFill>
                  <a:schemeClr val="bg1"/>
                </a:solidFill>
              </a:rPr>
              <a:t>   </a:t>
            </a:r>
            <a:r>
              <a:rPr lang="pl-PL" sz="1400" b="1" dirty="0" smtClean="0"/>
              <a:t>Wyniki końcowe – </a:t>
            </a:r>
            <a:r>
              <a:rPr lang="pl-PL" sz="1400" b="1" dirty="0" smtClean="0">
                <a:solidFill>
                  <a:schemeClr val="bg1"/>
                </a:solidFill>
              </a:rPr>
              <a:t>egzamin gimnazjalny </a:t>
            </a:r>
            <a:r>
              <a:rPr lang="pl-PL" sz="1400" b="1" dirty="0" smtClean="0"/>
              <a:t>/ </a:t>
            </a:r>
            <a:r>
              <a:rPr lang="pl-PL" sz="1400" b="1" dirty="0" smtClean="0">
                <a:solidFill>
                  <a:srgbClr val="FFFF00"/>
                </a:solidFill>
              </a:rPr>
              <a:t>egzamin maturalny</a:t>
            </a:r>
            <a:endParaRPr lang="pl-PL" sz="1400" b="1" dirty="0">
              <a:solidFill>
                <a:srgbClr val="FFFF00"/>
              </a:solidFill>
            </a:endParaRPr>
          </a:p>
        </p:txBody>
      </p:sp>
      <p:pic>
        <p:nvPicPr>
          <p:cNvPr id="116745" name="Picture 9" descr="C:\Users\Romek\AppData\Local\Microsoft\Windows\Temporary Internet Files\Content.IE5\TIO0AQJ0\MC90041733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000377"/>
            <a:ext cx="17145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6" name="pole tekstowe 13"/>
          <p:cNvSpPr txBox="1">
            <a:spLocks noChangeArrowheads="1"/>
          </p:cNvSpPr>
          <p:nvPr/>
        </p:nvSpPr>
        <p:spPr bwMode="auto">
          <a:xfrm>
            <a:off x="195714" y="2208499"/>
            <a:ext cx="246607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l-PL" sz="1400" b="1" dirty="0"/>
              <a:t>Wyniki </a:t>
            </a:r>
            <a:r>
              <a:rPr lang="pl-PL" sz="1400" b="1" dirty="0" smtClean="0"/>
              <a:t>na wejściu - </a:t>
            </a:r>
            <a:r>
              <a:rPr lang="pl-PL" sz="1400" b="1" dirty="0" smtClean="0">
                <a:solidFill>
                  <a:schemeClr val="bg1"/>
                </a:solidFill>
              </a:rPr>
              <a:t>sprawdzian</a:t>
            </a:r>
            <a:r>
              <a:rPr lang="pl-PL" sz="1400" b="1" dirty="0" smtClean="0"/>
              <a:t> /</a:t>
            </a:r>
          </a:p>
          <a:p>
            <a:pPr algn="ctr" eaLnBrk="1" hangingPunct="1"/>
            <a:r>
              <a:rPr lang="pl-PL" sz="1400" b="1" dirty="0" smtClean="0"/>
              <a:t> </a:t>
            </a:r>
            <a:r>
              <a:rPr lang="pl-PL" sz="1400" b="1" dirty="0" smtClean="0">
                <a:solidFill>
                  <a:srgbClr val="FFFF00"/>
                </a:solidFill>
              </a:rPr>
              <a:t>egzamin gimnazjalny</a:t>
            </a:r>
            <a:endParaRPr lang="pl-PL" sz="1400" b="1" dirty="0">
              <a:solidFill>
                <a:srgbClr val="FFFF00"/>
              </a:solidFill>
            </a:endParaRPr>
          </a:p>
        </p:txBody>
      </p:sp>
      <p:sp>
        <p:nvSpPr>
          <p:cNvPr id="116747" name="pole tekstowe 14"/>
          <p:cNvSpPr txBox="1">
            <a:spLocks noChangeArrowheads="1"/>
          </p:cNvSpPr>
          <p:nvPr/>
        </p:nvSpPr>
        <p:spPr bwMode="auto">
          <a:xfrm rot="16200000">
            <a:off x="1485731" y="3047782"/>
            <a:ext cx="1959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l-PL" sz="1400" b="1" dirty="0">
                <a:solidFill>
                  <a:schemeClr val="bg1"/>
                </a:solidFill>
              </a:rPr>
              <a:t>p</a:t>
            </a:r>
            <a:r>
              <a:rPr lang="pl-PL" sz="1400" b="1" dirty="0" smtClean="0">
                <a:solidFill>
                  <a:schemeClr val="bg1"/>
                </a:solidFill>
              </a:rPr>
              <a:t>łeć</a:t>
            </a:r>
            <a:r>
              <a:rPr lang="pl-PL" sz="1400" b="1" dirty="0">
                <a:solidFill>
                  <a:schemeClr val="bg1"/>
                </a:solidFill>
              </a:rPr>
              <a:t>, dysleksja</a:t>
            </a:r>
          </a:p>
        </p:txBody>
      </p:sp>
      <p:sp>
        <p:nvSpPr>
          <p:cNvPr id="116748" name="pole tekstowe 15"/>
          <p:cNvSpPr txBox="1">
            <a:spLocks noChangeArrowheads="1"/>
          </p:cNvSpPr>
          <p:nvPr/>
        </p:nvSpPr>
        <p:spPr bwMode="auto">
          <a:xfrm>
            <a:off x="3500439" y="4714875"/>
            <a:ext cx="2071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l-PL"/>
              <a:t>Nauka w szkole</a:t>
            </a:r>
          </a:p>
        </p:txBody>
      </p:sp>
      <p:sp>
        <p:nvSpPr>
          <p:cNvPr id="116749" name="Strzałka w prawo 16"/>
          <p:cNvSpPr>
            <a:spLocks noChangeArrowheads="1"/>
          </p:cNvSpPr>
          <p:nvPr/>
        </p:nvSpPr>
        <p:spPr bwMode="auto">
          <a:xfrm>
            <a:off x="2714626" y="2676229"/>
            <a:ext cx="3714750" cy="1760884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l-PL" sz="1200" dirty="0"/>
          </a:p>
        </p:txBody>
      </p:sp>
      <p:sp>
        <p:nvSpPr>
          <p:cNvPr id="116750" name="pole tekstowe 17"/>
          <p:cNvSpPr txBox="1">
            <a:spLocks noChangeArrowheads="1"/>
          </p:cNvSpPr>
          <p:nvPr/>
        </p:nvSpPr>
        <p:spPr bwMode="auto">
          <a:xfrm>
            <a:off x="2857501" y="3214688"/>
            <a:ext cx="3286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l-PL" b="1">
                <a:solidFill>
                  <a:schemeClr val="bg1"/>
                </a:solidFill>
              </a:rPr>
              <a:t>wkład szkoły w końcowe wyniki egzaminacyjne</a:t>
            </a:r>
          </a:p>
        </p:txBody>
      </p:sp>
      <p:sp>
        <p:nvSpPr>
          <p:cNvPr id="116751" name="pole tekstowe 23"/>
          <p:cNvSpPr txBox="1">
            <a:spLocks noChangeArrowheads="1"/>
          </p:cNvSpPr>
          <p:nvPr/>
        </p:nvSpPr>
        <p:spPr bwMode="auto">
          <a:xfrm>
            <a:off x="6572250" y="4857750"/>
            <a:ext cx="2071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l-PL" dirty="0"/>
              <a:t>Efekty pracy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-154616" y="1124744"/>
            <a:ext cx="9179719" cy="752738"/>
          </a:xfrm>
          <a:prstGeom prst="rect">
            <a:avLst/>
          </a:prstGeom>
          <a:solidFill>
            <a:srgbClr val="0070C0"/>
          </a:solidFill>
        </p:spPr>
        <p:txBody>
          <a:bodyPr lIns="92075" tIns="46038" rIns="92075" bIns="46038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 edukacyjnej wartości dodanej</a:t>
            </a:r>
          </a:p>
        </p:txBody>
      </p:sp>
      <p:sp>
        <p:nvSpPr>
          <p:cNvPr id="17" name="pole tekstowe 14"/>
          <p:cNvSpPr txBox="1">
            <a:spLocks noChangeArrowheads="1"/>
          </p:cNvSpPr>
          <p:nvPr/>
        </p:nvSpPr>
        <p:spPr bwMode="auto">
          <a:xfrm rot="16200000">
            <a:off x="7956585" y="3161448"/>
            <a:ext cx="17318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l-PL" sz="1400" b="1" dirty="0">
                <a:solidFill>
                  <a:schemeClr val="bg1"/>
                </a:solidFill>
              </a:rPr>
              <a:t>p</a:t>
            </a:r>
            <a:r>
              <a:rPr lang="pl-PL" sz="1400" b="1" dirty="0" smtClean="0">
                <a:solidFill>
                  <a:schemeClr val="bg1"/>
                </a:solidFill>
              </a:rPr>
              <a:t>łeć</a:t>
            </a:r>
            <a:r>
              <a:rPr lang="pl-PL" sz="1400" b="1" dirty="0">
                <a:solidFill>
                  <a:schemeClr val="bg1"/>
                </a:solidFill>
              </a:rPr>
              <a:t>, dysleksja</a:t>
            </a:r>
          </a:p>
        </p:txBody>
      </p:sp>
    </p:spTree>
    <p:extLst>
      <p:ext uri="{BB962C8B-B14F-4D97-AF65-F5344CB8AC3E}">
        <p14:creationId xmlns:p14="http://schemas.microsoft.com/office/powerpoint/2010/main" val="4174506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9" name="Picture 7" descr="j02991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143502"/>
            <a:ext cx="14049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0" name="pole tekstowe 9"/>
          <p:cNvSpPr txBox="1">
            <a:spLocks noChangeArrowheads="1"/>
          </p:cNvSpPr>
          <p:nvPr/>
        </p:nvSpPr>
        <p:spPr bwMode="auto">
          <a:xfrm>
            <a:off x="214314" y="4857750"/>
            <a:ext cx="29895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l-PL" dirty="0" err="1"/>
              <a:t>resources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the </a:t>
            </a:r>
            <a:r>
              <a:rPr lang="pl-PL" dirty="0" err="1"/>
              <a:t>entrance</a:t>
            </a:r>
            <a:endParaRPr lang="pl-PL" dirty="0"/>
          </a:p>
        </p:txBody>
      </p:sp>
      <p:sp>
        <p:nvSpPr>
          <p:cNvPr id="116741" name="Sześcian 10"/>
          <p:cNvSpPr>
            <a:spLocks noChangeArrowheads="1"/>
          </p:cNvSpPr>
          <p:nvPr/>
        </p:nvSpPr>
        <p:spPr bwMode="auto">
          <a:xfrm>
            <a:off x="142875" y="2286000"/>
            <a:ext cx="2571750" cy="2357438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l-PL"/>
          </a:p>
        </p:txBody>
      </p:sp>
      <p:sp>
        <p:nvSpPr>
          <p:cNvPr id="116742" name="Sześcian 11"/>
          <p:cNvSpPr>
            <a:spLocks noChangeArrowheads="1"/>
          </p:cNvSpPr>
          <p:nvPr/>
        </p:nvSpPr>
        <p:spPr bwMode="auto">
          <a:xfrm>
            <a:off x="6429375" y="2214565"/>
            <a:ext cx="2571750" cy="2428875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l-PL"/>
          </a:p>
        </p:txBody>
      </p:sp>
      <p:pic>
        <p:nvPicPr>
          <p:cNvPr id="116743" name="Picture 10" descr="C:\Users\Romek\AppData\Local\Microsoft\Windows\Temporary Internet Files\Content.IE5\R5NPASB6\MM900303470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6" y="2792413"/>
            <a:ext cx="1978025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4" name="pole tekstowe 12"/>
          <p:cNvSpPr txBox="1">
            <a:spLocks noChangeArrowheads="1"/>
          </p:cNvSpPr>
          <p:nvPr/>
        </p:nvSpPr>
        <p:spPr bwMode="auto">
          <a:xfrm>
            <a:off x="6438961" y="2127240"/>
            <a:ext cx="28428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l-PL" sz="1400" b="1" dirty="0" smtClean="0">
                <a:solidFill>
                  <a:schemeClr val="bg1"/>
                </a:solidFill>
              </a:rPr>
              <a:t> </a:t>
            </a:r>
            <a:r>
              <a:rPr lang="pl-PL" sz="1400" b="1" dirty="0" smtClean="0"/>
              <a:t>the</a:t>
            </a:r>
            <a:r>
              <a:rPr lang="pl-PL" sz="1400" b="1" dirty="0" smtClean="0">
                <a:solidFill>
                  <a:schemeClr val="bg1"/>
                </a:solidFill>
              </a:rPr>
              <a:t> </a:t>
            </a:r>
            <a:r>
              <a:rPr lang="pl-PL" sz="1400" b="1" dirty="0" err="1"/>
              <a:t>final</a:t>
            </a:r>
            <a:r>
              <a:rPr lang="pl-PL" sz="1400" b="1" dirty="0"/>
              <a:t> </a:t>
            </a:r>
            <a:r>
              <a:rPr lang="pl-PL" sz="1400" b="1" dirty="0" err="1"/>
              <a:t>results</a:t>
            </a:r>
            <a:r>
              <a:rPr lang="pl-PL" sz="1400" b="1" dirty="0"/>
              <a:t>– </a:t>
            </a:r>
            <a:r>
              <a:rPr lang="pl-PL" sz="1400" b="1" dirty="0" err="1" smtClean="0"/>
              <a:t>lower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s</a:t>
            </a:r>
            <a:r>
              <a:rPr lang="pl-PL" sz="1400" b="1" dirty="0" err="1" smtClean="0">
                <a:solidFill>
                  <a:srgbClr val="002060"/>
                </a:solidFill>
              </a:rPr>
              <a:t>econdary</a:t>
            </a:r>
            <a:r>
              <a:rPr lang="pl-PL" sz="1400" b="1" dirty="0" smtClean="0">
                <a:solidFill>
                  <a:srgbClr val="002060"/>
                </a:solidFill>
              </a:rPr>
              <a:t> </a:t>
            </a:r>
            <a:r>
              <a:rPr lang="pl-PL" sz="1400" b="1" dirty="0" err="1" smtClean="0">
                <a:solidFill>
                  <a:srgbClr val="002060"/>
                </a:solidFill>
              </a:rPr>
              <a:t>school</a:t>
            </a:r>
            <a:r>
              <a:rPr lang="pl-PL" sz="1400" b="1" dirty="0" smtClean="0">
                <a:solidFill>
                  <a:srgbClr val="002060"/>
                </a:solidFill>
              </a:rPr>
              <a:t> </a:t>
            </a:r>
            <a:r>
              <a:rPr lang="pl-PL" sz="1400" b="1" dirty="0" err="1">
                <a:solidFill>
                  <a:srgbClr val="002060"/>
                </a:solidFill>
              </a:rPr>
              <a:t>exam</a:t>
            </a:r>
            <a:r>
              <a:rPr lang="pl-PL" sz="1400" b="1" dirty="0" smtClean="0"/>
              <a:t>/ </a:t>
            </a:r>
            <a:r>
              <a:rPr lang="pl-PL" sz="1400" b="1" dirty="0" smtClean="0">
                <a:solidFill>
                  <a:srgbClr val="FFFF00"/>
                </a:solidFill>
              </a:rPr>
              <a:t>matura </a:t>
            </a:r>
            <a:r>
              <a:rPr lang="pl-PL" sz="1400" b="1" dirty="0" err="1">
                <a:solidFill>
                  <a:srgbClr val="FFFF00"/>
                </a:solidFill>
              </a:rPr>
              <a:t>exam</a:t>
            </a:r>
            <a:endParaRPr lang="pl-PL" sz="1400" b="1" dirty="0">
              <a:solidFill>
                <a:srgbClr val="FFFF00"/>
              </a:solidFill>
            </a:endParaRPr>
          </a:p>
        </p:txBody>
      </p:sp>
      <p:pic>
        <p:nvPicPr>
          <p:cNvPr id="116745" name="Picture 9" descr="C:\Users\Romek\AppData\Local\Microsoft\Windows\Temporary Internet Files\Content.IE5\TIO0AQJ0\MC90041733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000377"/>
            <a:ext cx="17145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6" name="pole tekstowe 13"/>
          <p:cNvSpPr txBox="1">
            <a:spLocks noChangeArrowheads="1"/>
          </p:cNvSpPr>
          <p:nvPr/>
        </p:nvSpPr>
        <p:spPr bwMode="auto">
          <a:xfrm>
            <a:off x="0" y="2019518"/>
            <a:ext cx="330075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400" b="1" dirty="0"/>
              <a:t>the results on the </a:t>
            </a:r>
            <a:r>
              <a:rPr lang="pl-PL" sz="1400" b="1" dirty="0" err="1" smtClean="0"/>
              <a:t>entrance</a:t>
            </a:r>
            <a:r>
              <a:rPr lang="pl-PL" sz="1400" b="1" dirty="0" smtClean="0"/>
              <a:t>- </a:t>
            </a:r>
            <a:r>
              <a:rPr lang="en-US" sz="1400" b="1" dirty="0">
                <a:solidFill>
                  <a:srgbClr val="002060"/>
                </a:solidFill>
              </a:rPr>
              <a:t>test at the end of primary school</a:t>
            </a:r>
            <a:r>
              <a:rPr lang="pl-PL" sz="1400" b="1" dirty="0" smtClean="0">
                <a:solidFill>
                  <a:srgbClr val="002060"/>
                </a:solidFill>
              </a:rPr>
              <a:t> </a:t>
            </a:r>
            <a:r>
              <a:rPr lang="pl-PL" sz="1400" b="1" dirty="0" smtClean="0"/>
              <a:t>/</a:t>
            </a:r>
          </a:p>
          <a:p>
            <a:pPr algn="ctr" eaLnBrk="1" hangingPunct="1"/>
            <a:r>
              <a:rPr lang="pl-PL" sz="1400" b="1" dirty="0" err="1">
                <a:solidFill>
                  <a:srgbClr val="FFFF00"/>
                </a:solidFill>
              </a:rPr>
              <a:t>l</a:t>
            </a:r>
            <a:r>
              <a:rPr lang="pl-PL" sz="1400" b="1" dirty="0" err="1" smtClean="0">
                <a:solidFill>
                  <a:srgbClr val="FFFF00"/>
                </a:solidFill>
              </a:rPr>
              <a:t>ower</a:t>
            </a:r>
            <a:r>
              <a:rPr lang="pl-PL" sz="1400" b="1" dirty="0" smtClean="0">
                <a:solidFill>
                  <a:srgbClr val="FFFF00"/>
                </a:solidFill>
              </a:rPr>
              <a:t> </a:t>
            </a:r>
            <a:r>
              <a:rPr lang="pl-PL" sz="1400" b="1" dirty="0" err="1">
                <a:solidFill>
                  <a:srgbClr val="FFFF00"/>
                </a:solidFill>
              </a:rPr>
              <a:t>s</a:t>
            </a:r>
            <a:r>
              <a:rPr lang="pl-PL" sz="1400" b="1" dirty="0" err="1" smtClean="0">
                <a:solidFill>
                  <a:srgbClr val="FFFF00"/>
                </a:solidFill>
              </a:rPr>
              <a:t>econdary</a:t>
            </a:r>
            <a:r>
              <a:rPr lang="pl-PL" sz="1400" b="1" dirty="0" smtClean="0">
                <a:solidFill>
                  <a:srgbClr val="FFFF00"/>
                </a:solidFill>
              </a:rPr>
              <a:t> </a:t>
            </a:r>
            <a:r>
              <a:rPr lang="pl-PL" sz="1400" b="1" dirty="0" err="1" smtClean="0">
                <a:solidFill>
                  <a:srgbClr val="FFFF00"/>
                </a:solidFill>
              </a:rPr>
              <a:t>school</a:t>
            </a:r>
            <a:r>
              <a:rPr lang="pl-PL" sz="1400" b="1" dirty="0" smtClean="0">
                <a:solidFill>
                  <a:srgbClr val="FFFF00"/>
                </a:solidFill>
              </a:rPr>
              <a:t> </a:t>
            </a:r>
            <a:r>
              <a:rPr lang="pl-PL" sz="1400" b="1" dirty="0" err="1">
                <a:solidFill>
                  <a:srgbClr val="FFFF00"/>
                </a:solidFill>
              </a:rPr>
              <a:t>exam</a:t>
            </a:r>
            <a:endParaRPr lang="pl-PL" sz="1400" b="1" dirty="0">
              <a:solidFill>
                <a:srgbClr val="FFFF00"/>
              </a:solidFill>
            </a:endParaRPr>
          </a:p>
        </p:txBody>
      </p:sp>
      <p:sp>
        <p:nvSpPr>
          <p:cNvPr id="116747" name="pole tekstowe 14"/>
          <p:cNvSpPr txBox="1">
            <a:spLocks noChangeArrowheads="1"/>
          </p:cNvSpPr>
          <p:nvPr/>
        </p:nvSpPr>
        <p:spPr bwMode="auto">
          <a:xfrm rot="16200000">
            <a:off x="1485731" y="3047782"/>
            <a:ext cx="1959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l-PL" sz="1400" b="1" dirty="0" smtClean="0">
                <a:solidFill>
                  <a:schemeClr val="bg1"/>
                </a:solidFill>
              </a:rPr>
              <a:t>sex, </a:t>
            </a:r>
            <a:r>
              <a:rPr lang="pl-PL" sz="1400" b="1" dirty="0" err="1" smtClean="0">
                <a:solidFill>
                  <a:schemeClr val="bg1"/>
                </a:solidFill>
              </a:rPr>
              <a:t>dyslexia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116748" name="pole tekstowe 15"/>
          <p:cNvSpPr txBox="1">
            <a:spLocks noChangeArrowheads="1"/>
          </p:cNvSpPr>
          <p:nvPr/>
        </p:nvSpPr>
        <p:spPr bwMode="auto">
          <a:xfrm>
            <a:off x="3500439" y="4714875"/>
            <a:ext cx="2071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l-PL" dirty="0"/>
              <a:t>l</a:t>
            </a:r>
            <a:r>
              <a:rPr lang="pl-PL" dirty="0" smtClean="0"/>
              <a:t>earning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endParaRPr lang="pl-PL" dirty="0"/>
          </a:p>
        </p:txBody>
      </p:sp>
      <p:sp>
        <p:nvSpPr>
          <p:cNvPr id="116749" name="Strzałka w prawo 16"/>
          <p:cNvSpPr>
            <a:spLocks noChangeArrowheads="1"/>
          </p:cNvSpPr>
          <p:nvPr/>
        </p:nvSpPr>
        <p:spPr bwMode="auto">
          <a:xfrm>
            <a:off x="2714626" y="2676229"/>
            <a:ext cx="3714750" cy="1760884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l-PL" sz="1200" dirty="0"/>
          </a:p>
        </p:txBody>
      </p:sp>
      <p:sp>
        <p:nvSpPr>
          <p:cNvPr id="116750" name="pole tekstowe 17"/>
          <p:cNvSpPr txBox="1">
            <a:spLocks noChangeArrowheads="1"/>
          </p:cNvSpPr>
          <p:nvPr/>
        </p:nvSpPr>
        <p:spPr bwMode="auto">
          <a:xfrm>
            <a:off x="2714625" y="3214688"/>
            <a:ext cx="3429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contribution of school in the final examination results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16751" name="pole tekstowe 23"/>
          <p:cNvSpPr txBox="1">
            <a:spLocks noChangeArrowheads="1"/>
          </p:cNvSpPr>
          <p:nvPr/>
        </p:nvSpPr>
        <p:spPr bwMode="auto">
          <a:xfrm>
            <a:off x="6509900" y="4857194"/>
            <a:ext cx="2071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l-PL" dirty="0" err="1"/>
              <a:t>effects</a:t>
            </a:r>
            <a:r>
              <a:rPr lang="pl-PL" dirty="0"/>
              <a:t> of </a:t>
            </a:r>
            <a:r>
              <a:rPr lang="pl-PL" dirty="0" err="1"/>
              <a:t>work</a:t>
            </a:r>
            <a:endParaRPr lang="pl-PL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-154616" y="1124744"/>
            <a:ext cx="9179719" cy="752738"/>
          </a:xfrm>
          <a:prstGeom prst="rect">
            <a:avLst/>
          </a:prstGeom>
          <a:solidFill>
            <a:srgbClr val="0070C0"/>
          </a:solidFill>
        </p:spPr>
        <p:txBody>
          <a:bodyPr lIns="92075" tIns="46038" rIns="92075" bIns="46038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 of </a:t>
            </a:r>
            <a:r>
              <a:rPr lang="pl-P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ducational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alue</a:t>
            </a:r>
            <a:r>
              <a:rPr lang="pl-P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l-P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dded</a:t>
            </a:r>
            <a:endParaRPr lang="pl-P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pole tekstowe 14"/>
          <p:cNvSpPr txBox="1">
            <a:spLocks noChangeArrowheads="1"/>
          </p:cNvSpPr>
          <p:nvPr/>
        </p:nvSpPr>
        <p:spPr bwMode="auto">
          <a:xfrm rot="16200000">
            <a:off x="7908932" y="3161447"/>
            <a:ext cx="17318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l-PL" sz="1400" b="1" dirty="0" smtClean="0">
                <a:solidFill>
                  <a:schemeClr val="bg1"/>
                </a:solidFill>
              </a:rPr>
              <a:t>sex, </a:t>
            </a:r>
            <a:r>
              <a:rPr lang="pl-PL" sz="1400" b="1" dirty="0" err="1" smtClean="0">
                <a:solidFill>
                  <a:schemeClr val="bg1"/>
                </a:solidFill>
              </a:rPr>
              <a:t>dyslexia</a:t>
            </a:r>
            <a:endParaRPr lang="pl-PL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35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6" name="Tytuł 1"/>
          <p:cNvSpPr>
            <a:spLocks noGrp="1"/>
          </p:cNvSpPr>
          <p:nvPr>
            <p:ph type="title"/>
          </p:nvPr>
        </p:nvSpPr>
        <p:spPr>
          <a:xfrm>
            <a:off x="107504" y="920750"/>
            <a:ext cx="9144000" cy="922338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solidFill>
                  <a:srgbClr val="065DC6"/>
                </a:solidFill>
              </a:rPr>
              <a:t>Interpretacje – </a:t>
            </a:r>
            <a:r>
              <a:rPr lang="pl-PL" sz="3200" b="1" dirty="0">
                <a:solidFill>
                  <a:srgbClr val="065DC6"/>
                </a:solidFill>
              </a:rPr>
              <a:t>przykłady / </a:t>
            </a:r>
            <a:r>
              <a:rPr lang="pl-PL" sz="3200" b="1" dirty="0" err="1">
                <a:solidFill>
                  <a:srgbClr val="065DC6"/>
                </a:solidFill>
              </a:rPr>
              <a:t>interpretations</a:t>
            </a:r>
            <a:r>
              <a:rPr lang="pl-PL" sz="3200" b="1" dirty="0">
                <a:solidFill>
                  <a:srgbClr val="065DC6"/>
                </a:solidFill>
              </a:rPr>
              <a:t> - </a:t>
            </a:r>
            <a:r>
              <a:rPr lang="pl-PL" sz="3200" b="1" dirty="0" err="1">
                <a:solidFill>
                  <a:srgbClr val="065DC6"/>
                </a:solidFill>
              </a:rPr>
              <a:t>examples</a:t>
            </a:r>
            <a:endParaRPr lang="pl-PL" sz="3200" b="1" dirty="0" smtClean="0">
              <a:solidFill>
                <a:srgbClr val="065DC6"/>
              </a:solidFill>
            </a:endParaRP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52" y="1725476"/>
            <a:ext cx="5829022" cy="4276997"/>
          </a:xfrm>
        </p:spPr>
      </p:pic>
      <p:cxnSp>
        <p:nvCxnSpPr>
          <p:cNvPr id="5" name="Łącznik prosty 4"/>
          <p:cNvCxnSpPr>
            <a:cxnSpLocks noChangeShapeType="1"/>
          </p:cNvCxnSpPr>
          <p:nvPr/>
        </p:nvCxnSpPr>
        <p:spPr bwMode="auto">
          <a:xfrm>
            <a:off x="2886075" y="4310063"/>
            <a:ext cx="16144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6" name="Łącznik prosty 5"/>
          <p:cNvCxnSpPr>
            <a:cxnSpLocks noChangeShapeType="1"/>
          </p:cNvCxnSpPr>
          <p:nvPr/>
        </p:nvCxnSpPr>
        <p:spPr bwMode="auto">
          <a:xfrm>
            <a:off x="3284538" y="4002881"/>
            <a:ext cx="12160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9" name="Łącznik prosty 8"/>
          <p:cNvCxnSpPr>
            <a:cxnSpLocks noChangeShapeType="1"/>
          </p:cNvCxnSpPr>
          <p:nvPr/>
        </p:nvCxnSpPr>
        <p:spPr bwMode="auto">
          <a:xfrm flipV="1">
            <a:off x="3284538" y="3725070"/>
            <a:ext cx="0" cy="277811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0" name="Łącznik prosty 9"/>
          <p:cNvCxnSpPr>
            <a:cxnSpLocks noChangeShapeType="1"/>
          </p:cNvCxnSpPr>
          <p:nvPr/>
        </p:nvCxnSpPr>
        <p:spPr bwMode="auto">
          <a:xfrm flipV="1">
            <a:off x="2886075" y="3716339"/>
            <a:ext cx="1" cy="593724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5" name="Łącznik prosty 14"/>
          <p:cNvCxnSpPr>
            <a:cxnSpLocks noChangeShapeType="1"/>
          </p:cNvCxnSpPr>
          <p:nvPr/>
        </p:nvCxnSpPr>
        <p:spPr bwMode="auto">
          <a:xfrm>
            <a:off x="4500563" y="4002881"/>
            <a:ext cx="0" cy="307182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7" name="Łącznik prosty 16"/>
          <p:cNvCxnSpPr>
            <a:cxnSpLocks noChangeShapeType="1"/>
          </p:cNvCxnSpPr>
          <p:nvPr/>
        </p:nvCxnSpPr>
        <p:spPr bwMode="auto">
          <a:xfrm flipV="1">
            <a:off x="2886075" y="3716339"/>
            <a:ext cx="398463" cy="8731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39945" name="pole tekstowe 10"/>
          <p:cNvSpPr txBox="1">
            <a:spLocks noChangeArrowheads="1"/>
          </p:cNvSpPr>
          <p:nvPr/>
        </p:nvSpPr>
        <p:spPr bwMode="auto">
          <a:xfrm>
            <a:off x="250825" y="119697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rgbClr val="065DC6"/>
                </a:solidFill>
              </a:rPr>
              <a:t>LO </a:t>
            </a:r>
            <a:r>
              <a:rPr lang="pl-PL" dirty="0" smtClean="0">
                <a:solidFill>
                  <a:srgbClr val="065DC6"/>
                </a:solidFill>
              </a:rPr>
              <a:t>Z</a:t>
            </a:r>
            <a:endParaRPr lang="pl-PL" dirty="0">
              <a:solidFill>
                <a:srgbClr val="065D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8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title"/>
          </p:nvPr>
        </p:nvSpPr>
        <p:spPr>
          <a:xfrm>
            <a:off x="-8257" y="20078"/>
            <a:ext cx="9144000" cy="922337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Przykładowa prezentacja </a:t>
            </a:r>
            <a:r>
              <a:rPr lang="pl-PL" sz="3200" b="1" dirty="0" smtClean="0"/>
              <a:t>wskaźników / </a:t>
            </a:r>
            <a:br>
              <a:rPr lang="pl-PL" sz="3200" b="1" dirty="0" smtClean="0"/>
            </a:br>
            <a:r>
              <a:rPr lang="pl-PL" sz="3200" b="1" dirty="0" err="1" smtClean="0"/>
              <a:t>sample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presentation</a:t>
            </a:r>
            <a:r>
              <a:rPr lang="pl-PL" sz="3200" b="1" dirty="0" smtClean="0"/>
              <a:t> of EVA </a:t>
            </a:r>
            <a:r>
              <a:rPr lang="pl-PL" sz="3200" b="1" dirty="0" err="1" smtClean="0"/>
              <a:t>indicators</a:t>
            </a:r>
            <a:endParaRPr lang="pl-PL" sz="3200" b="1" dirty="0" smtClean="0"/>
          </a:p>
        </p:txBody>
      </p:sp>
      <p:pic>
        <p:nvPicPr>
          <p:cNvPr id="34819" name="Symbol zastępczy zawartości 3"/>
          <p:cNvPicPr>
            <a:picLocks noGr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936" y="1431314"/>
            <a:ext cx="65532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Prostokąt 6"/>
          <p:cNvSpPr>
            <a:spLocks noChangeArrowheads="1"/>
          </p:cNvSpPr>
          <p:nvPr/>
        </p:nvSpPr>
        <p:spPr bwMode="auto">
          <a:xfrm>
            <a:off x="6159500" y="5843588"/>
            <a:ext cx="576263" cy="952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34821" name="pole tekstowe 7"/>
          <p:cNvSpPr txBox="1">
            <a:spLocks noChangeArrowheads="1"/>
          </p:cNvSpPr>
          <p:nvPr/>
        </p:nvSpPr>
        <p:spPr bwMode="auto">
          <a:xfrm>
            <a:off x="250825" y="119697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rgbClr val="065DC6"/>
                </a:solidFill>
              </a:rPr>
              <a:t>LO A</a:t>
            </a:r>
          </a:p>
        </p:txBody>
      </p:sp>
    </p:spTree>
    <p:extLst>
      <p:ext uri="{BB962C8B-B14F-4D97-AF65-F5344CB8AC3E}">
        <p14:creationId xmlns:p14="http://schemas.microsoft.com/office/powerpoint/2010/main" val="34774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>
          <a:xfrm>
            <a:off x="0" y="245549"/>
            <a:ext cx="9144000" cy="922337"/>
          </a:xfrm>
        </p:spPr>
        <p:txBody>
          <a:bodyPr>
            <a:normAutofit fontScale="90000"/>
          </a:bodyPr>
          <a:lstStyle/>
          <a:p>
            <a:r>
              <a:rPr lang="pl-PL" sz="3200" b="1" dirty="0"/>
              <a:t>Przykładowa prezentacja wskaźników / </a:t>
            </a:r>
            <a:br>
              <a:rPr lang="pl-PL" sz="3200" b="1" dirty="0"/>
            </a:br>
            <a:r>
              <a:rPr lang="pl-PL" sz="3200" b="1" dirty="0" err="1"/>
              <a:t>sample</a:t>
            </a:r>
            <a:r>
              <a:rPr lang="pl-PL" sz="3200" b="1" dirty="0"/>
              <a:t> </a:t>
            </a:r>
            <a:r>
              <a:rPr lang="pl-PL" sz="3200" b="1" dirty="0" err="1"/>
              <a:t>presentation</a:t>
            </a:r>
            <a:r>
              <a:rPr lang="pl-PL" sz="3200" b="1" dirty="0"/>
              <a:t> of EVA </a:t>
            </a:r>
            <a:r>
              <a:rPr lang="pl-PL" sz="3200" b="1" dirty="0" err="1"/>
              <a:t>indicators</a:t>
            </a:r>
            <a:r>
              <a:rPr lang="pl-PL" sz="3200" b="1" dirty="0"/>
              <a:t> </a:t>
            </a:r>
            <a:endParaRPr lang="pl-PL" sz="3200" b="1" dirty="0" smtClean="0"/>
          </a:p>
        </p:txBody>
      </p:sp>
      <p:pic>
        <p:nvPicPr>
          <p:cNvPr id="35843" name="Symbol zastępczy zawartości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66863"/>
            <a:ext cx="6553200" cy="4608512"/>
          </a:xfrm>
          <a:noFill/>
          <a:ln>
            <a:miter lim="800000"/>
            <a:headEnd/>
            <a:tailEnd/>
          </a:ln>
        </p:spPr>
      </p:pic>
      <p:sp>
        <p:nvSpPr>
          <p:cNvPr id="35844" name="Strzałka w górę 4"/>
          <p:cNvSpPr>
            <a:spLocks noChangeArrowheads="1"/>
          </p:cNvSpPr>
          <p:nvPr/>
        </p:nvSpPr>
        <p:spPr bwMode="auto">
          <a:xfrm>
            <a:off x="3059113" y="3789363"/>
            <a:ext cx="576262" cy="115252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35845" name="Strzałka w prawo 5"/>
          <p:cNvSpPr>
            <a:spLocks noChangeArrowheads="1"/>
          </p:cNvSpPr>
          <p:nvPr/>
        </p:nvSpPr>
        <p:spPr bwMode="auto">
          <a:xfrm>
            <a:off x="3203575" y="2565400"/>
            <a:ext cx="1223963" cy="503238"/>
          </a:xfrm>
          <a:prstGeom prst="rightArrow">
            <a:avLst>
              <a:gd name="adj1" fmla="val 50000"/>
              <a:gd name="adj2" fmla="val 5007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35846" name="pole tekstowe 6"/>
          <p:cNvSpPr txBox="1">
            <a:spLocks noChangeArrowheads="1"/>
          </p:cNvSpPr>
          <p:nvPr/>
        </p:nvSpPr>
        <p:spPr bwMode="auto">
          <a:xfrm>
            <a:off x="2051050" y="2636838"/>
            <a:ext cx="1081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 smtClean="0">
                <a:solidFill>
                  <a:prstClr val="black"/>
                </a:solidFill>
              </a:rPr>
              <a:t>Oś EWD</a:t>
            </a:r>
            <a:r>
              <a:rPr lang="pl-PL" dirty="0">
                <a:solidFill>
                  <a:prstClr val="black"/>
                </a:solidFill>
              </a:rPr>
              <a:t>/ EVA </a:t>
            </a:r>
            <a:r>
              <a:rPr lang="pl-PL" dirty="0" err="1">
                <a:solidFill>
                  <a:prstClr val="black"/>
                </a:solidFill>
              </a:rPr>
              <a:t>line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35847" name="pole tekstowe 7"/>
          <p:cNvSpPr txBox="1">
            <a:spLocks noChangeArrowheads="1"/>
          </p:cNvSpPr>
          <p:nvPr/>
        </p:nvSpPr>
        <p:spPr bwMode="auto">
          <a:xfrm>
            <a:off x="1979614" y="5013325"/>
            <a:ext cx="27503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prstClr val="black"/>
                </a:solidFill>
              </a:rPr>
              <a:t>Oś wyniku końcowego/ </a:t>
            </a:r>
            <a:r>
              <a:rPr lang="pl-PL" dirty="0" err="1" smtClean="0">
                <a:solidFill>
                  <a:prstClr val="black"/>
                </a:solidFill>
              </a:rPr>
              <a:t>final</a:t>
            </a:r>
            <a:r>
              <a:rPr lang="pl-PL" dirty="0" smtClean="0">
                <a:solidFill>
                  <a:prstClr val="black"/>
                </a:solidFill>
              </a:rPr>
              <a:t> </a:t>
            </a:r>
            <a:r>
              <a:rPr lang="pl-PL" dirty="0" err="1" smtClean="0">
                <a:solidFill>
                  <a:prstClr val="black"/>
                </a:solidFill>
              </a:rPr>
              <a:t>results</a:t>
            </a:r>
            <a:r>
              <a:rPr lang="pl-PL" dirty="0" smtClean="0">
                <a:solidFill>
                  <a:prstClr val="black"/>
                </a:solidFill>
              </a:rPr>
              <a:t> </a:t>
            </a:r>
            <a:r>
              <a:rPr lang="pl-PL" dirty="0" err="1" smtClean="0">
                <a:solidFill>
                  <a:prstClr val="black"/>
                </a:solidFill>
              </a:rPr>
              <a:t>line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35848" name="Strzałka w dół 8"/>
          <p:cNvSpPr>
            <a:spLocks noChangeArrowheads="1"/>
          </p:cNvSpPr>
          <p:nvPr/>
        </p:nvSpPr>
        <p:spPr bwMode="auto">
          <a:xfrm rot="2884208">
            <a:off x="4996657" y="2682081"/>
            <a:ext cx="431800" cy="909637"/>
          </a:xfrm>
          <a:prstGeom prst="downArrow">
            <a:avLst>
              <a:gd name="adj1" fmla="val 50000"/>
              <a:gd name="adj2" fmla="val 4999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35849" name="pole tekstowe 9"/>
          <p:cNvSpPr txBox="1">
            <a:spLocks noChangeArrowheads="1"/>
          </p:cNvSpPr>
          <p:nvPr/>
        </p:nvSpPr>
        <p:spPr bwMode="auto">
          <a:xfrm>
            <a:off x="5580112" y="2360120"/>
            <a:ext cx="20167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prstClr val="black"/>
                </a:solidFill>
              </a:rPr>
              <a:t>Pozycja </a:t>
            </a:r>
            <a:r>
              <a:rPr lang="pl-PL" dirty="0" smtClean="0">
                <a:solidFill>
                  <a:prstClr val="black"/>
                </a:solidFill>
              </a:rPr>
              <a:t>szkoły/ point of the </a:t>
            </a:r>
            <a:r>
              <a:rPr lang="pl-PL" dirty="0" err="1" smtClean="0">
                <a:solidFill>
                  <a:prstClr val="black"/>
                </a:solidFill>
              </a:rPr>
              <a:t>school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35850" name="Prostokąt 9"/>
          <p:cNvSpPr>
            <a:spLocks noChangeArrowheads="1"/>
          </p:cNvSpPr>
          <p:nvPr/>
        </p:nvSpPr>
        <p:spPr bwMode="auto">
          <a:xfrm>
            <a:off x="6143625" y="5851525"/>
            <a:ext cx="576263" cy="9683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35851" name="pole tekstowe 10"/>
          <p:cNvSpPr txBox="1">
            <a:spLocks noChangeArrowheads="1"/>
          </p:cNvSpPr>
          <p:nvPr/>
        </p:nvSpPr>
        <p:spPr bwMode="auto">
          <a:xfrm>
            <a:off x="250825" y="119697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rgbClr val="065DC6"/>
                </a:solidFill>
              </a:rPr>
              <a:t>LO A</a:t>
            </a:r>
          </a:p>
        </p:txBody>
      </p:sp>
    </p:spTree>
    <p:extLst>
      <p:ext uri="{BB962C8B-B14F-4D97-AF65-F5344CB8AC3E}">
        <p14:creationId xmlns:p14="http://schemas.microsoft.com/office/powerpoint/2010/main" val="23216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/>
          <p:cNvSpPr>
            <a:spLocks noGrp="1"/>
          </p:cNvSpPr>
          <p:nvPr>
            <p:ph type="title"/>
          </p:nvPr>
        </p:nvSpPr>
        <p:spPr>
          <a:xfrm>
            <a:off x="0" y="22426"/>
            <a:ext cx="9144000" cy="922337"/>
          </a:xfrm>
        </p:spPr>
        <p:txBody>
          <a:bodyPr>
            <a:normAutofit fontScale="90000"/>
          </a:bodyPr>
          <a:lstStyle/>
          <a:p>
            <a:r>
              <a:rPr lang="pl-PL" sz="3200" b="1" dirty="0"/>
              <a:t>Przykładowa prezentacja wskaźników / </a:t>
            </a:r>
            <a:br>
              <a:rPr lang="pl-PL" sz="3200" b="1" dirty="0"/>
            </a:br>
            <a:r>
              <a:rPr lang="pl-PL" sz="3200" b="1" dirty="0" err="1"/>
              <a:t>sample</a:t>
            </a:r>
            <a:r>
              <a:rPr lang="pl-PL" sz="3200" b="1" dirty="0"/>
              <a:t> </a:t>
            </a:r>
            <a:r>
              <a:rPr lang="pl-PL" sz="3200" b="1" dirty="0" err="1"/>
              <a:t>presentation</a:t>
            </a:r>
            <a:r>
              <a:rPr lang="pl-PL" sz="3200" b="1" dirty="0"/>
              <a:t> of EVA </a:t>
            </a:r>
            <a:r>
              <a:rPr lang="pl-PL" sz="3200" b="1" dirty="0" err="1"/>
              <a:t>indicators</a:t>
            </a:r>
            <a:endParaRPr lang="pl-PL" sz="3200" b="1" dirty="0" smtClean="0"/>
          </a:p>
        </p:txBody>
      </p:sp>
      <p:pic>
        <p:nvPicPr>
          <p:cNvPr id="36867" name="Symbol zastępczy zawartości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81919"/>
            <a:ext cx="6553200" cy="5143425"/>
          </a:xfrm>
          <a:noFill/>
          <a:ln>
            <a:miter lim="800000"/>
            <a:headEnd/>
            <a:tailEnd/>
          </a:ln>
        </p:spPr>
      </p:pic>
      <p:sp>
        <p:nvSpPr>
          <p:cNvPr id="36868" name="Strzałka w dół 4"/>
          <p:cNvSpPr>
            <a:spLocks noChangeArrowheads="1"/>
          </p:cNvSpPr>
          <p:nvPr/>
        </p:nvSpPr>
        <p:spPr bwMode="auto">
          <a:xfrm rot="5400000">
            <a:off x="4950619" y="2294732"/>
            <a:ext cx="395287" cy="863600"/>
          </a:xfrm>
          <a:prstGeom prst="downArrow">
            <a:avLst>
              <a:gd name="adj1" fmla="val 50000"/>
              <a:gd name="adj2" fmla="val 500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36869" name="pole tekstowe 5"/>
          <p:cNvSpPr txBox="1">
            <a:spLocks noChangeArrowheads="1"/>
          </p:cNvSpPr>
          <p:nvPr/>
        </p:nvSpPr>
        <p:spPr bwMode="auto">
          <a:xfrm>
            <a:off x="5580063" y="2420938"/>
            <a:ext cx="23763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prstClr val="black"/>
                </a:solidFill>
              </a:rPr>
              <a:t>Dodatkowy układ </a:t>
            </a:r>
            <a:r>
              <a:rPr lang="pl-PL" sz="1600" dirty="0" smtClean="0">
                <a:solidFill>
                  <a:prstClr val="black"/>
                </a:solidFill>
              </a:rPr>
              <a:t>odniesienia / </a:t>
            </a:r>
          </a:p>
          <a:p>
            <a:r>
              <a:rPr lang="pl-PL" sz="1600" dirty="0" err="1" smtClean="0">
                <a:solidFill>
                  <a:prstClr val="black"/>
                </a:solidFill>
              </a:rPr>
              <a:t>aditional</a:t>
            </a:r>
            <a:r>
              <a:rPr lang="pl-PL" sz="1600" dirty="0" smtClean="0">
                <a:solidFill>
                  <a:prstClr val="black"/>
                </a:solidFill>
              </a:rPr>
              <a:t> </a:t>
            </a:r>
            <a:r>
              <a:rPr lang="pl-PL" sz="1600" dirty="0" err="1" smtClean="0">
                <a:solidFill>
                  <a:prstClr val="black"/>
                </a:solidFill>
              </a:rPr>
              <a:t>line</a:t>
            </a:r>
            <a:r>
              <a:rPr lang="pl-PL" sz="1600" dirty="0" smtClean="0">
                <a:solidFill>
                  <a:prstClr val="black"/>
                </a:solidFill>
              </a:rPr>
              <a:t> of </a:t>
            </a:r>
            <a:r>
              <a:rPr lang="pl-PL" sz="1600" dirty="0" err="1" smtClean="0">
                <a:solidFill>
                  <a:prstClr val="black"/>
                </a:solidFill>
              </a:rPr>
              <a:t>reference</a:t>
            </a:r>
            <a:endParaRPr lang="pl-PL" sz="1600" dirty="0">
              <a:solidFill>
                <a:prstClr val="black"/>
              </a:solidFill>
            </a:endParaRPr>
          </a:p>
        </p:txBody>
      </p:sp>
      <p:sp>
        <p:nvSpPr>
          <p:cNvPr id="36870" name="Prostokąt 5"/>
          <p:cNvSpPr>
            <a:spLocks noChangeArrowheads="1"/>
          </p:cNvSpPr>
          <p:nvPr/>
        </p:nvSpPr>
        <p:spPr bwMode="auto">
          <a:xfrm>
            <a:off x="6156325" y="5876925"/>
            <a:ext cx="576263" cy="9683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36871" name="pole tekstowe 7"/>
          <p:cNvSpPr txBox="1">
            <a:spLocks noChangeArrowheads="1"/>
          </p:cNvSpPr>
          <p:nvPr/>
        </p:nvSpPr>
        <p:spPr bwMode="auto">
          <a:xfrm>
            <a:off x="250825" y="119697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rgbClr val="065DC6"/>
                </a:solidFill>
              </a:rPr>
              <a:t>LO A</a:t>
            </a:r>
          </a:p>
        </p:txBody>
      </p:sp>
    </p:spTree>
    <p:extLst>
      <p:ext uri="{BB962C8B-B14F-4D97-AF65-F5344CB8AC3E}">
        <p14:creationId xmlns:p14="http://schemas.microsoft.com/office/powerpoint/2010/main" val="37410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0"/>
            <a:ext cx="9144000" cy="7527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lIns="92075" tIns="46038" rIns="92075" bIns="46038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www.ewd.edu.pl</a:t>
            </a:r>
            <a:endParaRPr lang="pl-PL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" y="836712"/>
            <a:ext cx="916884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191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W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PW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222</Words>
  <Application>Microsoft Office PowerPoint</Application>
  <PresentationFormat>Pokaz na ekranie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PWE</vt:lpstr>
      <vt:lpstr>3_PWE</vt:lpstr>
      <vt:lpstr>1_Motyw pakietu Office</vt:lpstr>
      <vt:lpstr>Wskaźniki trzyletnie EWD  jako jedno ze źródeł informacji  o poziomie edukacji matematycznej  w Warszawie na tle całego kraju</vt:lpstr>
      <vt:lpstr>Polish Educational Value-Added indicators as one of the sources of information  about the level of mathematical education in Warsaw  on the background of the whole country</vt:lpstr>
      <vt:lpstr>Prezentacja programu PowerPoint</vt:lpstr>
      <vt:lpstr>Prezentacja programu PowerPoint</vt:lpstr>
      <vt:lpstr>Interpretacje – przykłady / interpretations - examples</vt:lpstr>
      <vt:lpstr>Przykładowa prezentacja wskaźników /  sample presentation of EVA indicators</vt:lpstr>
      <vt:lpstr>Przykładowa prezentacja wskaźników /  sample presentation of EVA indicators </vt:lpstr>
      <vt:lpstr>Przykładowa prezentacja wskaźników /  sample presentation of EVA indicators</vt:lpstr>
      <vt:lpstr>Prezentacja programu PowerPoint</vt:lpstr>
      <vt:lpstr>Prezentacja programu PowerPoint</vt:lpstr>
      <vt:lpstr>EWD matematyka – gimnazja warszawskie/ EVA  mathematics – Warsaw  secondary schools</vt:lpstr>
      <vt:lpstr>EWD matematyka – licea ogólnokształcące warszawskie/ EVA  mathematics – Warsaw  high schools </vt:lpstr>
      <vt:lpstr>EWD matematyka - technika warszawskie/ EVA  mathematics – Warsaw  technical high  schools</vt:lpstr>
      <vt:lpstr>Prezentacja programu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doradca</dc:creator>
  <cp:lastModifiedBy>doradca</cp:lastModifiedBy>
  <cp:revision>30</cp:revision>
  <dcterms:created xsi:type="dcterms:W3CDTF">2015-02-18T22:09:30Z</dcterms:created>
  <dcterms:modified xsi:type="dcterms:W3CDTF">2015-06-22T11:57:54Z</dcterms:modified>
</cp:coreProperties>
</file>