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68" r:id="rId13"/>
    <p:sldId id="272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800080"/>
    <a:srgbClr val="0000FF"/>
    <a:srgbClr val="66FF33"/>
    <a:srgbClr val="679E2A"/>
    <a:srgbClr val="00808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0E75F-0C21-454D-BF14-215DF0E3AD8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FF0F5DA-89AC-43DC-8E50-6C81EE919F0E}">
      <dgm:prSet phldrT="[Tekst]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en-US" dirty="0" smtClean="0"/>
            <a:t>Didactic methods</a:t>
          </a:r>
          <a:endParaRPr lang="pl-PL" dirty="0"/>
        </a:p>
      </dgm:t>
    </dgm:pt>
    <dgm:pt modelId="{75EDA245-67AA-4083-A148-CE22F4C47763}" type="parTrans" cxnId="{B14D4D8E-1D4A-4155-97D4-478B26FA34A8}">
      <dgm:prSet/>
      <dgm:spPr/>
      <dgm:t>
        <a:bodyPr/>
        <a:lstStyle/>
        <a:p>
          <a:endParaRPr lang="pl-PL"/>
        </a:p>
      </dgm:t>
    </dgm:pt>
    <dgm:pt modelId="{7CC01B59-9F72-4FEB-A77D-5A8BF5DBB76C}" type="sibTrans" cxnId="{B14D4D8E-1D4A-4155-97D4-478B26FA34A8}">
      <dgm:prSet/>
      <dgm:spPr/>
      <dgm:t>
        <a:bodyPr/>
        <a:lstStyle/>
        <a:p>
          <a:endParaRPr lang="pl-PL"/>
        </a:p>
      </dgm:t>
    </dgm:pt>
    <dgm:pt modelId="{1C2B668D-99EE-42B5-9A9F-184AC54A024E}">
      <dgm:prSet phldrT="[Teks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dirty="0" smtClean="0"/>
            <a:t>Childcare</a:t>
          </a:r>
          <a:endParaRPr lang="pl-PL" dirty="0"/>
        </a:p>
      </dgm:t>
    </dgm:pt>
    <dgm:pt modelId="{BDED26E1-5AB8-4A8D-95CE-B3FA7E9CF434}" type="parTrans" cxnId="{1F29BEA4-4178-45E9-9574-F036CEC06FBC}">
      <dgm:prSet/>
      <dgm:spPr/>
      <dgm:t>
        <a:bodyPr/>
        <a:lstStyle/>
        <a:p>
          <a:endParaRPr lang="pl-PL"/>
        </a:p>
      </dgm:t>
    </dgm:pt>
    <dgm:pt modelId="{C514A896-E235-4CAF-B134-AD54E48AC7C7}" type="sibTrans" cxnId="{1F29BEA4-4178-45E9-9574-F036CEC06FBC}">
      <dgm:prSet/>
      <dgm:spPr/>
      <dgm:t>
        <a:bodyPr/>
        <a:lstStyle/>
        <a:p>
          <a:endParaRPr lang="pl-PL"/>
        </a:p>
      </dgm:t>
    </dgm:pt>
    <dgm:pt modelId="{CE3A6CE3-F518-4F2F-BD44-660C1FE59577}">
      <dgm:prSet phldrT="[Tekst]"/>
      <dgm:spPr>
        <a:solidFill>
          <a:schemeClr val="accent3">
            <a:alpha val="50000"/>
          </a:schemeClr>
        </a:solidFill>
      </dgm:spPr>
      <dgm:t>
        <a:bodyPr/>
        <a:lstStyle/>
        <a:p>
          <a:r>
            <a:rPr lang="en-US" dirty="0" smtClean="0"/>
            <a:t>Pedagogy</a:t>
          </a:r>
          <a:endParaRPr lang="pl-PL" dirty="0"/>
        </a:p>
      </dgm:t>
    </dgm:pt>
    <dgm:pt modelId="{D84DB795-99F5-4520-A783-A4074E35240D}" type="parTrans" cxnId="{23B25413-8E8C-4F00-8605-53E874F30356}">
      <dgm:prSet/>
      <dgm:spPr/>
      <dgm:t>
        <a:bodyPr/>
        <a:lstStyle/>
        <a:p>
          <a:endParaRPr lang="pl-PL"/>
        </a:p>
      </dgm:t>
    </dgm:pt>
    <dgm:pt modelId="{8F99473D-C578-400C-92B8-145F8483CE27}" type="sibTrans" cxnId="{23B25413-8E8C-4F00-8605-53E874F30356}">
      <dgm:prSet/>
      <dgm:spPr/>
      <dgm:t>
        <a:bodyPr/>
        <a:lstStyle/>
        <a:p>
          <a:endParaRPr lang="pl-PL"/>
        </a:p>
      </dgm:t>
    </dgm:pt>
    <dgm:pt modelId="{0AF2DE59-F681-46FF-B12E-72ABEEAA6145}" type="pres">
      <dgm:prSet presAssocID="{8150E75F-0C21-454D-BF14-215DF0E3AD89}" presName="compositeShape" presStyleCnt="0">
        <dgm:presLayoutVars>
          <dgm:chMax val="7"/>
          <dgm:dir/>
          <dgm:resizeHandles val="exact"/>
        </dgm:presLayoutVars>
      </dgm:prSet>
      <dgm:spPr/>
    </dgm:pt>
    <dgm:pt modelId="{CA3FE47C-CA60-4D7F-A787-067DB6BDA714}" type="pres">
      <dgm:prSet presAssocID="{6FF0F5DA-89AC-43DC-8E50-6C81EE919F0E}" presName="circ1" presStyleLbl="vennNode1" presStyleIdx="0" presStyleCnt="3"/>
      <dgm:spPr/>
      <dgm:t>
        <a:bodyPr/>
        <a:lstStyle/>
        <a:p>
          <a:endParaRPr lang="pl-PL"/>
        </a:p>
      </dgm:t>
    </dgm:pt>
    <dgm:pt modelId="{8B7E8104-37C4-417D-A50A-A037F20EDA48}" type="pres">
      <dgm:prSet presAssocID="{6FF0F5DA-89AC-43DC-8E50-6C81EE919F0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AD0689-689B-4D18-8D02-60EFB6AB463E}" type="pres">
      <dgm:prSet presAssocID="{1C2B668D-99EE-42B5-9A9F-184AC54A024E}" presName="circ2" presStyleLbl="vennNode1" presStyleIdx="1" presStyleCnt="3"/>
      <dgm:spPr/>
      <dgm:t>
        <a:bodyPr/>
        <a:lstStyle/>
        <a:p>
          <a:endParaRPr lang="pl-PL"/>
        </a:p>
      </dgm:t>
    </dgm:pt>
    <dgm:pt modelId="{8C4CEF94-7737-4972-883C-B04099AE2F7C}" type="pres">
      <dgm:prSet presAssocID="{1C2B668D-99EE-42B5-9A9F-184AC54A024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44D91D-F700-41B0-8018-DF4E59A492F1}" type="pres">
      <dgm:prSet presAssocID="{CE3A6CE3-F518-4F2F-BD44-660C1FE59577}" presName="circ3" presStyleLbl="vennNode1" presStyleIdx="2" presStyleCnt="3"/>
      <dgm:spPr/>
      <dgm:t>
        <a:bodyPr/>
        <a:lstStyle/>
        <a:p>
          <a:endParaRPr lang="pl-PL"/>
        </a:p>
      </dgm:t>
    </dgm:pt>
    <dgm:pt modelId="{7D80A131-952E-41C3-A291-43524834AEA9}" type="pres">
      <dgm:prSet presAssocID="{CE3A6CE3-F518-4F2F-BD44-660C1FE5957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14D4D8E-1D4A-4155-97D4-478B26FA34A8}" srcId="{8150E75F-0C21-454D-BF14-215DF0E3AD89}" destId="{6FF0F5DA-89AC-43DC-8E50-6C81EE919F0E}" srcOrd="0" destOrd="0" parTransId="{75EDA245-67AA-4083-A148-CE22F4C47763}" sibTransId="{7CC01B59-9F72-4FEB-A77D-5A8BF5DBB76C}"/>
    <dgm:cxn modelId="{7C211001-847F-40FD-94BD-2AE19C9C4B40}" type="presOf" srcId="{6FF0F5DA-89AC-43DC-8E50-6C81EE919F0E}" destId="{CA3FE47C-CA60-4D7F-A787-067DB6BDA714}" srcOrd="0" destOrd="0" presId="urn:microsoft.com/office/officeart/2005/8/layout/venn1"/>
    <dgm:cxn modelId="{D49373B4-9780-4EF9-B217-D35AD7EDEE24}" type="presOf" srcId="{CE3A6CE3-F518-4F2F-BD44-660C1FE59577}" destId="{4E44D91D-F700-41B0-8018-DF4E59A492F1}" srcOrd="0" destOrd="0" presId="urn:microsoft.com/office/officeart/2005/8/layout/venn1"/>
    <dgm:cxn modelId="{D7A418AD-A4A2-47FC-95C0-9C4C163E5C97}" type="presOf" srcId="{8150E75F-0C21-454D-BF14-215DF0E3AD89}" destId="{0AF2DE59-F681-46FF-B12E-72ABEEAA6145}" srcOrd="0" destOrd="0" presId="urn:microsoft.com/office/officeart/2005/8/layout/venn1"/>
    <dgm:cxn modelId="{B482C130-F116-46E2-94CA-E0BC28A89046}" type="presOf" srcId="{6FF0F5DA-89AC-43DC-8E50-6C81EE919F0E}" destId="{8B7E8104-37C4-417D-A50A-A037F20EDA48}" srcOrd="1" destOrd="0" presId="urn:microsoft.com/office/officeart/2005/8/layout/venn1"/>
    <dgm:cxn modelId="{1F29BEA4-4178-45E9-9574-F036CEC06FBC}" srcId="{8150E75F-0C21-454D-BF14-215DF0E3AD89}" destId="{1C2B668D-99EE-42B5-9A9F-184AC54A024E}" srcOrd="1" destOrd="0" parTransId="{BDED26E1-5AB8-4A8D-95CE-B3FA7E9CF434}" sibTransId="{C514A896-E235-4CAF-B134-AD54E48AC7C7}"/>
    <dgm:cxn modelId="{23B25413-8E8C-4F00-8605-53E874F30356}" srcId="{8150E75F-0C21-454D-BF14-215DF0E3AD89}" destId="{CE3A6CE3-F518-4F2F-BD44-660C1FE59577}" srcOrd="2" destOrd="0" parTransId="{D84DB795-99F5-4520-A783-A4074E35240D}" sibTransId="{8F99473D-C578-400C-92B8-145F8483CE27}"/>
    <dgm:cxn modelId="{8D7EE33C-8E26-4B1B-83C8-D868FA6B9FE0}" type="presOf" srcId="{1C2B668D-99EE-42B5-9A9F-184AC54A024E}" destId="{7BAD0689-689B-4D18-8D02-60EFB6AB463E}" srcOrd="0" destOrd="0" presId="urn:microsoft.com/office/officeart/2005/8/layout/venn1"/>
    <dgm:cxn modelId="{3000DF5E-8567-41D2-BF23-307F7E13BDF7}" type="presOf" srcId="{1C2B668D-99EE-42B5-9A9F-184AC54A024E}" destId="{8C4CEF94-7737-4972-883C-B04099AE2F7C}" srcOrd="1" destOrd="0" presId="urn:microsoft.com/office/officeart/2005/8/layout/venn1"/>
    <dgm:cxn modelId="{8C6FC928-92C3-4276-BE21-E7AD8C523D0E}" type="presOf" srcId="{CE3A6CE3-F518-4F2F-BD44-660C1FE59577}" destId="{7D80A131-952E-41C3-A291-43524834AEA9}" srcOrd="1" destOrd="0" presId="urn:microsoft.com/office/officeart/2005/8/layout/venn1"/>
    <dgm:cxn modelId="{BF16AA4E-5C23-4DFC-9A1D-E1EA376C5F10}" type="presParOf" srcId="{0AF2DE59-F681-46FF-B12E-72ABEEAA6145}" destId="{CA3FE47C-CA60-4D7F-A787-067DB6BDA714}" srcOrd="0" destOrd="0" presId="urn:microsoft.com/office/officeart/2005/8/layout/venn1"/>
    <dgm:cxn modelId="{7510CD58-9699-4AA6-96E5-995B9137799B}" type="presParOf" srcId="{0AF2DE59-F681-46FF-B12E-72ABEEAA6145}" destId="{8B7E8104-37C4-417D-A50A-A037F20EDA48}" srcOrd="1" destOrd="0" presId="urn:microsoft.com/office/officeart/2005/8/layout/venn1"/>
    <dgm:cxn modelId="{F55D569A-5DDF-4C22-A982-140F40098B42}" type="presParOf" srcId="{0AF2DE59-F681-46FF-B12E-72ABEEAA6145}" destId="{7BAD0689-689B-4D18-8D02-60EFB6AB463E}" srcOrd="2" destOrd="0" presId="urn:microsoft.com/office/officeart/2005/8/layout/venn1"/>
    <dgm:cxn modelId="{7A6084FF-4F2C-422B-86FB-2A3AC20E9EC3}" type="presParOf" srcId="{0AF2DE59-F681-46FF-B12E-72ABEEAA6145}" destId="{8C4CEF94-7737-4972-883C-B04099AE2F7C}" srcOrd="3" destOrd="0" presId="urn:microsoft.com/office/officeart/2005/8/layout/venn1"/>
    <dgm:cxn modelId="{774BE9A8-3BBC-4969-95A3-A219A7A686A4}" type="presParOf" srcId="{0AF2DE59-F681-46FF-B12E-72ABEEAA6145}" destId="{4E44D91D-F700-41B0-8018-DF4E59A492F1}" srcOrd="4" destOrd="0" presId="urn:microsoft.com/office/officeart/2005/8/layout/venn1"/>
    <dgm:cxn modelId="{71663680-892C-4D3E-A2F4-B734FBD39418}" type="presParOf" srcId="{0AF2DE59-F681-46FF-B12E-72ABEEAA6145}" destId="{7D80A131-952E-41C3-A291-43524834AEA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FE47C-CA60-4D7F-A787-067DB6BDA714}">
      <dsp:nvSpPr>
        <dsp:cNvPr id="0" name=""/>
        <dsp:cNvSpPr/>
      </dsp:nvSpPr>
      <dsp:spPr>
        <a:xfrm>
          <a:off x="2429063" y="39804"/>
          <a:ext cx="1910625" cy="1910625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Didactic methods</a:t>
          </a:r>
          <a:endParaRPr lang="pl-PL" sz="2300" kern="1200" dirty="0"/>
        </a:p>
      </dsp:txBody>
      <dsp:txXfrm>
        <a:off x="2683813" y="374164"/>
        <a:ext cx="1401125" cy="859781"/>
      </dsp:txXfrm>
    </dsp:sp>
    <dsp:sp modelId="{7BAD0689-689B-4D18-8D02-60EFB6AB463E}">
      <dsp:nvSpPr>
        <dsp:cNvPr id="0" name=""/>
        <dsp:cNvSpPr/>
      </dsp:nvSpPr>
      <dsp:spPr>
        <a:xfrm>
          <a:off x="3118480" y="1233945"/>
          <a:ext cx="1910625" cy="1910625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Childcare</a:t>
          </a:r>
          <a:endParaRPr lang="pl-PL" sz="2300" kern="1200" dirty="0"/>
        </a:p>
      </dsp:txBody>
      <dsp:txXfrm>
        <a:off x="3702813" y="1727523"/>
        <a:ext cx="1146375" cy="1050844"/>
      </dsp:txXfrm>
    </dsp:sp>
    <dsp:sp modelId="{4E44D91D-F700-41B0-8018-DF4E59A492F1}">
      <dsp:nvSpPr>
        <dsp:cNvPr id="0" name=""/>
        <dsp:cNvSpPr/>
      </dsp:nvSpPr>
      <dsp:spPr>
        <a:xfrm>
          <a:off x="1739645" y="1233945"/>
          <a:ext cx="1910625" cy="1910625"/>
        </a:xfrm>
        <a:prstGeom prst="ellipse">
          <a:avLst/>
        </a:prstGeom>
        <a:solidFill>
          <a:schemeClr val="accent3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Pedagogy</a:t>
          </a:r>
          <a:endParaRPr lang="pl-PL" sz="2300" kern="1200" dirty="0"/>
        </a:p>
      </dsp:txBody>
      <dsp:txXfrm>
        <a:off x="1919563" y="1727523"/>
        <a:ext cx="1146375" cy="1050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4A2A6-3F19-45F3-AB36-4D2772A6BD58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6E957-BC6C-40B5-8C60-0F141D7DA2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417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E957-BC6C-40B5-8C60-0F141D7DA2C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467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E957-BC6C-40B5-8C60-0F141D7DA2C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467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E957-BC6C-40B5-8C60-0F141D7DA2CD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467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E957-BC6C-40B5-8C60-0F141D7DA2CD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467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E957-BC6C-40B5-8C60-0F141D7DA2CD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46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E957-BC6C-40B5-8C60-0F141D7DA2C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46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E957-BC6C-40B5-8C60-0F141D7DA2C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467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E957-BC6C-40B5-8C60-0F141D7DA2CD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467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E957-BC6C-40B5-8C60-0F141D7DA2C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467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E957-BC6C-40B5-8C60-0F141D7DA2C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467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E957-BC6C-40B5-8C60-0F141D7DA2CD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467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E957-BC6C-40B5-8C60-0F141D7DA2CD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467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6E957-BC6C-40B5-8C60-0F141D7DA2CD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046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E36B-F31E-4341-B7C8-4BACFFD7AB52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4A03-28D0-487D-85E0-6F16DAB2D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43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E36B-F31E-4341-B7C8-4BACFFD7AB52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4A03-28D0-487D-85E0-6F16DAB2D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906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E36B-F31E-4341-B7C8-4BACFFD7AB52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4A03-28D0-487D-85E0-6F16DAB2D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319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E36B-F31E-4341-B7C8-4BACFFD7AB52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4A03-28D0-487D-85E0-6F16DAB2D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83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E36B-F31E-4341-B7C8-4BACFFD7AB52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4A03-28D0-487D-85E0-6F16DAB2D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726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E36B-F31E-4341-B7C8-4BACFFD7AB52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4A03-28D0-487D-85E0-6F16DAB2D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569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E36B-F31E-4341-B7C8-4BACFFD7AB52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4A03-28D0-487D-85E0-6F16DAB2D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6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E36B-F31E-4341-B7C8-4BACFFD7AB52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4A03-28D0-487D-85E0-6F16DAB2D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66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E36B-F31E-4341-B7C8-4BACFFD7AB52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4A03-28D0-487D-85E0-6F16DAB2D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178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E36B-F31E-4341-B7C8-4BACFFD7AB52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4A03-28D0-487D-85E0-6F16DAB2D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06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E36B-F31E-4341-B7C8-4BACFFD7AB52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4A03-28D0-487D-85E0-6F16DAB2D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865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2E36B-F31E-4341-B7C8-4BACFFD7AB52}" type="datetimeFigureOut">
              <a:rPr lang="pl-PL" smtClean="0"/>
              <a:t>2017-10-17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D4A03-28D0-487D-85E0-6F16DAB2D8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557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/>
              <a:t>Warsaw</a:t>
            </a:r>
            <a:r>
              <a:rPr lang="pl-PL" b="1" dirty="0"/>
              <a:t> </a:t>
            </a:r>
            <a:r>
              <a:rPr lang="pl-PL" b="1" dirty="0"/>
              <a:t>S</a:t>
            </a:r>
            <a:r>
              <a:rPr lang="pl-PL" b="1" dirty="0" smtClean="0"/>
              <a:t>chools </a:t>
            </a:r>
            <a:r>
              <a:rPr lang="pl-PL" b="1" dirty="0" err="1"/>
              <a:t>S</a:t>
            </a:r>
            <a:r>
              <a:rPr lang="pl-PL" b="1" dirty="0" err="1" smtClean="0"/>
              <a:t>upport</a:t>
            </a:r>
            <a:r>
              <a:rPr lang="pl-PL" b="1" dirty="0" smtClean="0"/>
              <a:t> </a:t>
            </a:r>
            <a:r>
              <a:rPr lang="pl-PL" b="1" dirty="0"/>
              <a:t>S</a:t>
            </a:r>
            <a:r>
              <a:rPr lang="pl-PL" b="1" dirty="0" smtClean="0"/>
              <a:t>ystem </a:t>
            </a:r>
            <a:br>
              <a:rPr lang="pl-PL" b="1" dirty="0" smtClean="0"/>
            </a:br>
            <a:r>
              <a:rPr lang="pl-PL" b="1" dirty="0" smtClean="0"/>
              <a:t>– </a:t>
            </a:r>
            <a:r>
              <a:rPr lang="pl-PL" b="1" dirty="0"/>
              <a:t>a </a:t>
            </a:r>
            <a:r>
              <a:rPr lang="pl-PL" b="1" dirty="0" err="1"/>
              <a:t>new</a:t>
            </a:r>
            <a:r>
              <a:rPr lang="pl-PL" b="1" dirty="0"/>
              <a:t> and </a:t>
            </a:r>
            <a:r>
              <a:rPr lang="pl-PL" b="1" dirty="0" err="1"/>
              <a:t>innovative</a:t>
            </a:r>
            <a:r>
              <a:rPr lang="pl-PL" b="1" dirty="0"/>
              <a:t> </a:t>
            </a:r>
            <a:r>
              <a:rPr lang="pl-PL" b="1" dirty="0" err="1"/>
              <a:t>work</a:t>
            </a:r>
            <a:r>
              <a:rPr lang="pl-PL" b="1" dirty="0"/>
              <a:t> model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2800" dirty="0" smtClean="0">
                <a:solidFill>
                  <a:schemeClr val="tx1"/>
                </a:solidFill>
              </a:rPr>
              <a:t>Paulina Wawer</a:t>
            </a:r>
          </a:p>
          <a:p>
            <a:r>
              <a:rPr lang="pl-PL" sz="2800" dirty="0" smtClean="0">
                <a:solidFill>
                  <a:schemeClr val="tx1"/>
                </a:solidFill>
              </a:rPr>
              <a:t>Justyna Zaremba</a:t>
            </a:r>
          </a:p>
          <a:p>
            <a:r>
              <a:rPr lang="pl-PL" b="1" dirty="0" err="1" smtClean="0">
                <a:solidFill>
                  <a:schemeClr val="tx1"/>
                </a:solidFill>
              </a:rPr>
              <a:t>Ferrol</a:t>
            </a:r>
            <a:r>
              <a:rPr lang="pl-PL" b="1" dirty="0" smtClean="0">
                <a:solidFill>
                  <a:schemeClr val="tx1"/>
                </a:solidFill>
              </a:rPr>
              <a:t>, </a:t>
            </a:r>
            <a:r>
              <a:rPr lang="pl-PL" b="1" dirty="0" err="1" smtClean="0">
                <a:solidFill>
                  <a:schemeClr val="tx1"/>
                </a:solidFill>
              </a:rPr>
              <a:t>October</a:t>
            </a:r>
            <a:r>
              <a:rPr lang="pl-PL" b="1" dirty="0" smtClean="0">
                <a:solidFill>
                  <a:schemeClr val="tx1"/>
                </a:solidFill>
              </a:rPr>
              <a:t> 2017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48"/>
            <a:ext cx="9144000" cy="107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4750296" cy="4608512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Does not matter </a:t>
            </a:r>
            <a:r>
              <a:rPr lang="en-US" sz="3100" b="1" dirty="0"/>
              <a:t>who you are</a:t>
            </a:r>
            <a:r>
              <a:rPr lang="en-US" sz="2700" b="1" dirty="0"/>
              <a:t> </a:t>
            </a:r>
            <a:r>
              <a:rPr lang="en-US" sz="2700" dirty="0"/>
              <a:t>and where you are </a:t>
            </a:r>
            <a:r>
              <a:rPr lang="en-US" sz="3100" b="1" dirty="0"/>
              <a:t>you always </a:t>
            </a:r>
            <a:r>
              <a:rPr lang="en-US" sz="2700" dirty="0"/>
              <a:t>have </a:t>
            </a:r>
            <a:r>
              <a:rPr lang="en-US" sz="3100" b="1" dirty="0"/>
              <a:t>the power </a:t>
            </a:r>
            <a:r>
              <a:rPr lang="en-US" sz="2700" dirty="0"/>
              <a:t>to change the system. 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en-US" sz="2700" dirty="0" smtClean="0"/>
              <a:t>If </a:t>
            </a:r>
            <a:r>
              <a:rPr lang="en-US" sz="2700" dirty="0"/>
              <a:t>you are </a:t>
            </a:r>
            <a:r>
              <a:rPr lang="en-US" sz="3100" b="1" dirty="0"/>
              <a:t>a teacher</a:t>
            </a:r>
            <a:r>
              <a:rPr lang="en-US" sz="2700" dirty="0"/>
              <a:t>, you are that system for your students. A whole community can </a:t>
            </a:r>
            <a:r>
              <a:rPr lang="en-US" sz="3100" b="1" dirty="0"/>
              <a:t>benefit</a:t>
            </a:r>
            <a:r>
              <a:rPr lang="en-US" sz="2700" dirty="0"/>
              <a:t> from a vibrant school, as it becomes a </a:t>
            </a:r>
            <a:r>
              <a:rPr lang="en-US" sz="3100" b="1" dirty="0"/>
              <a:t>source</a:t>
            </a:r>
            <a:r>
              <a:rPr lang="en-US" sz="2700" dirty="0"/>
              <a:t> of hope and creative </a:t>
            </a:r>
            <a:r>
              <a:rPr lang="en-US" sz="3100" b="1" dirty="0"/>
              <a:t>Energy</a:t>
            </a:r>
            <a:r>
              <a:rPr lang="en-US" sz="3100" dirty="0" smtClean="0"/>
              <a:t>.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en-US" sz="2700" dirty="0" smtClean="0"/>
              <a:t> </a:t>
            </a:r>
            <a:r>
              <a:rPr lang="pl-PL" sz="2700" dirty="0" smtClean="0"/>
              <a:t/>
            </a:r>
            <a:br>
              <a:rPr lang="pl-PL" sz="2700" dirty="0" smtClean="0"/>
            </a:br>
            <a:r>
              <a:rPr lang="en-US" sz="2200" i="1" dirty="0" smtClean="0"/>
              <a:t>Ken </a:t>
            </a:r>
            <a:r>
              <a:rPr lang="en-US" sz="2200" i="1" dirty="0"/>
              <a:t>Robinson </a:t>
            </a:r>
            <a:r>
              <a:rPr lang="en-US" sz="2200" i="1" dirty="0" smtClean="0"/>
              <a:t>„Creative </a:t>
            </a:r>
            <a:r>
              <a:rPr lang="en-US" sz="2200" i="1" dirty="0"/>
              <a:t>Schools”.</a:t>
            </a:r>
            <a:endParaRPr lang="pl-PL" sz="4000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48"/>
            <a:ext cx="9144000" cy="107858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8880"/>
            <a:ext cx="40964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cies\Downloads\zdjęc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988840"/>
            <a:ext cx="3648403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580229"/>
            <a:ext cx="4861049" cy="3690113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Start a positive change</a:t>
            </a:r>
            <a:r>
              <a:rPr lang="en-US" sz="4000" b="1" dirty="0" smtClean="0"/>
              <a:t>: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/>
              <a:t/>
            </a:r>
            <a:br>
              <a:rPr lang="pl-PL" sz="4000" dirty="0"/>
            </a:br>
            <a:r>
              <a:rPr lang="en-US" sz="3200" dirty="0"/>
              <a:t>Think about one thing you would like to change</a:t>
            </a: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en-US" sz="3200" dirty="0" smtClean="0"/>
              <a:t>Start </a:t>
            </a:r>
            <a:r>
              <a:rPr lang="en-US" sz="3200" dirty="0"/>
              <a:t>act now and change the world for the </a:t>
            </a:r>
            <a:r>
              <a:rPr lang="en-US" sz="3200" dirty="0" smtClean="0"/>
              <a:t>better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48"/>
            <a:ext cx="9144000" cy="107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3270225"/>
          </a:xfrm>
        </p:spPr>
        <p:txBody>
          <a:bodyPr>
            <a:normAutofit/>
          </a:bodyPr>
          <a:lstStyle/>
          <a:p>
            <a:r>
              <a:rPr lang="pl-PL" sz="3100" dirty="0" smtClean="0"/>
              <a:t/>
            </a:r>
            <a:br>
              <a:rPr lang="pl-PL" sz="3100" dirty="0" smtClean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2"/>
            <a:ext cx="9144000" cy="1078584"/>
          </a:xfrm>
          <a:prstGeom prst="rect">
            <a:avLst/>
          </a:prstGeom>
        </p:spPr>
      </p:pic>
      <p:pic>
        <p:nvPicPr>
          <p:cNvPr id="2050" name="Picture 2" descr="C:\Users\wcies\Downloads\zdjęcie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03244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cies\Downloads\zdjęcie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916" y="3284984"/>
            <a:ext cx="4488499" cy="336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9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2952328"/>
          </a:xfrm>
        </p:spPr>
        <p:txBody>
          <a:bodyPr>
            <a:normAutofit/>
          </a:bodyPr>
          <a:lstStyle/>
          <a:p>
            <a:r>
              <a:rPr lang="pl-PL" sz="3100" dirty="0" smtClean="0"/>
              <a:t/>
            </a:r>
            <a:br>
              <a:rPr lang="pl-PL" sz="3100" dirty="0" smtClean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2"/>
            <a:ext cx="9144000" cy="1078584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71800" y="2867296"/>
            <a:ext cx="3456384" cy="8335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-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pl-PL" sz="60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inherit"/>
                <a:cs typeface="Arial" pitchFamily="34" charset="0"/>
              </a:rPr>
              <a:t>Gracias</a:t>
            </a:r>
            <a:r>
              <a:rPr kumimoji="0" lang="pl-PL" altLang="pl-PL" sz="60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inherit"/>
                <a:cs typeface="Arial" pitchFamily="34" charset="0"/>
              </a:rPr>
              <a:t>!</a:t>
            </a:r>
            <a:r>
              <a:rPr kumimoji="0" lang="es-ES" altLang="pl-PL" sz="10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S" altLang="pl-PL" sz="2400" b="1" i="0" u="none" strike="noStrike" cap="none" normalizeH="0" baseline="0" dirty="0" smtClean="0">
              <a:ln>
                <a:noFill/>
              </a:ln>
              <a:solidFill>
                <a:srgbClr val="FF99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/>
              <a:t>Warsaw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https</a:t>
            </a:r>
            <a:r>
              <a:rPr lang="pl-PL" sz="2400" dirty="0"/>
              <a:t>://www.youtube.com/watch?v=Th6eOcGxc3w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48"/>
            <a:ext cx="9144000" cy="107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8278688" cy="864095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 smtClean="0"/>
              <a:t>WCIES</a:t>
            </a:r>
            <a:br>
              <a:rPr lang="pl-PL" sz="2400" b="1" dirty="0" smtClean="0"/>
            </a:br>
            <a:r>
              <a:rPr lang="pl-PL" sz="2400" b="1" dirty="0" err="1" smtClean="0"/>
              <a:t>Warsaw</a:t>
            </a:r>
            <a:r>
              <a:rPr lang="pl-PL" sz="2400" b="1" dirty="0" smtClean="0"/>
              <a:t> </a:t>
            </a:r>
            <a:r>
              <a:rPr lang="pl-PL" sz="2400" b="1" dirty="0"/>
              <a:t>Centre for </a:t>
            </a:r>
            <a:r>
              <a:rPr lang="pl-PL" sz="2400" b="1" dirty="0" err="1"/>
              <a:t>Socio-Educational</a:t>
            </a:r>
            <a:r>
              <a:rPr lang="pl-PL" sz="2400" b="1" dirty="0"/>
              <a:t> </a:t>
            </a:r>
            <a:r>
              <a:rPr lang="pl-PL" sz="2400" b="1" dirty="0" err="1"/>
              <a:t>Innovation</a:t>
            </a:r>
            <a:r>
              <a:rPr lang="pl-PL" sz="2400" b="1" dirty="0"/>
              <a:t> and </a:t>
            </a:r>
            <a:r>
              <a:rPr lang="pl-PL" sz="2400" b="1" dirty="0" smtClean="0"/>
              <a:t>Training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br>
              <a:rPr lang="pl-PL" sz="2000" dirty="0" smtClean="0"/>
            </a:br>
            <a:endParaRPr lang="pl-PL" sz="2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7920880" cy="4320480"/>
          </a:xfrm>
        </p:spPr>
        <p:txBody>
          <a:bodyPr>
            <a:normAutofit/>
          </a:bodyPr>
          <a:lstStyle/>
          <a:p>
            <a:pPr algn="l"/>
            <a:endParaRPr lang="pl-PL" dirty="0" smtClean="0">
              <a:solidFill>
                <a:schemeClr val="tx1"/>
              </a:solidFill>
            </a:endParaRPr>
          </a:p>
          <a:p>
            <a:pPr algn="l"/>
            <a:r>
              <a:rPr lang="pl-PL" dirty="0" err="1" smtClean="0">
                <a:solidFill>
                  <a:schemeClr val="tx1"/>
                </a:solidFill>
              </a:rPr>
              <a:t>local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government-operated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teacher</a:t>
            </a:r>
            <a:r>
              <a:rPr lang="pl-PL" dirty="0">
                <a:solidFill>
                  <a:schemeClr val="tx1"/>
                </a:solidFill>
              </a:rPr>
              <a:t> development </a:t>
            </a:r>
            <a:r>
              <a:rPr lang="pl-PL" dirty="0" err="1">
                <a:solidFill>
                  <a:schemeClr val="tx1"/>
                </a:solidFill>
              </a:rPr>
              <a:t>facility</a:t>
            </a:r>
            <a:r>
              <a:rPr lang="pl-PL" dirty="0">
                <a:solidFill>
                  <a:schemeClr val="tx1"/>
                </a:solidFill>
              </a:rPr>
              <a:t>, </a:t>
            </a:r>
            <a:r>
              <a:rPr lang="pl-PL" dirty="0" err="1">
                <a:solidFill>
                  <a:schemeClr val="tx1"/>
                </a:solidFill>
              </a:rPr>
              <a:t>an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institution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providing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knowledge</a:t>
            </a:r>
            <a:r>
              <a:rPr lang="pl-PL" dirty="0">
                <a:solidFill>
                  <a:schemeClr val="tx1"/>
                </a:solidFill>
              </a:rPr>
              <a:t> and </a:t>
            </a:r>
            <a:r>
              <a:rPr lang="pl-PL" dirty="0" err="1" smtClean="0">
                <a:solidFill>
                  <a:schemeClr val="tx1"/>
                </a:solidFill>
              </a:rPr>
              <a:t>education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whose work is perfectly reflected by the motto </a:t>
            </a:r>
            <a:endParaRPr lang="pl-PL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“</a:t>
            </a:r>
            <a:r>
              <a:rPr lang="en-US" b="1" dirty="0">
                <a:solidFill>
                  <a:schemeClr val="tx1"/>
                </a:solidFill>
              </a:rPr>
              <a:t>Warsaw – the City of Education”.</a:t>
            </a:r>
            <a:endParaRPr lang="pl-PL" b="1" dirty="0" smtClean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48"/>
            <a:ext cx="9144000" cy="107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100" b="1" dirty="0" err="1" smtClean="0"/>
              <a:t>Warsaw</a:t>
            </a:r>
            <a:r>
              <a:rPr lang="pl-PL" sz="3100" b="1" dirty="0" smtClean="0"/>
              <a:t> </a:t>
            </a:r>
            <a:r>
              <a:rPr lang="pl-PL" sz="3100" b="1" dirty="0"/>
              <a:t>S</a:t>
            </a:r>
            <a:r>
              <a:rPr lang="pl-PL" sz="3100" b="1" dirty="0" smtClean="0"/>
              <a:t>chools </a:t>
            </a:r>
            <a:r>
              <a:rPr lang="pl-PL" sz="3100" b="1" dirty="0" err="1"/>
              <a:t>S</a:t>
            </a:r>
            <a:r>
              <a:rPr lang="pl-PL" sz="3100" b="1" dirty="0" err="1" smtClean="0"/>
              <a:t>upport</a:t>
            </a:r>
            <a:r>
              <a:rPr lang="pl-PL" sz="3100" b="1" dirty="0" smtClean="0"/>
              <a:t> System</a:t>
            </a:r>
            <a:br>
              <a:rPr lang="pl-PL" sz="3100" b="1" dirty="0" smtClean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en-US" sz="3100" dirty="0" smtClean="0"/>
              <a:t>Aims</a:t>
            </a:r>
            <a:r>
              <a:rPr lang="pl-PL" sz="3100" dirty="0" smtClean="0"/>
              <a:t> of </a:t>
            </a:r>
            <a:r>
              <a:rPr lang="pl-PL" sz="3100" dirty="0" err="1" smtClean="0"/>
              <a:t>programme</a:t>
            </a:r>
            <a:r>
              <a:rPr lang="pl-PL" sz="3100" dirty="0" smtClean="0"/>
              <a:t>: </a:t>
            </a:r>
            <a:r>
              <a:rPr lang="pl-PL" sz="3100" dirty="0"/>
              <a:t>e</a:t>
            </a:r>
            <a:r>
              <a:rPr lang="en-US" sz="3100" dirty="0" err="1" smtClean="0"/>
              <a:t>nhancement</a:t>
            </a:r>
            <a:r>
              <a:rPr lang="en-US" sz="3100" dirty="0" smtClean="0"/>
              <a:t> </a:t>
            </a:r>
            <a:r>
              <a:rPr lang="en-US" sz="3100" dirty="0"/>
              <a:t>of the quality of work at educational </a:t>
            </a:r>
            <a:r>
              <a:rPr lang="en-US" sz="3100" dirty="0" smtClean="0"/>
              <a:t>institutions</a:t>
            </a:r>
            <a:r>
              <a:rPr lang="pl-PL" dirty="0"/>
              <a:t> </a:t>
            </a:r>
            <a:r>
              <a:rPr lang="pl-PL" sz="3100" dirty="0" smtClean="0"/>
              <a:t>in </a:t>
            </a:r>
            <a:r>
              <a:rPr lang="en-US" sz="3100" dirty="0"/>
              <a:t>three areas</a:t>
            </a:r>
            <a:r>
              <a:rPr lang="pl-PL" sz="3100" dirty="0"/>
              <a:t/>
            </a:r>
            <a:br>
              <a:rPr lang="pl-PL" sz="3100" dirty="0"/>
            </a:br>
            <a:r>
              <a:rPr lang="pl-PL" sz="3100" dirty="0"/>
              <a:t> </a:t>
            </a:r>
            <a:endParaRPr lang="pl-PL" sz="31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48"/>
            <a:ext cx="9144000" cy="107858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54783716"/>
              </p:ext>
            </p:extLst>
          </p:nvPr>
        </p:nvGraphicFramePr>
        <p:xfrm>
          <a:off x="1187624" y="3284984"/>
          <a:ext cx="6768752" cy="31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089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868144" y="2132856"/>
            <a:ext cx="244604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To learn or to be taught?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95736" y="5517232"/>
            <a:ext cx="5576664" cy="121568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48"/>
            <a:ext cx="9144000" cy="107858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50" y="1024353"/>
            <a:ext cx="3645816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3916" y="3356993"/>
            <a:ext cx="5400600" cy="50405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Key word – involvement</a:t>
            </a:r>
            <a:r>
              <a:rPr lang="pl-PL" b="1" dirty="0">
                <a:solidFill>
                  <a:srgbClr val="FF0000"/>
                </a:solidFill>
              </a:rPr>
              <a:t/>
            </a:r>
            <a:br>
              <a:rPr lang="pl-PL" b="1" dirty="0">
                <a:solidFill>
                  <a:srgbClr val="FF0000"/>
                </a:solidFill>
              </a:rPr>
            </a:b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V="1">
            <a:off x="7668344" y="5638799"/>
            <a:ext cx="104056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48"/>
            <a:ext cx="9144000" cy="107858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2736"/>
            <a:ext cx="3547886" cy="199568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4315971" cy="242773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84984"/>
            <a:ext cx="1604777" cy="285293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81153"/>
            <a:ext cx="3291591" cy="18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31" y="1917317"/>
            <a:ext cx="8204538" cy="302336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1557034"/>
            <a:ext cx="2734117" cy="93586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679E2A"/>
                </a:solidFill>
              </a:rPr>
              <a:t>Step 1 Actions undertaken before making a decision</a:t>
            </a:r>
            <a:endParaRPr lang="pl-PL" b="1" dirty="0">
              <a:solidFill>
                <a:srgbClr val="679E2A"/>
              </a:solidFill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48"/>
            <a:ext cx="9144000" cy="1078584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158624" y="4202019"/>
            <a:ext cx="129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CC33"/>
                </a:solidFill>
              </a:rPr>
              <a:t>Step 2 Decision moment</a:t>
            </a:r>
            <a:endParaRPr lang="pl-PL" sz="2400" b="1" dirty="0">
              <a:solidFill>
                <a:srgbClr val="33CC33"/>
              </a:solidFill>
            </a:endParaRPr>
          </a:p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779912" y="1052736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80"/>
                </a:solidFill>
              </a:rPr>
              <a:t>Step 3 Diagnosis of needs</a:t>
            </a:r>
            <a:endParaRPr lang="pl-PL" sz="2400" b="1" dirty="0">
              <a:solidFill>
                <a:srgbClr val="008080"/>
              </a:solidFill>
            </a:endParaRPr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932040" y="4293096"/>
            <a:ext cx="1296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Step 4 Action planning</a:t>
            </a:r>
            <a:endParaRPr lang="pl-PL" sz="24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027168" y="960404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Step 5 Implementation of the support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programme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236296" y="4581128"/>
            <a:ext cx="17641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Step </a:t>
            </a:r>
            <a:r>
              <a:rPr lang="en-US" sz="2400" b="1" dirty="0">
                <a:solidFill>
                  <a:srgbClr val="7030A0"/>
                </a:solidFill>
              </a:rPr>
              <a:t>6 </a:t>
            </a:r>
            <a:r>
              <a:rPr lang="en-US" sz="2400" b="1" dirty="0" err="1">
                <a:solidFill>
                  <a:srgbClr val="7030A0"/>
                </a:solidFill>
              </a:rPr>
              <a:t>Assesments</a:t>
            </a:r>
            <a:r>
              <a:rPr lang="en-US" sz="2400" b="1" dirty="0">
                <a:solidFill>
                  <a:srgbClr val="7030A0"/>
                </a:solidFill>
              </a:rPr>
              <a:t> of the results </a:t>
            </a:r>
            <a:endParaRPr lang="pl-PL" sz="2400" b="1" dirty="0">
              <a:solidFill>
                <a:srgbClr val="7030A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89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2849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School </a:t>
            </a:r>
            <a:r>
              <a:rPr lang="en-US" sz="3600" dirty="0"/>
              <a:t>year </a:t>
            </a:r>
            <a:r>
              <a:rPr lang="en-US" sz="3600" dirty="0" smtClean="0"/>
              <a:t>2016/2017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/>
              <a:t/>
            </a:r>
            <a:br>
              <a:rPr lang="pl-PL" sz="2200" dirty="0"/>
            </a:br>
            <a:r>
              <a:rPr lang="en-US" sz="2700" b="1" dirty="0">
                <a:solidFill>
                  <a:srgbClr val="FF0000"/>
                </a:solidFill>
              </a:rPr>
              <a:t>93 Educational institutions – kindergartens, schools, school complexes, </a:t>
            </a:r>
            <a:r>
              <a:rPr lang="en-US" sz="2700" b="1" dirty="0" smtClean="0">
                <a:solidFill>
                  <a:srgbClr val="FF0000"/>
                </a:solidFill>
              </a:rPr>
              <a:t>playgrounds</a:t>
            </a: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700" b="1" dirty="0"/>
              <a:t/>
            </a:r>
            <a:br>
              <a:rPr lang="pl-PL" sz="2700" b="1" dirty="0"/>
            </a:br>
            <a:r>
              <a:rPr lang="en-US" sz="2700" b="1" dirty="0">
                <a:solidFill>
                  <a:srgbClr val="800080"/>
                </a:solidFill>
              </a:rPr>
              <a:t>1814 Teachers and </a:t>
            </a:r>
            <a:r>
              <a:rPr lang="en-US" sz="2700" b="1" dirty="0" smtClean="0">
                <a:solidFill>
                  <a:srgbClr val="800080"/>
                </a:solidFill>
              </a:rPr>
              <a:t>headmasters</a:t>
            </a:r>
            <a:r>
              <a:rPr lang="pl-PL" sz="2700" dirty="0" smtClean="0">
                <a:solidFill>
                  <a:srgbClr val="800080"/>
                </a:solidFill>
              </a:rPr>
              <a:t/>
            </a:r>
            <a:br>
              <a:rPr lang="pl-PL" sz="2700" dirty="0" smtClean="0">
                <a:solidFill>
                  <a:srgbClr val="800080"/>
                </a:solidFill>
              </a:rPr>
            </a:br>
            <a:r>
              <a:rPr lang="pl-PL" sz="2700" dirty="0"/>
              <a:t/>
            </a:r>
            <a:br>
              <a:rPr lang="pl-PL" sz="2700" dirty="0"/>
            </a:br>
            <a:r>
              <a:rPr lang="en-US" sz="2700" b="1" dirty="0">
                <a:solidFill>
                  <a:srgbClr val="00B050"/>
                </a:solidFill>
              </a:rPr>
              <a:t>3190 </a:t>
            </a:r>
            <a:r>
              <a:rPr lang="pl-PL" sz="2700" b="1" dirty="0" err="1" smtClean="0">
                <a:solidFill>
                  <a:srgbClr val="00B050"/>
                </a:solidFill>
              </a:rPr>
              <a:t>hours</a:t>
            </a:r>
            <a:r>
              <a:rPr lang="pl-PL" sz="2700" b="1" dirty="0" smtClean="0">
                <a:solidFill>
                  <a:srgbClr val="00B050"/>
                </a:solidFill>
              </a:rPr>
              <a:t> </a:t>
            </a:r>
            <a:r>
              <a:rPr lang="en-US" sz="2700" b="1" dirty="0" smtClean="0">
                <a:solidFill>
                  <a:srgbClr val="00B050"/>
                </a:solidFill>
              </a:rPr>
              <a:t>of </a:t>
            </a:r>
            <a:r>
              <a:rPr lang="en-US" sz="2700" b="1" dirty="0">
                <a:solidFill>
                  <a:srgbClr val="00B050"/>
                </a:solidFill>
              </a:rPr>
              <a:t>trainings and counselling  at </a:t>
            </a:r>
            <a:r>
              <a:rPr lang="en-US" sz="2700" b="1" dirty="0" smtClean="0">
                <a:solidFill>
                  <a:srgbClr val="00B050"/>
                </a:solidFill>
              </a:rPr>
              <a:t>schools</a:t>
            </a:r>
            <a:r>
              <a:rPr lang="pl-PL" sz="2700" b="1" dirty="0" smtClean="0">
                <a:solidFill>
                  <a:srgbClr val="00B050"/>
                </a:solidFill>
              </a:rPr>
              <a:t/>
            </a:r>
            <a:br>
              <a:rPr lang="pl-PL" sz="2700" b="1" dirty="0" smtClean="0">
                <a:solidFill>
                  <a:srgbClr val="00B050"/>
                </a:solidFill>
              </a:rPr>
            </a:br>
            <a:r>
              <a:rPr lang="pl-PL" sz="2700" b="1" dirty="0">
                <a:solidFill>
                  <a:srgbClr val="00B050"/>
                </a:solidFill>
              </a:rPr>
              <a:t/>
            </a:r>
            <a:br>
              <a:rPr lang="pl-PL" sz="2700" b="1" dirty="0">
                <a:solidFill>
                  <a:srgbClr val="00B050"/>
                </a:solidFill>
              </a:rPr>
            </a:br>
            <a:r>
              <a:rPr lang="en-US" sz="2700" b="1" dirty="0">
                <a:solidFill>
                  <a:srgbClr val="0000FF"/>
                </a:solidFill>
              </a:rPr>
              <a:t>117 experts working with </a:t>
            </a:r>
            <a:r>
              <a:rPr lang="en-US" sz="2700" b="1" dirty="0" smtClean="0">
                <a:solidFill>
                  <a:srgbClr val="0000FF"/>
                </a:solidFill>
              </a:rPr>
              <a:t>teachers</a:t>
            </a:r>
            <a:r>
              <a:rPr lang="pl-PL" sz="2700" b="1" dirty="0" smtClean="0"/>
              <a:t/>
            </a:r>
            <a:br>
              <a:rPr lang="pl-PL" sz="2700" b="1" dirty="0" smtClean="0"/>
            </a:br>
            <a:r>
              <a:rPr lang="pl-PL" sz="2700" b="1" dirty="0"/>
              <a:t/>
            </a:r>
            <a:br>
              <a:rPr lang="pl-PL" sz="2700" b="1" dirty="0"/>
            </a:br>
            <a:r>
              <a:rPr lang="en-US" sz="2700" b="1" dirty="0"/>
              <a:t>6 </a:t>
            </a:r>
            <a:r>
              <a:rPr lang="en-US" sz="2700" b="1" dirty="0" smtClean="0"/>
              <a:t>W</a:t>
            </a:r>
            <a:r>
              <a:rPr lang="pl-PL" sz="2700" b="1" dirty="0" smtClean="0"/>
              <a:t>AW</a:t>
            </a: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48"/>
            <a:ext cx="9144000" cy="107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2158008" cy="936104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23178" y="1729844"/>
            <a:ext cx="2160240" cy="936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Right hand </a:t>
            </a:r>
            <a:r>
              <a:rPr lang="en-US" sz="2800" b="1" dirty="0" smtClean="0">
                <a:solidFill>
                  <a:schemeClr val="tx1"/>
                </a:solidFill>
              </a:rPr>
              <a:t>–</a:t>
            </a:r>
            <a:endParaRPr lang="pl-PL" sz="2800" b="1" dirty="0" smtClean="0">
              <a:solidFill>
                <a:schemeClr val="tx1"/>
              </a:solidFill>
            </a:endParaRPr>
          </a:p>
          <a:p>
            <a:r>
              <a:rPr lang="pl-PL" sz="2800" b="1" dirty="0" err="1" smtClean="0">
                <a:solidFill>
                  <a:schemeClr val="tx1"/>
                </a:solidFill>
              </a:rPr>
              <a:t>respect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48"/>
            <a:ext cx="9144000" cy="107858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37138"/>
            <a:ext cx="2635391" cy="468513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95186" y="5229200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Right leg – cooperation </a:t>
            </a:r>
            <a:endParaRPr lang="pl-PL" sz="28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748598" y="2479248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Left </a:t>
            </a:r>
            <a:r>
              <a:rPr lang="en-US" sz="2800" b="1" dirty="0"/>
              <a:t>hand – Trust</a:t>
            </a:r>
            <a:endParaRPr lang="pl-PL" sz="2800" b="1" dirty="0"/>
          </a:p>
          <a:p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300192" y="4214118"/>
            <a:ext cx="20162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Left </a:t>
            </a:r>
            <a:r>
              <a:rPr lang="en-US" sz="2800" b="1" dirty="0"/>
              <a:t>leg – support</a:t>
            </a:r>
            <a:endParaRPr lang="pl-PL" sz="2800" b="1" dirty="0"/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63138" y="2975441"/>
            <a:ext cx="25202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Belly – the welfare of children </a:t>
            </a:r>
            <a:r>
              <a:rPr lang="pl-PL" sz="2800" b="1" dirty="0" smtClean="0">
                <a:solidFill>
                  <a:srgbClr val="FF0000"/>
                </a:solidFill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</a:rPr>
              <a:t>atmosphere</a:t>
            </a:r>
            <a:endParaRPr lang="pl-PL" sz="2800" b="1" dirty="0">
              <a:solidFill>
                <a:srgbClr val="FF0000"/>
              </a:solidFill>
            </a:endParaRPr>
          </a:p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084168" y="1052736"/>
            <a:ext cx="28803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Head </a:t>
            </a:r>
            <a:r>
              <a:rPr lang="en-US" sz="3200" b="1" dirty="0">
                <a:solidFill>
                  <a:srgbClr val="0070C0"/>
                </a:solidFill>
              </a:rPr>
              <a:t>– communication</a:t>
            </a:r>
            <a:endParaRPr lang="pl-PL" sz="3200" b="1" dirty="0">
              <a:solidFill>
                <a:srgbClr val="0070C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89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161</Words>
  <Application>Microsoft Office PowerPoint</Application>
  <PresentationFormat>Pokaz na ekranie (4:3)</PresentationFormat>
  <Paragraphs>49</Paragraphs>
  <Slides>13</Slides>
  <Notes>13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Warsaw Schools Support System  – a new and innovative work model </vt:lpstr>
      <vt:lpstr>Warsaw  https://www.youtube.com/watch?v=Th6eOcGxc3w</vt:lpstr>
      <vt:lpstr>  WCIES Warsaw Centre for Socio-Educational Innovation and Training    </vt:lpstr>
      <vt:lpstr> Warsaw Schools Support System  Aims of programme: enhancement of the quality of work at educational institutions in three areas  </vt:lpstr>
      <vt:lpstr>To learn or to be taught?</vt:lpstr>
      <vt:lpstr>Key word – involvement </vt:lpstr>
      <vt:lpstr> </vt:lpstr>
      <vt:lpstr>School year 2016/2017  93 Educational institutions – kindergartens, schools, school complexes, playgrounds  1814 Teachers and headmasters  3190 hours of trainings and counselling  at schools  117 experts working with teachers  6 WAW </vt:lpstr>
      <vt:lpstr> </vt:lpstr>
      <vt:lpstr>Does not matter who you are and where you are you always have the power to change the system.  If you are a teacher, you are that system for your students. A whole community can benefit from a vibrant school, as it becomes a source of hope and creative Energy.   Ken Robinson „Creative Schools”.</vt:lpstr>
      <vt:lpstr>Start a positive change:  Think about one thing you would like to change  Start act now and change the world for the better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Bartek Wilimborek</dc:creator>
  <cp:lastModifiedBy>wcies</cp:lastModifiedBy>
  <cp:revision>27</cp:revision>
  <dcterms:created xsi:type="dcterms:W3CDTF">2017-09-08T10:02:28Z</dcterms:created>
  <dcterms:modified xsi:type="dcterms:W3CDTF">2017-10-17T20:50:40Z</dcterms:modified>
</cp:coreProperties>
</file>