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00" r:id="rId4"/>
    <p:sldId id="264" r:id="rId5"/>
    <p:sldId id="282" r:id="rId6"/>
    <p:sldId id="265" r:id="rId7"/>
    <p:sldId id="266" r:id="rId8"/>
    <p:sldId id="269" r:id="rId9"/>
    <p:sldId id="276" r:id="rId10"/>
    <p:sldId id="277" r:id="rId11"/>
    <p:sldId id="278" r:id="rId12"/>
    <p:sldId id="267" r:id="rId13"/>
    <p:sldId id="268" r:id="rId14"/>
    <p:sldId id="270" r:id="rId15"/>
    <p:sldId id="271" r:id="rId16"/>
    <p:sldId id="280" r:id="rId17"/>
    <p:sldId id="283" r:id="rId18"/>
    <p:sldId id="284" r:id="rId19"/>
    <p:sldId id="285" r:id="rId20"/>
    <p:sldId id="288" r:id="rId21"/>
    <p:sldId id="286" r:id="rId22"/>
    <p:sldId id="290" r:id="rId23"/>
    <p:sldId id="297" r:id="rId24"/>
    <p:sldId id="291" r:id="rId25"/>
    <p:sldId id="298" r:id="rId26"/>
    <p:sldId id="293" r:id="rId27"/>
    <p:sldId id="294" r:id="rId28"/>
    <p:sldId id="295" r:id="rId29"/>
    <p:sldId id="296" r:id="rId30"/>
    <p:sldId id="275" r:id="rId3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4" autoAdjust="0"/>
    <p:restoredTop sz="94660"/>
  </p:normalViewPr>
  <p:slideViewPr>
    <p:cSldViewPr snapToGrid="0">
      <p:cViewPr varScale="1">
        <p:scale>
          <a:sx n="83" d="100"/>
          <a:sy n="83"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AECDA20-7DD3-4417-807B-C15F1D3B7DE5}" type="datetimeFigureOut">
              <a:rPr lang="pl-PL" smtClean="0"/>
              <a:t>08.03.2018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CC7751E-669B-435F-9F6B-1BDDB6197F40}" type="slidenum">
              <a:rPr lang="pl-PL" smtClean="0"/>
              <a:t>‹#›</a:t>
            </a:fld>
            <a:endParaRPr lang="pl-PL"/>
          </a:p>
        </p:txBody>
      </p:sp>
    </p:spTree>
    <p:extLst>
      <p:ext uri="{BB962C8B-B14F-4D97-AF65-F5344CB8AC3E}">
        <p14:creationId xmlns:p14="http://schemas.microsoft.com/office/powerpoint/2010/main" val="412942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AECDA20-7DD3-4417-807B-C15F1D3B7DE5}" type="datetimeFigureOut">
              <a:rPr lang="pl-PL" smtClean="0"/>
              <a:t>08.03.2018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CC7751E-669B-435F-9F6B-1BDDB6197F40}" type="slidenum">
              <a:rPr lang="pl-PL" smtClean="0"/>
              <a:t>‹#›</a:t>
            </a:fld>
            <a:endParaRPr lang="pl-PL"/>
          </a:p>
        </p:txBody>
      </p:sp>
    </p:spTree>
    <p:extLst>
      <p:ext uri="{BB962C8B-B14F-4D97-AF65-F5344CB8AC3E}">
        <p14:creationId xmlns:p14="http://schemas.microsoft.com/office/powerpoint/2010/main" val="1729018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AECDA20-7DD3-4417-807B-C15F1D3B7DE5}" type="datetimeFigureOut">
              <a:rPr lang="pl-PL" smtClean="0"/>
              <a:t>08.03.2018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CC7751E-669B-435F-9F6B-1BDDB6197F40}" type="slidenum">
              <a:rPr lang="pl-PL" smtClean="0"/>
              <a:t>‹#›</a:t>
            </a:fld>
            <a:endParaRPr lang="pl-PL"/>
          </a:p>
        </p:txBody>
      </p:sp>
    </p:spTree>
    <p:extLst>
      <p:ext uri="{BB962C8B-B14F-4D97-AF65-F5344CB8AC3E}">
        <p14:creationId xmlns:p14="http://schemas.microsoft.com/office/powerpoint/2010/main" val="372430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AECDA20-7DD3-4417-807B-C15F1D3B7DE5}" type="datetimeFigureOut">
              <a:rPr lang="pl-PL" smtClean="0"/>
              <a:t>08.03.2018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CC7751E-669B-435F-9F6B-1BDDB6197F40}" type="slidenum">
              <a:rPr lang="pl-PL" smtClean="0"/>
              <a:t>‹#›</a:t>
            </a:fld>
            <a:endParaRPr lang="pl-PL"/>
          </a:p>
        </p:txBody>
      </p:sp>
    </p:spTree>
    <p:extLst>
      <p:ext uri="{BB962C8B-B14F-4D97-AF65-F5344CB8AC3E}">
        <p14:creationId xmlns:p14="http://schemas.microsoft.com/office/powerpoint/2010/main" val="231096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1AECDA20-7DD3-4417-807B-C15F1D3B7DE5}" type="datetimeFigureOut">
              <a:rPr lang="pl-PL" smtClean="0"/>
              <a:t>08.03.2018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CC7751E-669B-435F-9F6B-1BDDB6197F40}" type="slidenum">
              <a:rPr lang="pl-PL" smtClean="0"/>
              <a:t>‹#›</a:t>
            </a:fld>
            <a:endParaRPr lang="pl-PL"/>
          </a:p>
        </p:txBody>
      </p:sp>
    </p:spTree>
    <p:extLst>
      <p:ext uri="{BB962C8B-B14F-4D97-AF65-F5344CB8AC3E}">
        <p14:creationId xmlns:p14="http://schemas.microsoft.com/office/powerpoint/2010/main" val="3061394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AECDA20-7DD3-4417-807B-C15F1D3B7DE5}" type="datetimeFigureOut">
              <a:rPr lang="pl-PL" smtClean="0"/>
              <a:t>08.03.2018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CC7751E-669B-435F-9F6B-1BDDB6197F40}" type="slidenum">
              <a:rPr lang="pl-PL" smtClean="0"/>
              <a:t>‹#›</a:t>
            </a:fld>
            <a:endParaRPr lang="pl-PL"/>
          </a:p>
        </p:txBody>
      </p:sp>
    </p:spTree>
    <p:extLst>
      <p:ext uri="{BB962C8B-B14F-4D97-AF65-F5344CB8AC3E}">
        <p14:creationId xmlns:p14="http://schemas.microsoft.com/office/powerpoint/2010/main" val="206632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AECDA20-7DD3-4417-807B-C15F1D3B7DE5}" type="datetimeFigureOut">
              <a:rPr lang="pl-PL" smtClean="0"/>
              <a:t>08.03.2018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CC7751E-669B-435F-9F6B-1BDDB6197F40}" type="slidenum">
              <a:rPr lang="pl-PL" smtClean="0"/>
              <a:t>‹#›</a:t>
            </a:fld>
            <a:endParaRPr lang="pl-PL"/>
          </a:p>
        </p:txBody>
      </p:sp>
    </p:spTree>
    <p:extLst>
      <p:ext uri="{BB962C8B-B14F-4D97-AF65-F5344CB8AC3E}">
        <p14:creationId xmlns:p14="http://schemas.microsoft.com/office/powerpoint/2010/main" val="1757339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AECDA20-7DD3-4417-807B-C15F1D3B7DE5}" type="datetimeFigureOut">
              <a:rPr lang="pl-PL" smtClean="0"/>
              <a:t>08.03.2018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CC7751E-669B-435F-9F6B-1BDDB6197F40}" type="slidenum">
              <a:rPr lang="pl-PL" smtClean="0"/>
              <a:t>‹#›</a:t>
            </a:fld>
            <a:endParaRPr lang="pl-PL"/>
          </a:p>
        </p:txBody>
      </p:sp>
    </p:spTree>
    <p:extLst>
      <p:ext uri="{BB962C8B-B14F-4D97-AF65-F5344CB8AC3E}">
        <p14:creationId xmlns:p14="http://schemas.microsoft.com/office/powerpoint/2010/main" val="252236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AECDA20-7DD3-4417-807B-C15F1D3B7DE5}" type="datetimeFigureOut">
              <a:rPr lang="pl-PL" smtClean="0"/>
              <a:t>08.03.2018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CC7751E-669B-435F-9F6B-1BDDB6197F40}" type="slidenum">
              <a:rPr lang="pl-PL" smtClean="0"/>
              <a:t>‹#›</a:t>
            </a:fld>
            <a:endParaRPr lang="pl-PL"/>
          </a:p>
        </p:txBody>
      </p:sp>
    </p:spTree>
    <p:extLst>
      <p:ext uri="{BB962C8B-B14F-4D97-AF65-F5344CB8AC3E}">
        <p14:creationId xmlns:p14="http://schemas.microsoft.com/office/powerpoint/2010/main" val="283616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1AECDA20-7DD3-4417-807B-C15F1D3B7DE5}" type="datetimeFigureOut">
              <a:rPr lang="pl-PL" smtClean="0"/>
              <a:t>08.03.2018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CC7751E-669B-435F-9F6B-1BDDB6197F40}" type="slidenum">
              <a:rPr lang="pl-PL" smtClean="0"/>
              <a:t>‹#›</a:t>
            </a:fld>
            <a:endParaRPr lang="pl-PL"/>
          </a:p>
        </p:txBody>
      </p:sp>
    </p:spTree>
    <p:extLst>
      <p:ext uri="{BB962C8B-B14F-4D97-AF65-F5344CB8AC3E}">
        <p14:creationId xmlns:p14="http://schemas.microsoft.com/office/powerpoint/2010/main" val="157466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1AECDA20-7DD3-4417-807B-C15F1D3B7DE5}" type="datetimeFigureOut">
              <a:rPr lang="pl-PL" smtClean="0"/>
              <a:t>08.03.2018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CC7751E-669B-435F-9F6B-1BDDB6197F40}" type="slidenum">
              <a:rPr lang="pl-PL" smtClean="0"/>
              <a:t>‹#›</a:t>
            </a:fld>
            <a:endParaRPr lang="pl-PL"/>
          </a:p>
        </p:txBody>
      </p:sp>
    </p:spTree>
    <p:extLst>
      <p:ext uri="{BB962C8B-B14F-4D97-AF65-F5344CB8AC3E}">
        <p14:creationId xmlns:p14="http://schemas.microsoft.com/office/powerpoint/2010/main" val="64493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CDA20-7DD3-4417-807B-C15F1D3B7DE5}" type="datetimeFigureOut">
              <a:rPr lang="pl-PL" smtClean="0"/>
              <a:t>08.03.2018</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7751E-669B-435F-9F6B-1BDDB6197F40}" type="slidenum">
              <a:rPr lang="pl-PL" smtClean="0"/>
              <a:t>‹#›</a:t>
            </a:fld>
            <a:endParaRPr lang="pl-PL"/>
          </a:p>
        </p:txBody>
      </p:sp>
    </p:spTree>
    <p:extLst>
      <p:ext uri="{BB962C8B-B14F-4D97-AF65-F5344CB8AC3E}">
        <p14:creationId xmlns:p14="http://schemas.microsoft.com/office/powerpoint/2010/main" val="292094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514763" y="2152073"/>
            <a:ext cx="9144000" cy="5828145"/>
          </a:xfrm>
        </p:spPr>
        <p:txBody>
          <a:bodyPr>
            <a:noAutofit/>
          </a:bodyPr>
          <a:lstStyle/>
          <a:p>
            <a:r>
              <a:rPr lang="de-DE" sz="2000" b="1" dirty="0"/>
              <a:t> </a:t>
            </a:r>
            <a:r>
              <a:rPr lang="de-DE" sz="2000" b="1" dirty="0" err="1"/>
              <a:t>Dear</a:t>
            </a:r>
            <a:r>
              <a:rPr lang="de-DE" sz="2000" b="1" dirty="0"/>
              <a:t> </a:t>
            </a:r>
            <a:r>
              <a:rPr lang="de-DE" sz="2000" b="1" dirty="0" err="1"/>
              <a:t>Visitor</a:t>
            </a:r>
            <a:r>
              <a:rPr lang="de-DE" sz="2000" b="1" dirty="0"/>
              <a:t>!</a:t>
            </a:r>
            <a:r>
              <a:rPr lang="pl-PL" sz="2000" dirty="0"/>
              <a:t/>
            </a:r>
            <a:br>
              <a:rPr lang="pl-PL" sz="2000" dirty="0"/>
            </a:br>
            <a:r>
              <a:rPr lang="de-DE" sz="2000" b="1" dirty="0"/>
              <a:t> </a:t>
            </a:r>
            <a:r>
              <a:rPr lang="pl-PL" sz="2000" dirty="0"/>
              <a:t/>
            </a:r>
            <a:br>
              <a:rPr lang="pl-PL" sz="2000" dirty="0"/>
            </a:br>
            <a:r>
              <a:rPr lang="de-DE" sz="2000" b="1" dirty="0" err="1"/>
              <a:t>Visiting</a:t>
            </a:r>
            <a:r>
              <a:rPr lang="de-DE" sz="2000" b="1" dirty="0"/>
              <a:t> </a:t>
            </a:r>
            <a:r>
              <a:rPr lang="de-DE" sz="2000" b="1" dirty="0" err="1"/>
              <a:t>this</a:t>
            </a:r>
            <a:r>
              <a:rPr lang="de-DE" sz="2000" b="1" dirty="0"/>
              <a:t> </a:t>
            </a:r>
            <a:r>
              <a:rPr lang="de-DE" sz="2000" b="1" dirty="0" err="1"/>
              <a:t>region</a:t>
            </a:r>
            <a:r>
              <a:rPr lang="de-DE" sz="2000" b="1" dirty="0"/>
              <a:t> </a:t>
            </a:r>
            <a:r>
              <a:rPr lang="de-DE" sz="2000" b="1" dirty="0" err="1"/>
              <a:t>of</a:t>
            </a:r>
            <a:r>
              <a:rPr lang="de-DE" sz="2000" b="1" dirty="0"/>
              <a:t> </a:t>
            </a:r>
            <a:r>
              <a:rPr lang="de-DE" sz="2000" b="1" dirty="0" err="1"/>
              <a:t>the</a:t>
            </a:r>
            <a:r>
              <a:rPr lang="de-DE" sz="2000" b="1" dirty="0"/>
              <a:t> </a:t>
            </a:r>
            <a:r>
              <a:rPr lang="de-DE" sz="2000" b="1" dirty="0" err="1"/>
              <a:t>Krakow</a:t>
            </a:r>
            <a:r>
              <a:rPr lang="de-DE" sz="2000" b="1" dirty="0"/>
              <a:t>-Częstochowa </a:t>
            </a:r>
            <a:r>
              <a:rPr lang="de-DE" sz="2000" b="1" dirty="0" err="1"/>
              <a:t>Upland</a:t>
            </a:r>
            <a:r>
              <a:rPr lang="de-DE" sz="2000" b="1" dirty="0"/>
              <a:t> </a:t>
            </a:r>
            <a:r>
              <a:rPr lang="de-DE" sz="2000" b="1" dirty="0" err="1"/>
              <a:t>remember</a:t>
            </a:r>
            <a:r>
              <a:rPr lang="de-DE" sz="2000" b="1" dirty="0"/>
              <a:t> </a:t>
            </a:r>
            <a:r>
              <a:rPr lang="de-DE" sz="2000" b="1" dirty="0" err="1"/>
              <a:t>that</a:t>
            </a:r>
            <a:r>
              <a:rPr lang="de-DE" sz="2000" b="1" dirty="0"/>
              <a:t> </a:t>
            </a:r>
            <a:r>
              <a:rPr lang="de-DE" sz="2000" b="1" dirty="0" err="1"/>
              <a:t>its</a:t>
            </a:r>
            <a:r>
              <a:rPr lang="de-DE" sz="2000" b="1" dirty="0"/>
              <a:t> </a:t>
            </a:r>
            <a:r>
              <a:rPr lang="de-DE" sz="2000" b="1" dirty="0" err="1"/>
              <a:t>origin</a:t>
            </a:r>
            <a:r>
              <a:rPr lang="de-DE" sz="2000" b="1" dirty="0"/>
              <a:t> </a:t>
            </a:r>
            <a:r>
              <a:rPr lang="de-DE" sz="2000" b="1" dirty="0" err="1"/>
              <a:t>dates</a:t>
            </a:r>
            <a:r>
              <a:rPr lang="de-DE" sz="2000" b="1" dirty="0"/>
              <a:t> back </a:t>
            </a:r>
            <a:r>
              <a:rPr lang="de-DE" sz="2000" b="1" dirty="0" err="1"/>
              <a:t>to</a:t>
            </a:r>
            <a:r>
              <a:rPr lang="de-DE" sz="2000" b="1" dirty="0"/>
              <a:t> 150 </a:t>
            </a:r>
            <a:r>
              <a:rPr lang="de-DE" sz="2000" b="1" dirty="0" err="1"/>
              <a:t>million</a:t>
            </a:r>
            <a:r>
              <a:rPr lang="de-DE" sz="2000" b="1" dirty="0"/>
              <a:t> </a:t>
            </a:r>
            <a:r>
              <a:rPr lang="de-DE" sz="2000" b="1" dirty="0" err="1"/>
              <a:t>years</a:t>
            </a:r>
            <a:r>
              <a:rPr lang="de-DE" sz="2000" b="1" dirty="0"/>
              <a:t> back - </a:t>
            </a:r>
            <a:r>
              <a:rPr lang="de-DE" sz="2000" b="1" dirty="0" err="1"/>
              <a:t>the</a:t>
            </a:r>
            <a:r>
              <a:rPr lang="de-DE" sz="2000" b="1" dirty="0"/>
              <a:t> </a:t>
            </a:r>
            <a:r>
              <a:rPr lang="de-DE" sz="2000" b="1" dirty="0" err="1"/>
              <a:t>days</a:t>
            </a:r>
            <a:r>
              <a:rPr lang="de-DE" sz="2000" b="1" dirty="0"/>
              <a:t> </a:t>
            </a:r>
            <a:r>
              <a:rPr lang="de-DE" sz="2000" b="1" dirty="0" err="1"/>
              <a:t>of</a:t>
            </a:r>
            <a:r>
              <a:rPr lang="de-DE" sz="2000" b="1" dirty="0"/>
              <a:t> </a:t>
            </a:r>
            <a:r>
              <a:rPr lang="de-DE" sz="2000" b="1" dirty="0" err="1"/>
              <a:t>the</a:t>
            </a:r>
            <a:r>
              <a:rPr lang="de-DE" sz="2000" b="1" dirty="0"/>
              <a:t> </a:t>
            </a:r>
            <a:r>
              <a:rPr lang="de-DE" sz="2000" b="1" dirty="0" err="1"/>
              <a:t>Jurassic</a:t>
            </a:r>
            <a:r>
              <a:rPr lang="de-DE" sz="2000" b="1" dirty="0"/>
              <a:t> </a:t>
            </a:r>
            <a:r>
              <a:rPr lang="de-DE" sz="2000" b="1" dirty="0" err="1"/>
              <a:t>Sea</a:t>
            </a:r>
            <a:r>
              <a:rPr lang="de-DE" sz="2000" b="1" dirty="0"/>
              <a:t>. </a:t>
            </a:r>
            <a:r>
              <a:rPr lang="de-DE" sz="2000" b="1" dirty="0" err="1"/>
              <a:t>Please</a:t>
            </a:r>
            <a:r>
              <a:rPr lang="de-DE" sz="2000" b="1" dirty="0"/>
              <a:t>, </a:t>
            </a:r>
            <a:r>
              <a:rPr lang="de-DE" sz="2000" b="1" dirty="0" err="1"/>
              <a:t>respect</a:t>
            </a:r>
            <a:r>
              <a:rPr lang="de-DE" sz="2000" b="1" dirty="0"/>
              <a:t> </a:t>
            </a:r>
            <a:r>
              <a:rPr lang="de-DE" sz="2000" b="1" dirty="0" err="1"/>
              <a:t>it!</a:t>
            </a:r>
            <a:r>
              <a:rPr lang="pl-PL" sz="2000" dirty="0"/>
              <a:t/>
            </a:r>
            <a:br>
              <a:rPr lang="pl-PL" sz="2000" dirty="0"/>
            </a:br>
            <a:r>
              <a:rPr lang="de-DE" sz="2000" b="1" dirty="0"/>
              <a:t> </a:t>
            </a:r>
            <a:r>
              <a:rPr lang="pl-PL" sz="2000" dirty="0"/>
              <a:t/>
            </a:r>
            <a:br>
              <a:rPr lang="pl-PL" sz="2000" dirty="0"/>
            </a:br>
            <a:r>
              <a:rPr lang="de-DE" sz="2000" b="1" dirty="0"/>
              <a:t>The </a:t>
            </a:r>
            <a:r>
              <a:rPr lang="de-DE" sz="2000" b="1" dirty="0" err="1"/>
              <a:t>Towarne</a:t>
            </a:r>
            <a:r>
              <a:rPr lang="de-DE" sz="2000" b="1" dirty="0"/>
              <a:t> (</a:t>
            </a:r>
            <a:r>
              <a:rPr lang="de-DE" sz="2000" b="1" dirty="0" err="1"/>
              <a:t>or</a:t>
            </a:r>
            <a:r>
              <a:rPr lang="de-DE" sz="2000" b="1" dirty="0"/>
              <a:t> </a:t>
            </a:r>
            <a:r>
              <a:rPr lang="de-DE" sz="2000" b="1" dirty="0" err="1"/>
              <a:t>Towarnie</a:t>
            </a:r>
            <a:r>
              <a:rPr lang="de-DE" sz="2000" b="1" dirty="0"/>
              <a:t>) Mountains</a:t>
            </a:r>
            <a:r>
              <a:rPr lang="pl-PL" sz="2000" dirty="0"/>
              <a:t/>
            </a:r>
            <a:br>
              <a:rPr lang="pl-PL" sz="2000" dirty="0"/>
            </a:br>
            <a:r>
              <a:rPr lang="de-DE" sz="2000" b="1" dirty="0"/>
              <a:t> </a:t>
            </a:r>
            <a:r>
              <a:rPr lang="pl-PL" sz="2000" dirty="0"/>
              <a:t/>
            </a:r>
            <a:br>
              <a:rPr lang="pl-PL" sz="2000" dirty="0"/>
            </a:br>
            <a:r>
              <a:rPr lang="de-DE" sz="2000" b="1" dirty="0"/>
              <a:t>   </a:t>
            </a:r>
            <a:r>
              <a:rPr lang="de-DE" sz="2000" b="1" dirty="0" err="1"/>
              <a:t>They</a:t>
            </a:r>
            <a:r>
              <a:rPr lang="de-DE" sz="2000" b="1" dirty="0"/>
              <a:t> </a:t>
            </a:r>
            <a:r>
              <a:rPr lang="de-DE" sz="2000" b="1" dirty="0" err="1"/>
              <a:t>are</a:t>
            </a:r>
            <a:r>
              <a:rPr lang="de-DE" sz="2000" b="1" dirty="0"/>
              <a:t> an </a:t>
            </a:r>
            <a:r>
              <a:rPr lang="de-DE" sz="2000" b="1" dirty="0" err="1"/>
              <a:t>ecological</a:t>
            </a:r>
            <a:r>
              <a:rPr lang="de-DE" sz="2000" b="1" dirty="0"/>
              <a:t> </a:t>
            </a:r>
            <a:r>
              <a:rPr lang="de-DE" sz="2000" b="1" dirty="0" err="1"/>
              <a:t>ground</a:t>
            </a:r>
            <a:r>
              <a:rPr lang="de-DE" sz="2000" b="1" dirty="0"/>
              <a:t>. </a:t>
            </a:r>
            <a:r>
              <a:rPr lang="de-DE" sz="2000" b="1" dirty="0" err="1"/>
              <a:t>Their</a:t>
            </a:r>
            <a:r>
              <a:rPr lang="de-DE" sz="2000" b="1" dirty="0"/>
              <a:t> </a:t>
            </a:r>
            <a:r>
              <a:rPr lang="de-DE" sz="2000" b="1" dirty="0" err="1"/>
              <a:t>highest</a:t>
            </a:r>
            <a:r>
              <a:rPr lang="de-DE" sz="2000" b="1" dirty="0"/>
              <a:t> </a:t>
            </a:r>
            <a:r>
              <a:rPr lang="de-DE" sz="2000" b="1" dirty="0" err="1"/>
              <a:t>peak</a:t>
            </a:r>
            <a:r>
              <a:rPr lang="de-DE" sz="2000" b="1" dirty="0"/>
              <a:t> </a:t>
            </a:r>
            <a:r>
              <a:rPr lang="de-DE" sz="2000" b="1" dirty="0" err="1"/>
              <a:t>is</a:t>
            </a:r>
            <a:r>
              <a:rPr lang="de-DE" sz="2000" b="1" dirty="0"/>
              <a:t> </a:t>
            </a:r>
            <a:r>
              <a:rPr lang="de-DE" sz="2000" b="1" dirty="0" err="1"/>
              <a:t>Lisica</a:t>
            </a:r>
            <a:r>
              <a:rPr lang="de-DE" sz="2000" b="1" dirty="0"/>
              <a:t> (349 </a:t>
            </a:r>
            <a:r>
              <a:rPr lang="de-DE" sz="2000" b="1" dirty="0" err="1"/>
              <a:t>m.n.p.m</a:t>
            </a:r>
            <a:r>
              <a:rPr lang="de-DE" sz="2000" b="1" dirty="0"/>
              <a:t>.), </a:t>
            </a:r>
            <a:r>
              <a:rPr lang="de-DE" sz="2000" b="1" dirty="0" err="1"/>
              <a:t>and</a:t>
            </a:r>
            <a:r>
              <a:rPr lang="de-DE" sz="2000" b="1" dirty="0"/>
              <a:t> </a:t>
            </a:r>
            <a:r>
              <a:rPr lang="de-DE" sz="2000" b="1" dirty="0" err="1"/>
              <a:t>their</a:t>
            </a:r>
            <a:r>
              <a:rPr lang="de-DE" sz="2000" b="1" dirty="0"/>
              <a:t> </a:t>
            </a:r>
            <a:r>
              <a:rPr lang="de-DE" sz="2000" b="1" dirty="0" err="1"/>
              <a:t>beauty</a:t>
            </a:r>
            <a:r>
              <a:rPr lang="de-DE" sz="2000" b="1" dirty="0"/>
              <a:t> </a:t>
            </a:r>
            <a:r>
              <a:rPr lang="de-DE" sz="2000" b="1" dirty="0" err="1"/>
              <a:t>is</a:t>
            </a:r>
            <a:r>
              <a:rPr lang="de-DE" sz="2000" b="1" dirty="0"/>
              <a:t> </a:t>
            </a:r>
            <a:r>
              <a:rPr lang="de-DE" sz="2000" b="1" dirty="0" err="1"/>
              <a:t>formed</a:t>
            </a:r>
            <a:r>
              <a:rPr lang="de-DE" sz="2000" b="1" dirty="0"/>
              <a:t> </a:t>
            </a:r>
            <a:r>
              <a:rPr lang="de-DE" sz="2000" b="1" dirty="0" err="1"/>
              <a:t>by</a:t>
            </a:r>
            <a:r>
              <a:rPr lang="de-DE" sz="2000" b="1" dirty="0"/>
              <a:t> </a:t>
            </a:r>
            <a:r>
              <a:rPr lang="de-DE" sz="2000" b="1" dirty="0" err="1"/>
              <a:t>groups</a:t>
            </a:r>
            <a:r>
              <a:rPr lang="de-DE" sz="2000" b="1" dirty="0"/>
              <a:t> </a:t>
            </a:r>
            <a:r>
              <a:rPr lang="de-DE" sz="2000" b="1" dirty="0" err="1"/>
              <a:t>of</a:t>
            </a:r>
            <a:r>
              <a:rPr lang="de-DE" sz="2000" b="1" dirty="0"/>
              <a:t> limestone </a:t>
            </a:r>
            <a:r>
              <a:rPr lang="de-DE" sz="2000" b="1" dirty="0" err="1"/>
              <a:t>rocks</a:t>
            </a:r>
            <a:r>
              <a:rPr lang="de-DE" sz="2000" b="1" dirty="0"/>
              <a:t> </a:t>
            </a:r>
            <a:r>
              <a:rPr lang="de-DE" sz="2000" b="1" dirty="0" err="1"/>
              <a:t>with</a:t>
            </a:r>
            <a:r>
              <a:rPr lang="de-DE" sz="2000" b="1" dirty="0"/>
              <a:t> </a:t>
            </a:r>
            <a:r>
              <a:rPr lang="de-DE" sz="2000" b="1" dirty="0" err="1"/>
              <a:t>fanciful</a:t>
            </a:r>
            <a:r>
              <a:rPr lang="de-DE" sz="2000" b="1" dirty="0"/>
              <a:t> </a:t>
            </a:r>
            <a:r>
              <a:rPr lang="de-DE" sz="2000" b="1" dirty="0" err="1"/>
              <a:t>shapes</a:t>
            </a:r>
            <a:r>
              <a:rPr lang="de-DE" sz="2000" b="1" dirty="0"/>
              <a:t>, </a:t>
            </a:r>
            <a:r>
              <a:rPr lang="de-DE" sz="2000" b="1" dirty="0" err="1"/>
              <a:t>covering</a:t>
            </a:r>
            <a:r>
              <a:rPr lang="de-DE" sz="2000" b="1" dirty="0"/>
              <a:t> </a:t>
            </a:r>
            <a:r>
              <a:rPr lang="de-DE" sz="2000" b="1" dirty="0" err="1"/>
              <a:t>caves</a:t>
            </a:r>
            <a:r>
              <a:rPr lang="de-DE" sz="2000" b="1" dirty="0"/>
              <a:t> </a:t>
            </a:r>
            <a:r>
              <a:rPr lang="de-DE" sz="2000" b="1" dirty="0" err="1"/>
              <a:t>with</a:t>
            </a:r>
            <a:r>
              <a:rPr lang="de-DE" sz="2000" b="1" dirty="0"/>
              <a:t> </a:t>
            </a:r>
            <a:r>
              <a:rPr lang="de-DE" sz="2000" b="1" dirty="0" err="1"/>
              <a:t>rich</a:t>
            </a:r>
            <a:r>
              <a:rPr lang="de-DE" sz="2000" b="1" dirty="0"/>
              <a:t> </a:t>
            </a:r>
            <a:r>
              <a:rPr lang="de-DE" sz="2000" b="1" dirty="0" err="1"/>
              <a:t>dripstone</a:t>
            </a:r>
            <a:r>
              <a:rPr lang="de-DE" sz="2000" b="1" dirty="0"/>
              <a:t> </a:t>
            </a:r>
            <a:r>
              <a:rPr lang="de-DE" sz="2000" b="1" dirty="0" err="1"/>
              <a:t>formations</a:t>
            </a:r>
            <a:r>
              <a:rPr lang="de-DE" sz="2000" b="1" dirty="0"/>
              <a:t> (</a:t>
            </a:r>
            <a:r>
              <a:rPr lang="de-DE" sz="2000" b="1" dirty="0" err="1"/>
              <a:t>Niedźwiedzia</a:t>
            </a:r>
            <a:r>
              <a:rPr lang="de-DE" sz="2000" b="1" dirty="0"/>
              <a:t>, </a:t>
            </a:r>
            <a:r>
              <a:rPr lang="de-DE" sz="2000" b="1" dirty="0" err="1"/>
              <a:t>Dzwonnica</a:t>
            </a:r>
            <a:r>
              <a:rPr lang="de-DE" sz="2000" b="1" dirty="0"/>
              <a:t>, </a:t>
            </a:r>
            <a:r>
              <a:rPr lang="de-DE" sz="2000" b="1" dirty="0" err="1"/>
              <a:t>Cabanowa</a:t>
            </a:r>
            <a:r>
              <a:rPr lang="de-DE" sz="2000" b="1" dirty="0"/>
              <a:t> Caves), </a:t>
            </a:r>
            <a:r>
              <a:rPr lang="de-DE" sz="2000" b="1" dirty="0" err="1"/>
              <a:t>often</a:t>
            </a:r>
            <a:r>
              <a:rPr lang="de-DE" sz="2000" b="1" dirty="0"/>
              <a:t> </a:t>
            </a:r>
            <a:r>
              <a:rPr lang="de-DE" sz="2000" b="1" dirty="0" err="1"/>
              <a:t>inhabited</a:t>
            </a:r>
            <a:r>
              <a:rPr lang="de-DE" sz="2000" b="1" dirty="0"/>
              <a:t> </a:t>
            </a:r>
            <a:r>
              <a:rPr lang="de-DE" sz="2000" b="1" dirty="0" err="1"/>
              <a:t>by</a:t>
            </a:r>
            <a:r>
              <a:rPr lang="de-DE" sz="2000" b="1" dirty="0"/>
              <a:t> </a:t>
            </a:r>
            <a:r>
              <a:rPr lang="de-DE" sz="2000" b="1" dirty="0" err="1"/>
              <a:t>bats</a:t>
            </a:r>
            <a:r>
              <a:rPr lang="de-DE" sz="2000" b="1" dirty="0"/>
              <a:t>. </a:t>
            </a:r>
            <a:r>
              <a:rPr lang="de-DE" sz="2000" b="1" dirty="0" err="1"/>
              <a:t>You</a:t>
            </a:r>
            <a:r>
              <a:rPr lang="de-DE" sz="2000" b="1" dirty="0"/>
              <a:t> will find </a:t>
            </a:r>
            <a:r>
              <a:rPr lang="de-DE" sz="2000" b="1" dirty="0" err="1"/>
              <a:t>here</a:t>
            </a:r>
            <a:r>
              <a:rPr lang="de-DE" sz="2000" b="1" dirty="0"/>
              <a:t> rare </a:t>
            </a:r>
            <a:r>
              <a:rPr lang="de-DE" sz="2000" b="1" dirty="0" err="1"/>
              <a:t>plants</a:t>
            </a:r>
            <a:r>
              <a:rPr lang="de-DE" sz="2000" b="1" dirty="0"/>
              <a:t> (</a:t>
            </a:r>
            <a:r>
              <a:rPr lang="de-DE" sz="2000" b="1" dirty="0" err="1"/>
              <a:t>galium</a:t>
            </a:r>
            <a:r>
              <a:rPr lang="de-DE" sz="2000" b="1" dirty="0"/>
              <a:t> </a:t>
            </a:r>
            <a:r>
              <a:rPr lang="de-DE" sz="2000" b="1" dirty="0" err="1"/>
              <a:t>cracoviense</a:t>
            </a:r>
            <a:r>
              <a:rPr lang="de-DE" sz="2000" b="1" dirty="0"/>
              <a:t>, southern </a:t>
            </a:r>
            <a:r>
              <a:rPr lang="de-DE" sz="2000" b="1" dirty="0" err="1"/>
              <a:t>bludgeon</a:t>
            </a:r>
            <a:r>
              <a:rPr lang="de-DE" sz="2000" b="1" dirty="0"/>
              <a:t>) This </a:t>
            </a:r>
            <a:r>
              <a:rPr lang="de-DE" sz="2000" b="1" dirty="0" err="1"/>
              <a:t>is</a:t>
            </a:r>
            <a:r>
              <a:rPr lang="de-DE" sz="2000" b="1" dirty="0"/>
              <a:t> an </a:t>
            </a:r>
            <a:r>
              <a:rPr lang="de-DE" sz="2000" b="1" dirty="0" err="1"/>
              <a:t>extraordinary</a:t>
            </a:r>
            <a:r>
              <a:rPr lang="de-DE" sz="2000" b="1" dirty="0"/>
              <a:t> </a:t>
            </a:r>
            <a:r>
              <a:rPr lang="de-DE" sz="2000" b="1" dirty="0" err="1"/>
              <a:t>place</a:t>
            </a:r>
            <a:r>
              <a:rPr lang="de-DE" sz="2000" b="1" dirty="0"/>
              <a:t> </a:t>
            </a:r>
            <a:r>
              <a:rPr lang="de-DE" sz="2000" b="1" dirty="0" err="1"/>
              <a:t>that</a:t>
            </a:r>
            <a:r>
              <a:rPr lang="de-DE" sz="2000" b="1" dirty="0"/>
              <a:t> </a:t>
            </a:r>
            <a:r>
              <a:rPr lang="de-DE" sz="2000" b="1" dirty="0" err="1"/>
              <a:t>used</a:t>
            </a:r>
            <a:r>
              <a:rPr lang="de-DE" sz="2000" b="1" dirty="0"/>
              <a:t> </a:t>
            </a:r>
            <a:r>
              <a:rPr lang="de-DE" sz="2000" b="1" dirty="0" err="1"/>
              <a:t>to</a:t>
            </a:r>
            <a:r>
              <a:rPr lang="de-DE" sz="2000" b="1" dirty="0"/>
              <a:t> </a:t>
            </a:r>
            <a:r>
              <a:rPr lang="de-DE" sz="2000" b="1" dirty="0" err="1"/>
              <a:t>be</a:t>
            </a:r>
            <a:r>
              <a:rPr lang="de-DE" sz="2000" b="1" dirty="0"/>
              <a:t> </a:t>
            </a:r>
            <a:r>
              <a:rPr lang="de-DE" sz="2000" b="1" dirty="0" err="1"/>
              <a:t>covered</a:t>
            </a:r>
            <a:r>
              <a:rPr lang="de-DE" sz="2000" b="1" dirty="0"/>
              <a:t> in </a:t>
            </a:r>
            <a:r>
              <a:rPr lang="de-DE" sz="2000" b="1" dirty="0" err="1"/>
              <a:t>the</a:t>
            </a:r>
            <a:r>
              <a:rPr lang="de-DE" sz="2000" b="1" dirty="0"/>
              <a:t> </a:t>
            </a:r>
            <a:r>
              <a:rPr lang="de-DE" sz="2000" b="1" dirty="0" err="1"/>
              <a:t>beech</a:t>
            </a:r>
            <a:r>
              <a:rPr lang="de-DE" sz="2000" b="1" dirty="0"/>
              <a:t> </a:t>
            </a:r>
            <a:r>
              <a:rPr lang="de-DE" sz="2000" b="1" dirty="0" err="1"/>
              <a:t>forest</a:t>
            </a:r>
            <a:r>
              <a:rPr lang="de-DE" sz="2000" b="1" dirty="0"/>
              <a:t>. Man </a:t>
            </a:r>
            <a:r>
              <a:rPr lang="de-DE" sz="2000" b="1" dirty="0" err="1"/>
              <a:t>changed</a:t>
            </a:r>
            <a:r>
              <a:rPr lang="de-DE" sz="2000" b="1" dirty="0"/>
              <a:t> </a:t>
            </a:r>
            <a:r>
              <a:rPr lang="de-DE" sz="2000" b="1" dirty="0" err="1"/>
              <a:t>it</a:t>
            </a:r>
            <a:r>
              <a:rPr lang="de-DE" sz="2000" b="1" dirty="0"/>
              <a:t> </a:t>
            </a:r>
            <a:r>
              <a:rPr lang="de-DE" sz="2000" b="1" dirty="0" err="1"/>
              <a:t>into</a:t>
            </a:r>
            <a:r>
              <a:rPr lang="de-DE" sz="2000" b="1" dirty="0"/>
              <a:t> </a:t>
            </a:r>
            <a:r>
              <a:rPr lang="de-DE" sz="2000" b="1" dirty="0" err="1"/>
              <a:t>treeless</a:t>
            </a:r>
            <a:r>
              <a:rPr lang="de-DE" sz="2000" b="1" dirty="0"/>
              <a:t> </a:t>
            </a:r>
            <a:r>
              <a:rPr lang="de-DE" sz="2000" b="1" dirty="0" err="1"/>
              <a:t>hills</a:t>
            </a:r>
            <a:r>
              <a:rPr lang="de-DE" sz="2000" b="1" dirty="0"/>
              <a:t>, </a:t>
            </a:r>
            <a:r>
              <a:rPr lang="de-DE" sz="2000" b="1" dirty="0" err="1"/>
              <a:t>littering</a:t>
            </a:r>
            <a:r>
              <a:rPr lang="de-DE" sz="2000" b="1" dirty="0"/>
              <a:t> </a:t>
            </a:r>
            <a:r>
              <a:rPr lang="de-DE" sz="2000" b="1" dirty="0" err="1"/>
              <a:t>them</a:t>
            </a:r>
            <a:r>
              <a:rPr lang="de-DE" sz="2000" b="1" dirty="0"/>
              <a:t> </a:t>
            </a:r>
            <a:r>
              <a:rPr lang="de-DE" sz="2000" b="1" dirty="0" err="1"/>
              <a:t>and</a:t>
            </a:r>
            <a:r>
              <a:rPr lang="de-DE" sz="2000" b="1" dirty="0"/>
              <a:t> </a:t>
            </a:r>
            <a:r>
              <a:rPr lang="de-DE" sz="2000" b="1" dirty="0" err="1"/>
              <a:t>destroying</a:t>
            </a:r>
            <a:r>
              <a:rPr lang="de-DE" sz="2000" b="1" dirty="0"/>
              <a:t> </a:t>
            </a:r>
            <a:r>
              <a:rPr lang="de-DE" sz="2000" b="1" dirty="0" err="1"/>
              <a:t>with</a:t>
            </a:r>
            <a:r>
              <a:rPr lang="de-DE" sz="2000" b="1" dirty="0"/>
              <a:t> </a:t>
            </a:r>
            <a:r>
              <a:rPr lang="de-DE" sz="2000" b="1" dirty="0" err="1"/>
              <a:t>quad</a:t>
            </a:r>
            <a:r>
              <a:rPr lang="de-DE" sz="2000" b="1" dirty="0"/>
              <a:t> </a:t>
            </a:r>
            <a:r>
              <a:rPr lang="de-DE" sz="2000" b="1" dirty="0" err="1"/>
              <a:t>rides</a:t>
            </a:r>
            <a:r>
              <a:rPr lang="de-DE" sz="2000" b="1" dirty="0"/>
              <a:t>.</a:t>
            </a:r>
            <a:r>
              <a:rPr lang="pl-PL" sz="2000" dirty="0"/>
              <a:t/>
            </a:r>
            <a:br>
              <a:rPr lang="pl-PL" sz="2000" dirty="0"/>
            </a:br>
            <a:r>
              <a:rPr lang="de-DE" sz="2000" b="1" dirty="0"/>
              <a:t> </a:t>
            </a:r>
            <a:r>
              <a:rPr lang="de-DE" sz="2000" b="1" dirty="0" err="1"/>
              <a:t>Let's</a:t>
            </a:r>
            <a:r>
              <a:rPr lang="de-DE" sz="2000" b="1" dirty="0"/>
              <a:t> </a:t>
            </a:r>
            <a:r>
              <a:rPr lang="de-DE" sz="2000" b="1" dirty="0" err="1"/>
              <a:t>protect</a:t>
            </a:r>
            <a:r>
              <a:rPr lang="de-DE" sz="2000" b="1" dirty="0"/>
              <a:t> </a:t>
            </a:r>
            <a:r>
              <a:rPr lang="de-DE" sz="2000" b="1" dirty="0" err="1"/>
              <a:t>the</a:t>
            </a:r>
            <a:r>
              <a:rPr lang="de-DE" sz="2000" b="1" dirty="0"/>
              <a:t> </a:t>
            </a:r>
            <a:r>
              <a:rPr lang="de-DE" sz="2000" b="1" dirty="0" err="1"/>
              <a:t>place</a:t>
            </a:r>
            <a:r>
              <a:rPr lang="de-DE" sz="2000" b="1" dirty="0"/>
              <a:t>!</a:t>
            </a:r>
            <a:r>
              <a:rPr lang="pl-PL" sz="2000" dirty="0"/>
              <a:t/>
            </a:r>
            <a:br>
              <a:rPr lang="pl-PL" sz="2000" dirty="0"/>
            </a:br>
            <a:r>
              <a:rPr lang="de-DE" sz="2000" b="1" dirty="0" err="1"/>
              <a:t>Be</a:t>
            </a:r>
            <a:r>
              <a:rPr lang="de-DE" sz="2000" b="1" dirty="0"/>
              <a:t> </a:t>
            </a:r>
            <a:r>
              <a:rPr lang="de-DE" sz="2000" b="1" dirty="0" err="1"/>
              <a:t>delighted</a:t>
            </a:r>
            <a:r>
              <a:rPr lang="de-DE" sz="2000" b="1" dirty="0"/>
              <a:t> </a:t>
            </a:r>
            <a:r>
              <a:rPr lang="de-DE" sz="2000" b="1" dirty="0" err="1"/>
              <a:t>by</a:t>
            </a:r>
            <a:r>
              <a:rPr lang="de-DE" sz="2000" b="1" dirty="0"/>
              <a:t> </a:t>
            </a:r>
            <a:r>
              <a:rPr lang="de-DE" sz="2000" b="1" dirty="0" err="1"/>
              <a:t>its</a:t>
            </a:r>
            <a:r>
              <a:rPr lang="de-DE" sz="2000" b="1" dirty="0"/>
              <a:t> </a:t>
            </a:r>
            <a:r>
              <a:rPr lang="de-DE" sz="2000" b="1" dirty="0" err="1"/>
              <a:t>uniqueness</a:t>
            </a:r>
            <a:r>
              <a:rPr lang="de-DE" sz="2000" b="1" dirty="0"/>
              <a:t> </a:t>
            </a:r>
            <a:r>
              <a:rPr lang="de-DE" sz="2000" b="1" dirty="0" err="1"/>
              <a:t>and</a:t>
            </a:r>
            <a:r>
              <a:rPr lang="de-DE" sz="2000" b="1" dirty="0"/>
              <a:t> </a:t>
            </a:r>
            <a:r>
              <a:rPr lang="de-DE" sz="2000" b="1" dirty="0" err="1"/>
              <a:t>let</a:t>
            </a:r>
            <a:r>
              <a:rPr lang="de-DE" sz="2000" b="1" dirty="0"/>
              <a:t> </a:t>
            </a:r>
            <a:r>
              <a:rPr lang="de-DE" sz="2000" b="1" dirty="0" err="1"/>
              <a:t>them</a:t>
            </a:r>
            <a:r>
              <a:rPr lang="de-DE" sz="2000" b="1" dirty="0"/>
              <a:t> </a:t>
            </a:r>
            <a:r>
              <a:rPr lang="de-DE" sz="2000" b="1" dirty="0" err="1"/>
              <a:t>survive</a:t>
            </a:r>
            <a:r>
              <a:rPr lang="de-DE" sz="2000" b="1" dirty="0"/>
              <a:t> so </a:t>
            </a:r>
            <a:r>
              <a:rPr lang="de-DE" sz="2000" b="1" dirty="0" err="1"/>
              <a:t>that</a:t>
            </a:r>
            <a:r>
              <a:rPr lang="de-DE" sz="2000" b="1" dirty="0"/>
              <a:t> </a:t>
            </a:r>
            <a:r>
              <a:rPr lang="de-DE" sz="2000" b="1" dirty="0" err="1"/>
              <a:t>future</a:t>
            </a:r>
            <a:r>
              <a:rPr lang="de-DE" sz="2000" b="1" dirty="0"/>
              <a:t> </a:t>
            </a:r>
            <a:r>
              <a:rPr lang="de-DE" sz="2000" b="1" dirty="0" err="1"/>
              <a:t>generations</a:t>
            </a:r>
            <a:r>
              <a:rPr lang="de-DE" sz="2000" b="1" dirty="0"/>
              <a:t> </a:t>
            </a:r>
            <a:r>
              <a:rPr lang="de-DE" sz="2000" b="1" dirty="0" err="1"/>
              <a:t>can</a:t>
            </a:r>
            <a:r>
              <a:rPr lang="de-DE" sz="2000" b="1" dirty="0"/>
              <a:t> </a:t>
            </a:r>
            <a:r>
              <a:rPr lang="de-DE" sz="2000" b="1" dirty="0" err="1"/>
              <a:t>admire</a:t>
            </a:r>
            <a:r>
              <a:rPr lang="de-DE" sz="2000" b="1" dirty="0"/>
              <a:t> </a:t>
            </a:r>
            <a:r>
              <a:rPr lang="de-DE" sz="2000" b="1" dirty="0" err="1"/>
              <a:t>its</a:t>
            </a:r>
            <a:r>
              <a:rPr lang="de-DE" sz="2000" b="1" dirty="0"/>
              <a:t> </a:t>
            </a:r>
            <a:r>
              <a:rPr lang="de-DE" sz="2000" b="1" dirty="0" err="1"/>
              <a:t>beauty</a:t>
            </a:r>
            <a:r>
              <a:rPr lang="de-DE" sz="2000" b="1" dirty="0"/>
              <a:t>.</a:t>
            </a:r>
            <a:r>
              <a:rPr lang="pl-PL" sz="2000" dirty="0"/>
              <a:t/>
            </a:r>
            <a:br>
              <a:rPr lang="pl-PL" sz="2000" dirty="0"/>
            </a:br>
            <a:r>
              <a:rPr lang="de-DE" sz="2000" b="1" dirty="0"/>
              <a:t> Do not </a:t>
            </a:r>
            <a:r>
              <a:rPr lang="de-DE" sz="2000" b="1" dirty="0" err="1"/>
              <a:t>litter</a:t>
            </a:r>
            <a:r>
              <a:rPr lang="de-DE" sz="2000" b="1" dirty="0"/>
              <a:t>!</a:t>
            </a:r>
            <a:r>
              <a:rPr lang="pl-PL" sz="2000" dirty="0"/>
              <a:t/>
            </a:r>
            <a:br>
              <a:rPr lang="pl-PL" sz="2000" dirty="0"/>
            </a:br>
            <a:r>
              <a:rPr lang="de-DE" sz="2000" b="1" dirty="0"/>
              <a:t>Do not </a:t>
            </a:r>
            <a:r>
              <a:rPr lang="de-DE" sz="2000" b="1" dirty="0" err="1"/>
              <a:t>devastate</a:t>
            </a:r>
            <a:r>
              <a:rPr lang="de-DE" sz="2000" b="1" dirty="0"/>
              <a:t> </a:t>
            </a:r>
            <a:r>
              <a:rPr lang="de-DE" sz="2000" b="1" dirty="0" err="1"/>
              <a:t>the</a:t>
            </a:r>
            <a:r>
              <a:rPr lang="de-DE" sz="2000" b="1" dirty="0"/>
              <a:t> </a:t>
            </a:r>
            <a:r>
              <a:rPr lang="de-DE" sz="2000" b="1" dirty="0" err="1"/>
              <a:t>rocks</a:t>
            </a:r>
            <a:r>
              <a:rPr lang="de-DE" sz="2000" b="1" dirty="0"/>
              <a:t> </a:t>
            </a:r>
            <a:r>
              <a:rPr lang="de-DE" sz="2000" b="1" dirty="0" err="1"/>
              <a:t>and</a:t>
            </a:r>
            <a:r>
              <a:rPr lang="de-DE" sz="2000" b="1" dirty="0"/>
              <a:t> </a:t>
            </a:r>
            <a:r>
              <a:rPr lang="de-DE" sz="2000" b="1" dirty="0" err="1"/>
              <a:t>caves</a:t>
            </a:r>
            <a:r>
              <a:rPr lang="de-DE" sz="2000" b="1" dirty="0"/>
              <a:t>!</a:t>
            </a:r>
            <a:r>
              <a:rPr lang="pl-PL" sz="2000" dirty="0"/>
              <a:t/>
            </a:r>
            <a:br>
              <a:rPr lang="pl-PL" sz="2000" dirty="0"/>
            </a:br>
            <a:r>
              <a:rPr lang="de-DE" sz="2000" b="1" dirty="0"/>
              <a:t>Do not </a:t>
            </a:r>
            <a:r>
              <a:rPr lang="de-DE" sz="2000" b="1" dirty="0" err="1"/>
              <a:t>destroy</a:t>
            </a:r>
            <a:r>
              <a:rPr lang="de-DE" sz="2000" b="1" dirty="0"/>
              <a:t> </a:t>
            </a:r>
            <a:r>
              <a:rPr lang="de-DE" sz="2000" b="1" dirty="0" err="1"/>
              <a:t>the</a:t>
            </a:r>
            <a:r>
              <a:rPr lang="de-DE" sz="2000" b="1" dirty="0"/>
              <a:t> </a:t>
            </a:r>
            <a:r>
              <a:rPr lang="de-DE" sz="2000" b="1" dirty="0" err="1"/>
              <a:t>plants</a:t>
            </a:r>
            <a:r>
              <a:rPr lang="de-DE" sz="2000" b="1" dirty="0"/>
              <a:t>!</a:t>
            </a:r>
            <a:r>
              <a:rPr lang="pl-PL" sz="2000" dirty="0"/>
              <a:t/>
            </a:r>
            <a:br>
              <a:rPr lang="pl-PL" sz="2000" dirty="0"/>
            </a:br>
            <a:r>
              <a:rPr lang="de-DE" sz="2000" b="1" dirty="0"/>
              <a:t>Do not </a:t>
            </a:r>
            <a:r>
              <a:rPr lang="de-DE" sz="2000" b="1" dirty="0" err="1"/>
              <a:t>frighten</a:t>
            </a:r>
            <a:r>
              <a:rPr lang="de-DE" sz="2000" b="1" dirty="0"/>
              <a:t> </a:t>
            </a:r>
            <a:r>
              <a:rPr lang="de-DE" sz="2000" b="1" dirty="0" err="1"/>
              <a:t>the</a:t>
            </a:r>
            <a:r>
              <a:rPr lang="de-DE" sz="2000" b="1" dirty="0"/>
              <a:t> </a:t>
            </a:r>
            <a:r>
              <a:rPr lang="de-DE" sz="2000" b="1" dirty="0" err="1"/>
              <a:t>animals</a:t>
            </a:r>
            <a:r>
              <a:rPr lang="de-DE" sz="2000" b="1" dirty="0"/>
              <a:t>!</a:t>
            </a:r>
            <a:r>
              <a:rPr lang="pl-PL" sz="2000" dirty="0"/>
              <a:t/>
            </a:r>
            <a:br>
              <a:rPr lang="pl-PL" sz="2000" dirty="0"/>
            </a:br>
            <a:r>
              <a:rPr lang="de-DE" sz="2000" b="1" dirty="0"/>
              <a:t> </a:t>
            </a:r>
            <a:r>
              <a:rPr lang="de-DE" sz="2000" b="1" dirty="0" err="1"/>
              <a:t>Be</a:t>
            </a:r>
            <a:r>
              <a:rPr lang="de-DE" sz="2000" b="1" dirty="0"/>
              <a:t> </a:t>
            </a:r>
            <a:r>
              <a:rPr lang="de-DE" sz="2000" b="1" dirty="0" err="1"/>
              <a:t>eco</a:t>
            </a:r>
            <a:r>
              <a:rPr lang="de-DE" sz="2000" b="1" dirty="0"/>
              <a:t>!</a:t>
            </a:r>
            <a:r>
              <a:rPr lang="pl-PL" sz="2000" dirty="0"/>
              <a:t/>
            </a:r>
            <a:br>
              <a:rPr lang="pl-PL" sz="2000" dirty="0"/>
            </a:br>
            <a:r>
              <a:rPr lang="de-DE" sz="2000" b="1" dirty="0" err="1"/>
              <a:t>Admire</a:t>
            </a:r>
            <a:r>
              <a:rPr lang="de-DE" sz="2000" b="1" dirty="0"/>
              <a:t>!</a:t>
            </a:r>
            <a:r>
              <a:rPr lang="pl-PL" sz="2000" dirty="0"/>
              <a:t/>
            </a:r>
            <a:br>
              <a:rPr lang="pl-PL" sz="2000" dirty="0"/>
            </a:br>
            <a:r>
              <a:rPr lang="de-DE" sz="2000" b="1" dirty="0"/>
              <a:t> </a:t>
            </a:r>
            <a:r>
              <a:rPr lang="pl-PL" sz="2000" dirty="0"/>
              <a:t/>
            </a:r>
            <a:br>
              <a:rPr lang="pl-PL" sz="2000" dirty="0"/>
            </a:br>
            <a:r>
              <a:rPr lang="pl-PL" sz="2000" b="1" dirty="0" smtClean="0"/>
              <a:t> </a:t>
            </a:r>
            <a:r>
              <a:rPr lang="de-DE" sz="2000" b="1" i="1" dirty="0"/>
              <a:t> </a:t>
            </a:r>
            <a:r>
              <a:rPr lang="pl-PL" dirty="0"/>
              <a:t/>
            </a:r>
            <a:br>
              <a:rPr lang="pl-PL" dirty="0"/>
            </a:br>
            <a:r>
              <a:rPr lang="pl-PL" sz="6600" b="1" i="1" dirty="0" smtClean="0">
                <a:solidFill>
                  <a:schemeClr val="accent5">
                    <a:lumMod val="50000"/>
                  </a:schemeClr>
                </a:solidFill>
                <a:latin typeface="Times New Roman" panose="02020603050405020304" pitchFamily="18" charset="0"/>
                <a:cs typeface="Times New Roman" panose="02020603050405020304" pitchFamily="18" charset="0"/>
              </a:rPr>
              <a:t> </a:t>
            </a:r>
            <a:endParaRPr lang="pl-PL" sz="6600" b="1" i="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9182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zawartości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298498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463989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78823" y="260622"/>
            <a:ext cx="5786845" cy="1325563"/>
          </a:xfrm>
        </p:spPr>
        <p:txBody>
          <a:bodyPr>
            <a:noAutofit/>
          </a:bodyPr>
          <a:lstStyle/>
          <a:p>
            <a:r>
              <a:rPr lang="pl-PL" sz="6000" b="1" i="1" dirty="0" err="1" smtClean="0">
                <a:latin typeface="Times New Roman" panose="02020603050405020304" pitchFamily="18" charset="0"/>
                <a:cs typeface="Times New Roman" panose="02020603050405020304" pitchFamily="18" charset="0"/>
              </a:rPr>
              <a:t>Cabanowa</a:t>
            </a:r>
            <a:r>
              <a:rPr lang="pl-PL" sz="6000" b="1" i="1" dirty="0" smtClean="0">
                <a:latin typeface="Times New Roman" panose="02020603050405020304" pitchFamily="18" charset="0"/>
                <a:cs typeface="Times New Roman" panose="02020603050405020304" pitchFamily="18" charset="0"/>
              </a:rPr>
              <a:t> </a:t>
            </a:r>
            <a:r>
              <a:rPr lang="pl-PL" sz="6000" b="1" i="1" dirty="0" err="1" smtClean="0">
                <a:latin typeface="Times New Roman" panose="02020603050405020304" pitchFamily="18" charset="0"/>
                <a:cs typeface="Times New Roman" panose="02020603050405020304" pitchFamily="18" charset="0"/>
              </a:rPr>
              <a:t>Cave</a:t>
            </a:r>
            <a:endParaRPr lang="pl-PL" sz="6000" b="1" i="1"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half" idx="1"/>
          </p:nvPr>
        </p:nvSpPr>
        <p:spPr>
          <a:xfrm>
            <a:off x="838200" y="1474696"/>
            <a:ext cx="4752703" cy="4351338"/>
          </a:xfrm>
        </p:spPr>
        <p:txBody>
          <a:bodyPr>
            <a:noAutofit/>
          </a:bodyPr>
          <a:lstStyle/>
          <a:p>
            <a:pPr marL="0" indent="0">
              <a:buNone/>
            </a:pPr>
            <a:r>
              <a:rPr lang="pl-PL" dirty="0">
                <a:latin typeface="Times New Roman" panose="02020603050405020304" pitchFamily="18" charset="0"/>
                <a:cs typeface="Times New Roman" panose="02020603050405020304" pitchFamily="18" charset="0"/>
              </a:rPr>
              <a:t>The </a:t>
            </a:r>
            <a:r>
              <a:rPr lang="pl-PL" dirty="0" err="1">
                <a:latin typeface="Times New Roman" panose="02020603050405020304" pitchFamily="18" charset="0"/>
                <a:cs typeface="Times New Roman" panose="02020603050405020304" pitchFamily="18" charset="0"/>
              </a:rPr>
              <a:t>cave</a:t>
            </a:r>
            <a:r>
              <a:rPr lang="pl-PL" dirty="0">
                <a:latin typeface="Times New Roman" panose="02020603050405020304" pitchFamily="18" charset="0"/>
                <a:cs typeface="Times New Roman" panose="02020603050405020304" pitchFamily="18" charset="0"/>
              </a:rPr>
              <a:t> was </a:t>
            </a:r>
            <a:r>
              <a:rPr lang="pl-PL" dirty="0" err="1">
                <a:latin typeface="Times New Roman" panose="02020603050405020304" pitchFamily="18" charset="0"/>
                <a:cs typeface="Times New Roman" panose="02020603050405020304" pitchFamily="18" charset="0"/>
              </a:rPr>
              <a:t>created</a:t>
            </a:r>
            <a:r>
              <a:rPr lang="pl-PL" dirty="0">
                <a:latin typeface="Times New Roman" panose="02020603050405020304" pitchFamily="18" charset="0"/>
                <a:cs typeface="Times New Roman" panose="02020603050405020304" pitchFamily="18" charset="0"/>
              </a:rPr>
              <a:t> in Jurassic </a:t>
            </a:r>
            <a:r>
              <a:rPr lang="pl-PL" dirty="0" err="1">
                <a:latin typeface="Times New Roman" panose="02020603050405020304" pitchFamily="18" charset="0"/>
                <a:cs typeface="Times New Roman" panose="02020603050405020304" pitchFamily="18" charset="0"/>
              </a:rPr>
              <a:t>limestones</a:t>
            </a:r>
            <a:r>
              <a:rPr lang="pl-PL" dirty="0">
                <a:latin typeface="Times New Roman" panose="02020603050405020304" pitchFamily="18" charset="0"/>
                <a:cs typeface="Times New Roman" panose="02020603050405020304" pitchFamily="18" charset="0"/>
              </a:rPr>
              <a:t>. It </a:t>
            </a:r>
            <a:r>
              <a:rPr lang="pl-PL" dirty="0" err="1">
                <a:latin typeface="Times New Roman" panose="02020603050405020304" pitchFamily="18" charset="0"/>
                <a:cs typeface="Times New Roman" panose="02020603050405020304" pitchFamily="18" charset="0"/>
              </a:rPr>
              <a:t>has</a:t>
            </a:r>
            <a:r>
              <a:rPr lang="pl-PL" dirty="0">
                <a:latin typeface="Times New Roman" panose="02020603050405020304" pitchFamily="18" charset="0"/>
                <a:cs typeface="Times New Roman" panose="02020603050405020304" pitchFamily="18" charset="0"/>
              </a:rPr>
              <a:t> a </a:t>
            </a:r>
            <a:r>
              <a:rPr lang="pl-PL" dirty="0" err="1">
                <a:latin typeface="Times New Roman" panose="02020603050405020304" pitchFamily="18" charset="0"/>
                <a:cs typeface="Times New Roman" panose="02020603050405020304" pitchFamily="18" charset="0"/>
              </a:rPr>
              <a:t>rich</a:t>
            </a:r>
            <a:r>
              <a:rPr lang="pl-PL" dirty="0">
                <a:latin typeface="Times New Roman" panose="02020603050405020304" pitchFamily="18" charset="0"/>
                <a:cs typeface="Times New Roman" panose="02020603050405020304" pitchFamily="18" charset="0"/>
              </a:rPr>
              <a:t> but </a:t>
            </a:r>
            <a:r>
              <a:rPr lang="pl-PL" dirty="0" err="1">
                <a:latin typeface="Times New Roman" panose="02020603050405020304" pitchFamily="18" charset="0"/>
                <a:cs typeface="Times New Roman" panose="02020603050405020304" pitchFamily="18" charset="0"/>
              </a:rPr>
              <a:t>largely</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destroyed</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dripstone</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glaze</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stalagmites</a:t>
            </a:r>
            <a:r>
              <a:rPr lang="pl-PL" dirty="0">
                <a:latin typeface="Times New Roman" panose="02020603050405020304" pitchFamily="18" charset="0"/>
                <a:cs typeface="Times New Roman" panose="02020603050405020304" pitchFamily="18" charset="0"/>
              </a:rPr>
              <a:t> and </a:t>
            </a:r>
            <a:r>
              <a:rPr lang="pl-PL" dirty="0" err="1">
                <a:latin typeface="Times New Roman" panose="02020603050405020304" pitchFamily="18" charset="0"/>
                <a:cs typeface="Times New Roman" panose="02020603050405020304" pitchFamily="18" charset="0"/>
              </a:rPr>
              <a:t>stalactites</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Bats</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like</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hibernating</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here</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so</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called</a:t>
            </a:r>
            <a:r>
              <a:rPr lang="pl-PL" dirty="0">
                <a:latin typeface="Times New Roman" panose="02020603050405020304" pitchFamily="18" charset="0"/>
                <a:cs typeface="Times New Roman" panose="02020603050405020304" pitchFamily="18" charset="0"/>
              </a:rPr>
              <a:t> </a:t>
            </a:r>
            <a:r>
              <a:rPr lang="pl-PL" dirty="0" smtClean="0">
                <a:latin typeface="Times New Roman" panose="02020603050405020304" pitchFamily="18" charset="0"/>
                <a:cs typeface="Times New Roman" panose="02020603050405020304" pitchFamily="18" charset="0"/>
              </a:rPr>
              <a:t>       </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large</a:t>
            </a:r>
            <a:r>
              <a:rPr lang="pl-PL" dirty="0">
                <a:latin typeface="Times New Roman" panose="02020603050405020304" pitchFamily="18" charset="0"/>
                <a:cs typeface="Times New Roman" panose="02020603050405020304" pitchFamily="18" charset="0"/>
              </a:rPr>
              <a:t> nocek ( </a:t>
            </a:r>
            <a:r>
              <a:rPr lang="pl-PL" dirty="0" err="1">
                <a:latin typeface="Times New Roman" panose="02020603050405020304" pitchFamily="18" charset="0"/>
                <a:cs typeface="Times New Roman" panose="02020603050405020304" pitchFamily="18" charset="0"/>
              </a:rPr>
              <a:t>Myotis</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myotis</a:t>
            </a:r>
            <a:r>
              <a:rPr lang="pl-PL" dirty="0">
                <a:latin typeface="Times New Roman" panose="02020603050405020304" pitchFamily="18" charset="0"/>
                <a:cs typeface="Times New Roman" panose="02020603050405020304" pitchFamily="18" charset="0"/>
              </a:rPr>
              <a:t> ). It  was </a:t>
            </a:r>
            <a:r>
              <a:rPr lang="pl-PL" dirty="0" err="1">
                <a:latin typeface="Times New Roman" panose="02020603050405020304" pitchFamily="18" charset="0"/>
                <a:cs typeface="Times New Roman" panose="02020603050405020304" pitchFamily="18" charset="0"/>
              </a:rPr>
              <a:t>also</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visited</a:t>
            </a:r>
            <a:r>
              <a:rPr lang="pl-PL" dirty="0">
                <a:latin typeface="Times New Roman" panose="02020603050405020304" pitchFamily="18" charset="0"/>
                <a:cs typeface="Times New Roman" panose="02020603050405020304" pitchFamily="18" charset="0"/>
              </a:rPr>
              <a:t> by </a:t>
            </a:r>
            <a:r>
              <a:rPr lang="pl-PL" dirty="0" err="1">
                <a:latin typeface="Times New Roman" panose="02020603050405020304" pitchFamily="18" charset="0"/>
                <a:cs typeface="Times New Roman" panose="02020603050405020304" pitchFamily="18" charset="0"/>
              </a:rPr>
              <a:t>foxes</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hence</a:t>
            </a:r>
            <a:r>
              <a:rPr lang="pl-PL" dirty="0">
                <a:latin typeface="Times New Roman" panose="02020603050405020304" pitchFamily="18" charset="0"/>
                <a:cs typeface="Times New Roman" panose="02020603050405020304" pitchFamily="18" charset="0"/>
              </a:rPr>
              <a:t> the </a:t>
            </a:r>
            <a:r>
              <a:rPr lang="pl-PL" dirty="0" err="1">
                <a:latin typeface="Times New Roman" panose="02020603050405020304" pitchFamily="18" charset="0"/>
                <a:cs typeface="Times New Roman" panose="02020603050405020304" pitchFamily="18" charset="0"/>
              </a:rPr>
              <a:t>other</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name</a:t>
            </a:r>
            <a:r>
              <a:rPr lang="pl-PL" dirty="0">
                <a:latin typeface="Times New Roman" panose="02020603050405020304" pitchFamily="18" charset="0"/>
                <a:cs typeface="Times New Roman" panose="02020603050405020304" pitchFamily="18" charset="0"/>
              </a:rPr>
              <a:t> of the </a:t>
            </a:r>
            <a:r>
              <a:rPr lang="pl-PL" dirty="0" err="1">
                <a:latin typeface="Times New Roman" panose="02020603050405020304" pitchFamily="18" charset="0"/>
                <a:cs typeface="Times New Roman" panose="02020603050405020304" pitchFamily="18" charset="0"/>
              </a:rPr>
              <a:t>cave</a:t>
            </a:r>
            <a:r>
              <a:rPr lang="pl-PL" dirty="0">
                <a:latin typeface="Times New Roman" panose="02020603050405020304" pitchFamily="18" charset="0"/>
                <a:cs typeface="Times New Roman" panose="02020603050405020304" pitchFamily="18" charset="0"/>
              </a:rPr>
              <a:t> – the Fox </a:t>
            </a:r>
            <a:r>
              <a:rPr lang="pl-PL" dirty="0" err="1">
                <a:latin typeface="Times New Roman" panose="02020603050405020304" pitchFamily="18" charset="0"/>
                <a:cs typeface="Times New Roman" panose="02020603050405020304" pitchFamily="18" charset="0"/>
              </a:rPr>
              <a:t>Cave</a:t>
            </a:r>
            <a:r>
              <a:rPr lang="pl-PL" dirty="0">
                <a:latin typeface="Times New Roman" panose="02020603050405020304" pitchFamily="18" charset="0"/>
                <a:cs typeface="Times New Roman" panose="02020603050405020304" pitchFamily="18" charset="0"/>
              </a:rPr>
              <a:t>). </a:t>
            </a:r>
            <a:r>
              <a:rPr lang="pl-PL" dirty="0" smtClean="0">
                <a:latin typeface="Times New Roman" panose="02020603050405020304" pitchFamily="18" charset="0"/>
                <a:cs typeface="Times New Roman" panose="02020603050405020304" pitchFamily="18" charset="0"/>
              </a:rPr>
              <a:t>              In </a:t>
            </a:r>
            <a:r>
              <a:rPr lang="pl-PL" dirty="0">
                <a:latin typeface="Times New Roman" panose="02020603050405020304" pitchFamily="18" charset="0"/>
                <a:cs typeface="Times New Roman" panose="02020603050405020304" pitchFamily="18" charset="0"/>
              </a:rPr>
              <a:t>the '90s  </a:t>
            </a:r>
            <a:r>
              <a:rPr lang="pl-PL" dirty="0" err="1">
                <a:latin typeface="Times New Roman" panose="02020603050405020304" pitchFamily="18" charset="0"/>
                <a:cs typeface="Times New Roman" panose="02020603050405020304" pitchFamily="18" charset="0"/>
              </a:rPr>
              <a:t>troglobiont</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beetles</a:t>
            </a:r>
            <a:r>
              <a:rPr lang="pl-PL" dirty="0">
                <a:latin typeface="Times New Roman" panose="02020603050405020304" pitchFamily="18" charset="0"/>
                <a:cs typeface="Times New Roman" panose="02020603050405020304" pitchFamily="18" charset="0"/>
              </a:rPr>
              <a:t> </a:t>
            </a:r>
            <a:r>
              <a:rPr lang="pl-PL" dirty="0" smtClean="0">
                <a:latin typeface="Times New Roman" panose="02020603050405020304" pitchFamily="18" charset="0"/>
                <a:cs typeface="Times New Roman" panose="02020603050405020304" pitchFamily="18" charset="0"/>
              </a:rPr>
              <a:t>           ( </a:t>
            </a:r>
            <a:r>
              <a:rPr lang="pl-PL" dirty="0" err="1">
                <a:latin typeface="Times New Roman" panose="02020603050405020304" pitchFamily="18" charset="0"/>
                <a:cs typeface="Times New Roman" panose="02020603050405020304" pitchFamily="18" charset="0"/>
              </a:rPr>
              <a:t>Speonomus</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hydrophilus</a:t>
            </a:r>
            <a:r>
              <a:rPr lang="pl-PL" dirty="0">
                <a:latin typeface="Times New Roman" panose="02020603050405020304" pitchFamily="18" charset="0"/>
                <a:cs typeface="Times New Roman" panose="02020603050405020304" pitchFamily="18" charset="0"/>
              </a:rPr>
              <a:t> ) </a:t>
            </a:r>
            <a:r>
              <a:rPr lang="pl-PL" dirty="0" err="1">
                <a:latin typeface="Times New Roman" panose="02020603050405020304" pitchFamily="18" charset="0"/>
                <a:cs typeface="Times New Roman" panose="02020603050405020304" pitchFamily="18" charset="0"/>
              </a:rPr>
              <a:t>came</a:t>
            </a:r>
            <a:r>
              <a:rPr lang="pl-PL" dirty="0">
                <a:latin typeface="Times New Roman" panose="02020603050405020304" pitchFamily="18" charset="0"/>
                <a:cs typeface="Times New Roman" panose="02020603050405020304" pitchFamily="18" charset="0"/>
              </a:rPr>
              <a:t> to live in the </a:t>
            </a:r>
            <a:r>
              <a:rPr lang="pl-PL" dirty="0" err="1">
                <a:latin typeface="Times New Roman" panose="02020603050405020304" pitchFamily="18" charset="0"/>
                <a:cs typeface="Times New Roman" panose="02020603050405020304" pitchFamily="18" charset="0"/>
              </a:rPr>
              <a:t>cave</a:t>
            </a:r>
            <a:r>
              <a:rPr lang="pl-PL" dirty="0">
                <a:latin typeface="Times New Roman" panose="02020603050405020304" pitchFamily="18" charset="0"/>
                <a:cs typeface="Times New Roman" panose="02020603050405020304" pitchFamily="18" charset="0"/>
              </a:rPr>
              <a:t>.</a:t>
            </a:r>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83233" y="365125"/>
            <a:ext cx="5586713" cy="6225456"/>
          </a:xfrm>
        </p:spPr>
      </p:pic>
    </p:spTree>
    <p:extLst>
      <p:ext uri="{BB962C8B-B14F-4D97-AF65-F5344CB8AC3E}">
        <p14:creationId xmlns:p14="http://schemas.microsoft.com/office/powerpoint/2010/main" val="699169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6722" y="169183"/>
            <a:ext cx="11967713" cy="1176292"/>
          </a:xfrm>
        </p:spPr>
        <p:txBody>
          <a:bodyPr>
            <a:normAutofit fontScale="90000"/>
          </a:bodyPr>
          <a:lstStyle/>
          <a:p>
            <a:r>
              <a:rPr lang="pl-PL" sz="6700" b="1" i="1" dirty="0" smtClean="0">
                <a:latin typeface="Times New Roman" panose="02020603050405020304" pitchFamily="18" charset="0"/>
                <a:cs typeface="Times New Roman" panose="02020603050405020304" pitchFamily="18" charset="0"/>
              </a:rPr>
              <a:t>The </a:t>
            </a:r>
            <a:r>
              <a:rPr lang="pl-PL" sz="6700" b="1" i="1" dirty="0">
                <a:latin typeface="Times New Roman" panose="02020603050405020304" pitchFamily="18" charset="0"/>
                <a:cs typeface="Times New Roman" panose="02020603050405020304" pitchFamily="18" charset="0"/>
              </a:rPr>
              <a:t>interior of the </a:t>
            </a:r>
            <a:r>
              <a:rPr lang="pl-PL" sz="6700" b="1" i="1" dirty="0" err="1">
                <a:latin typeface="Times New Roman" panose="02020603050405020304" pitchFamily="18" charset="0"/>
                <a:cs typeface="Times New Roman" panose="02020603050405020304" pitchFamily="18" charset="0"/>
              </a:rPr>
              <a:t>Cabanowa</a:t>
            </a:r>
            <a:r>
              <a:rPr lang="pl-PL" sz="6700" b="1" i="1" dirty="0">
                <a:latin typeface="Times New Roman" panose="02020603050405020304" pitchFamily="18" charset="0"/>
                <a:cs typeface="Times New Roman" panose="02020603050405020304" pitchFamily="18" charset="0"/>
              </a:rPr>
              <a:t> </a:t>
            </a:r>
            <a:r>
              <a:rPr lang="pl-PL" sz="6700" b="1" i="1" dirty="0" err="1">
                <a:latin typeface="Times New Roman" panose="02020603050405020304" pitchFamily="18" charset="0"/>
                <a:cs typeface="Times New Roman" panose="02020603050405020304" pitchFamily="18" charset="0"/>
              </a:rPr>
              <a:t>Cave</a:t>
            </a:r>
            <a:endParaRPr lang="pl-PL" sz="6700" b="1" i="1" u="sng" dirty="0">
              <a:latin typeface="Times New Roman" panose="02020603050405020304" pitchFamily="18" charset="0"/>
              <a:cs typeface="Times New Roman" panose="02020603050405020304" pitchFamily="18" charset="0"/>
            </a:endParaRPr>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6286" y="1345475"/>
            <a:ext cx="9157063" cy="5209277"/>
          </a:xfrm>
        </p:spPr>
      </p:pic>
    </p:spTree>
    <p:extLst>
      <p:ext uri="{BB962C8B-B14F-4D97-AF65-F5344CB8AC3E}">
        <p14:creationId xmlns:p14="http://schemas.microsoft.com/office/powerpoint/2010/main" val="1790927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ctrTitle"/>
          </p:nvPr>
        </p:nvSpPr>
        <p:spPr/>
        <p:txBody>
          <a:bodyPr/>
          <a:lstStyle/>
          <a:p>
            <a:endParaRPr lang="pl-PL"/>
          </a:p>
        </p:txBody>
      </p:sp>
      <p:sp>
        <p:nvSpPr>
          <p:cNvPr id="9" name="Podtytuł 8"/>
          <p:cNvSpPr>
            <a:spLocks noGrp="1"/>
          </p:cNvSpPr>
          <p:nvPr>
            <p:ph type="subTitle" idx="1"/>
          </p:nvPr>
        </p:nvSpPr>
        <p:spPr/>
        <p:txBody>
          <a:bodyPr/>
          <a:lstStyle/>
          <a:p>
            <a:endParaRPr lang="pl-PL"/>
          </a:p>
        </p:txBody>
      </p:sp>
      <p:pic>
        <p:nvPicPr>
          <p:cNvPr id="5" name="Symbol zastępczy zawartości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0" y="1"/>
            <a:ext cx="12192000" cy="6846434"/>
          </a:xfrm>
        </p:spPr>
      </p:pic>
    </p:spTree>
    <p:extLst>
      <p:ext uri="{BB962C8B-B14F-4D97-AF65-F5344CB8AC3E}">
        <p14:creationId xmlns:p14="http://schemas.microsoft.com/office/powerpoint/2010/main" val="3591221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121303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2729242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901336" y="365126"/>
            <a:ext cx="10452463" cy="980596"/>
          </a:xfrm>
        </p:spPr>
        <p:txBody>
          <a:bodyPr>
            <a:normAutofit/>
          </a:bodyPr>
          <a:lstStyle/>
          <a:p>
            <a:r>
              <a:rPr lang="pl-PL" sz="5400" dirty="0" smtClean="0">
                <a:latin typeface="Times New Roman" panose="02020603050405020304" pitchFamily="18" charset="0"/>
                <a:cs typeface="Times New Roman" panose="02020603050405020304" pitchFamily="18" charset="0"/>
              </a:rPr>
              <a:t>                                  </a:t>
            </a:r>
            <a:r>
              <a:rPr lang="pl-PL" sz="5400" b="1" i="1" u="sng" dirty="0" err="1" smtClean="0">
                <a:latin typeface="Times New Roman" panose="02020603050405020304" pitchFamily="18" charset="0"/>
                <a:cs typeface="Times New Roman" panose="02020603050405020304" pitchFamily="18" charset="0"/>
              </a:rPr>
              <a:t>Myotis</a:t>
            </a:r>
            <a:r>
              <a:rPr lang="pl-PL" sz="5400" b="1" i="1" u="sng" dirty="0" smtClean="0">
                <a:latin typeface="Times New Roman" panose="02020603050405020304" pitchFamily="18" charset="0"/>
                <a:cs typeface="Times New Roman" panose="02020603050405020304" pitchFamily="18" charset="0"/>
              </a:rPr>
              <a:t> </a:t>
            </a:r>
            <a:r>
              <a:rPr lang="pl-PL" sz="5400" b="1" i="1" u="sng" dirty="0" err="1" smtClean="0">
                <a:latin typeface="Times New Roman" panose="02020603050405020304" pitchFamily="18" charset="0"/>
                <a:cs typeface="Times New Roman" panose="02020603050405020304" pitchFamily="18" charset="0"/>
              </a:rPr>
              <a:t>myotis</a:t>
            </a:r>
            <a:endParaRPr lang="pl-PL" sz="5400" b="1" i="1" u="sng" dirty="0">
              <a:latin typeface="Times New Roman" panose="02020603050405020304" pitchFamily="18" charset="0"/>
              <a:cs typeface="Times New Roman" panose="02020603050405020304" pitchFamily="18" charset="0"/>
            </a:endParaRPr>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5131" y="209005"/>
            <a:ext cx="5577840" cy="6413863"/>
          </a:xfrm>
        </p:spPr>
      </p:pic>
      <p:sp>
        <p:nvSpPr>
          <p:cNvPr id="6" name="Symbol zastępczy zawartości 5"/>
          <p:cNvSpPr>
            <a:spLocks noGrp="1"/>
          </p:cNvSpPr>
          <p:nvPr>
            <p:ph sz="half" idx="2"/>
          </p:nvPr>
        </p:nvSpPr>
        <p:spPr>
          <a:xfrm>
            <a:off x="6276703" y="1754396"/>
            <a:ext cx="5532120" cy="4868472"/>
          </a:xfrm>
        </p:spPr>
        <p:txBody>
          <a:bodyPr>
            <a:noAutofit/>
          </a:bodyPr>
          <a:lstStyle/>
          <a:p>
            <a:pPr marL="0" indent="0" algn="ctr">
              <a:buNone/>
            </a:pPr>
            <a:r>
              <a:rPr lang="pl-PL" sz="3600" dirty="0">
                <a:latin typeface="Times New Roman" panose="02020603050405020304" pitchFamily="18" charset="0"/>
                <a:cs typeface="Times New Roman" panose="02020603050405020304" pitchFamily="18" charset="0"/>
              </a:rPr>
              <a:t>Big </a:t>
            </a:r>
            <a:r>
              <a:rPr lang="pl-PL" sz="3600" dirty="0" err="1">
                <a:latin typeface="Times New Roman" panose="02020603050405020304" pitchFamily="18" charset="0"/>
                <a:cs typeface="Times New Roman" panose="02020603050405020304" pitchFamily="18" charset="0"/>
              </a:rPr>
              <a:t>Noot</a:t>
            </a:r>
            <a:r>
              <a:rPr lang="pl-PL" sz="3600" dirty="0">
                <a:latin typeface="Times New Roman" panose="02020603050405020304" pitchFamily="18" charset="0"/>
                <a:cs typeface="Times New Roman" panose="02020603050405020304" pitchFamily="18" charset="0"/>
              </a:rPr>
              <a:t> (</a:t>
            </a:r>
            <a:r>
              <a:rPr lang="pl-PL" sz="3600" b="1" i="1" dirty="0" err="1">
                <a:latin typeface="Times New Roman" panose="02020603050405020304" pitchFamily="18" charset="0"/>
                <a:cs typeface="Times New Roman" panose="02020603050405020304" pitchFamily="18" charset="0"/>
              </a:rPr>
              <a:t>Myotis</a:t>
            </a:r>
            <a:r>
              <a:rPr lang="pl-PL" sz="3600" b="1" i="1" dirty="0">
                <a:latin typeface="Times New Roman" panose="02020603050405020304" pitchFamily="18" charset="0"/>
                <a:cs typeface="Times New Roman" panose="02020603050405020304" pitchFamily="18" charset="0"/>
              </a:rPr>
              <a:t> </a:t>
            </a:r>
            <a:r>
              <a:rPr lang="pl-PL" sz="3600" b="1" i="1" dirty="0" err="1">
                <a:latin typeface="Times New Roman" panose="02020603050405020304" pitchFamily="18" charset="0"/>
                <a:cs typeface="Times New Roman" panose="02020603050405020304" pitchFamily="18" charset="0"/>
              </a:rPr>
              <a:t>myotis</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is</a:t>
            </a:r>
            <a:r>
              <a:rPr lang="pl-PL" sz="3600" dirty="0">
                <a:latin typeface="Times New Roman" panose="02020603050405020304" pitchFamily="18" charset="0"/>
                <a:cs typeface="Times New Roman" panose="02020603050405020304" pitchFamily="18" charset="0"/>
              </a:rPr>
              <a:t> the </a:t>
            </a:r>
            <a:r>
              <a:rPr lang="pl-PL" sz="3600" dirty="0" err="1">
                <a:latin typeface="Times New Roman" panose="02020603050405020304" pitchFamily="18" charset="0"/>
                <a:cs typeface="Times New Roman" panose="02020603050405020304" pitchFamily="18" charset="0"/>
              </a:rPr>
              <a:t>largest</a:t>
            </a:r>
            <a:r>
              <a:rPr lang="pl-PL" sz="3600" dirty="0">
                <a:latin typeface="Times New Roman" panose="02020603050405020304" pitchFamily="18" charset="0"/>
                <a:cs typeface="Times New Roman" panose="02020603050405020304" pitchFamily="18" charset="0"/>
              </a:rPr>
              <a:t> of </a:t>
            </a:r>
            <a:r>
              <a:rPr lang="pl-PL" sz="3600" dirty="0" err="1">
                <a:latin typeface="Times New Roman" panose="02020603050405020304" pitchFamily="18" charset="0"/>
                <a:cs typeface="Times New Roman" panose="02020603050405020304" pitchFamily="18" charset="0"/>
              </a:rPr>
              <a:t>our</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Polish</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bats</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Its</a:t>
            </a:r>
            <a:r>
              <a:rPr lang="pl-PL" sz="3600" dirty="0">
                <a:latin typeface="Times New Roman" panose="02020603050405020304" pitchFamily="18" charset="0"/>
                <a:cs typeface="Times New Roman" panose="02020603050405020304" pitchFamily="18" charset="0"/>
              </a:rPr>
              <a:t> body </a:t>
            </a:r>
            <a:r>
              <a:rPr lang="pl-PL" sz="3600" dirty="0" err="1">
                <a:latin typeface="Times New Roman" panose="02020603050405020304" pitchFamily="18" charset="0"/>
                <a:cs typeface="Times New Roman" panose="02020603050405020304" pitchFamily="18" charset="0"/>
              </a:rPr>
              <a:t>is</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covered</a:t>
            </a:r>
            <a:r>
              <a:rPr lang="pl-PL" sz="3600" dirty="0">
                <a:latin typeface="Times New Roman" panose="02020603050405020304" pitchFamily="18" charset="0"/>
                <a:cs typeface="Times New Roman" panose="02020603050405020304" pitchFamily="18" charset="0"/>
              </a:rPr>
              <a:t> with </a:t>
            </a:r>
            <a:r>
              <a:rPr lang="pl-PL" sz="3600" dirty="0" err="1">
                <a:latin typeface="Times New Roman" panose="02020603050405020304" pitchFamily="18" charset="0"/>
                <a:cs typeface="Times New Roman" panose="02020603050405020304" pitchFamily="18" charset="0"/>
              </a:rPr>
              <a:t>grey-brown</a:t>
            </a:r>
            <a:r>
              <a:rPr lang="pl-PL" sz="3600" dirty="0">
                <a:latin typeface="Times New Roman" panose="02020603050405020304" pitchFamily="18" charset="0"/>
                <a:cs typeface="Times New Roman" panose="02020603050405020304" pitchFamily="18" charset="0"/>
              </a:rPr>
              <a:t> fur on the </a:t>
            </a:r>
            <a:r>
              <a:rPr lang="pl-PL" sz="3600" dirty="0" err="1">
                <a:latin typeface="Times New Roman" panose="02020603050405020304" pitchFamily="18" charset="0"/>
                <a:cs typeface="Times New Roman" panose="02020603050405020304" pitchFamily="18" charset="0"/>
              </a:rPr>
              <a:t>back</a:t>
            </a:r>
            <a:r>
              <a:rPr lang="pl-PL" sz="3600" dirty="0">
                <a:latin typeface="Times New Roman" panose="02020603050405020304" pitchFamily="18" charset="0"/>
                <a:cs typeface="Times New Roman" panose="02020603050405020304" pitchFamily="18" charset="0"/>
              </a:rPr>
              <a:t> and </a:t>
            </a:r>
            <a:r>
              <a:rPr lang="pl-PL" sz="3600" dirty="0" err="1">
                <a:latin typeface="Times New Roman" panose="02020603050405020304" pitchFamily="18" charset="0"/>
                <a:cs typeface="Times New Roman" panose="02020603050405020304" pitchFamily="18" charset="0"/>
              </a:rPr>
              <a:t>bright</a:t>
            </a:r>
            <a:r>
              <a:rPr lang="pl-PL" sz="3600" dirty="0">
                <a:latin typeface="Times New Roman" panose="02020603050405020304" pitchFamily="18" charset="0"/>
                <a:cs typeface="Times New Roman" panose="02020603050405020304" pitchFamily="18" charset="0"/>
              </a:rPr>
              <a:t> on the </a:t>
            </a:r>
            <a:r>
              <a:rPr lang="pl-PL" sz="3600" dirty="0" err="1">
                <a:latin typeface="Times New Roman" panose="02020603050405020304" pitchFamily="18" charset="0"/>
                <a:cs typeface="Times New Roman" panose="02020603050405020304" pitchFamily="18" charset="0"/>
              </a:rPr>
              <a:t>belly</a:t>
            </a:r>
            <a:r>
              <a:rPr lang="pl-PL" sz="3600" dirty="0">
                <a:latin typeface="Times New Roman" panose="02020603050405020304" pitchFamily="18" charset="0"/>
                <a:cs typeface="Times New Roman" panose="02020603050405020304" pitchFamily="18" charset="0"/>
              </a:rPr>
              <a:t>.  </a:t>
            </a:r>
            <a:r>
              <a:rPr lang="pl-PL" sz="3600" dirty="0" smtClean="0">
                <a:latin typeface="Times New Roman" panose="02020603050405020304" pitchFamily="18" charset="0"/>
                <a:cs typeface="Times New Roman" panose="02020603050405020304" pitchFamily="18" charset="0"/>
              </a:rPr>
              <a:t>       It </a:t>
            </a:r>
            <a:r>
              <a:rPr lang="pl-PL" sz="3600" dirty="0" err="1">
                <a:latin typeface="Times New Roman" panose="02020603050405020304" pitchFamily="18" charset="0"/>
                <a:cs typeface="Times New Roman" panose="02020603050405020304" pitchFamily="18" charset="0"/>
              </a:rPr>
              <a:t>has</a:t>
            </a:r>
            <a:r>
              <a:rPr lang="pl-PL" sz="3600" dirty="0">
                <a:latin typeface="Times New Roman" panose="02020603050405020304" pitchFamily="18" charset="0"/>
                <a:cs typeface="Times New Roman" panose="02020603050405020304" pitchFamily="18" charset="0"/>
              </a:rPr>
              <a:t> big </a:t>
            </a:r>
            <a:r>
              <a:rPr lang="pl-PL" sz="3600" dirty="0" err="1">
                <a:latin typeface="Times New Roman" panose="02020603050405020304" pitchFamily="18" charset="0"/>
                <a:cs typeface="Times New Roman" panose="02020603050405020304" pitchFamily="18" charset="0"/>
              </a:rPr>
              <a:t>ears</a:t>
            </a:r>
            <a:r>
              <a:rPr lang="pl-PL" sz="3600" dirty="0">
                <a:latin typeface="Times New Roman" panose="02020603050405020304" pitchFamily="18" charset="0"/>
                <a:cs typeface="Times New Roman" panose="02020603050405020304" pitchFamily="18" charset="0"/>
              </a:rPr>
              <a:t> and </a:t>
            </a:r>
            <a:r>
              <a:rPr lang="pl-PL" sz="3600" dirty="0" err="1">
                <a:latin typeface="Times New Roman" panose="02020603050405020304" pitchFamily="18" charset="0"/>
                <a:cs typeface="Times New Roman" panose="02020603050405020304" pitchFamily="18" charset="0"/>
              </a:rPr>
              <a:t>characteristic</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reddish</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cheeks</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without</a:t>
            </a:r>
            <a:r>
              <a:rPr lang="pl-PL" sz="3600" dirty="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hair</a:t>
            </a:r>
            <a:r>
              <a:rPr lang="pl-PL" sz="3600" dirty="0" smtClean="0">
                <a:latin typeface="Times New Roman" panose="02020603050405020304" pitchFamily="18" charset="0"/>
                <a:cs typeface="Times New Roman" panose="02020603050405020304" pitchFamily="18" charset="0"/>
              </a:rPr>
              <a:t>.</a:t>
            </a:r>
            <a:endParaRPr lang="pl-PL"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5830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7218131" y="401690"/>
            <a:ext cx="4661263" cy="1325563"/>
          </a:xfrm>
        </p:spPr>
        <p:txBody>
          <a:bodyPr>
            <a:normAutofit fontScale="90000"/>
          </a:bodyPr>
          <a:lstStyle/>
          <a:p>
            <a:r>
              <a:rPr lang="pl-PL" sz="5400" b="1" i="1" u="sng" dirty="0" err="1" smtClean="0">
                <a:latin typeface="Times New Roman" panose="02020603050405020304" pitchFamily="18" charset="0"/>
                <a:cs typeface="Times New Roman" panose="02020603050405020304" pitchFamily="18" charset="0"/>
              </a:rPr>
              <a:t>Myotis</a:t>
            </a:r>
            <a:r>
              <a:rPr lang="pl-PL" sz="5400" b="1" i="1" u="sng" dirty="0" smtClean="0">
                <a:latin typeface="Times New Roman" panose="02020603050405020304" pitchFamily="18" charset="0"/>
                <a:cs typeface="Times New Roman" panose="02020603050405020304" pitchFamily="18" charset="0"/>
              </a:rPr>
              <a:t> </a:t>
            </a:r>
            <a:r>
              <a:rPr lang="pl-PL" sz="5400" b="1" i="1" u="sng" dirty="0" err="1" smtClean="0">
                <a:latin typeface="Times New Roman" panose="02020603050405020304" pitchFamily="18" charset="0"/>
                <a:cs typeface="Times New Roman" panose="02020603050405020304" pitchFamily="18" charset="0"/>
              </a:rPr>
              <a:t>nattereri</a:t>
            </a:r>
            <a:endParaRPr lang="pl-PL" sz="5400" b="1" i="1" u="sng" dirty="0">
              <a:latin typeface="Times New Roman" panose="02020603050405020304" pitchFamily="18" charset="0"/>
              <a:cs typeface="Times New Roman" panose="02020603050405020304" pitchFamily="18" charset="0"/>
            </a:endParaRPr>
          </a:p>
        </p:txBody>
      </p:sp>
      <p:sp>
        <p:nvSpPr>
          <p:cNvPr id="4" name="Symbol zastępczy zawartości 3"/>
          <p:cNvSpPr>
            <a:spLocks noGrp="1"/>
          </p:cNvSpPr>
          <p:nvPr>
            <p:ph sz="half" idx="2"/>
          </p:nvPr>
        </p:nvSpPr>
        <p:spPr>
          <a:xfrm>
            <a:off x="7328263" y="1990731"/>
            <a:ext cx="4252862" cy="4867269"/>
          </a:xfrm>
        </p:spPr>
        <p:txBody>
          <a:bodyPr>
            <a:normAutofit/>
          </a:bodyPr>
          <a:lstStyle/>
          <a:p>
            <a:pPr marL="0" indent="0" algn="ctr">
              <a:buNone/>
            </a:pPr>
            <a:r>
              <a:rPr lang="pl-PL" sz="3200" dirty="0">
                <a:latin typeface="Times New Roman" panose="02020603050405020304" pitchFamily="18" charset="0"/>
                <a:cs typeface="Times New Roman" panose="02020603050405020304" pitchFamily="18" charset="0"/>
              </a:rPr>
              <a:t>Medium-</a:t>
            </a:r>
            <a:r>
              <a:rPr lang="pl-PL" sz="3200" dirty="0" err="1">
                <a:latin typeface="Times New Roman" panose="02020603050405020304" pitchFamily="18" charset="0"/>
                <a:cs typeface="Times New Roman" panose="02020603050405020304" pitchFamily="18" charset="0"/>
              </a:rPr>
              <a:t>sized</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species</a:t>
            </a:r>
            <a:r>
              <a:rPr lang="pl-PL" sz="3200" dirty="0">
                <a:latin typeface="Times New Roman" panose="02020603050405020304" pitchFamily="18" charset="0"/>
                <a:cs typeface="Times New Roman" panose="02020603050405020304" pitchFamily="18" charset="0"/>
              </a:rPr>
              <a:t>. Fur on the </a:t>
            </a:r>
            <a:r>
              <a:rPr lang="pl-PL" sz="3200" dirty="0" err="1">
                <a:latin typeface="Times New Roman" panose="02020603050405020304" pitchFamily="18" charset="0"/>
                <a:cs typeface="Times New Roman" panose="02020603050405020304" pitchFamily="18" charset="0"/>
              </a:rPr>
              <a:t>back</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brown</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while</a:t>
            </a:r>
            <a:r>
              <a:rPr lang="pl-PL" sz="3200" dirty="0">
                <a:latin typeface="Times New Roman" panose="02020603050405020304" pitchFamily="18" charset="0"/>
                <a:cs typeface="Times New Roman" panose="02020603050405020304" pitchFamily="18" charset="0"/>
              </a:rPr>
              <a:t> on the </a:t>
            </a:r>
            <a:r>
              <a:rPr lang="pl-PL" sz="3200" dirty="0" err="1">
                <a:latin typeface="Times New Roman" panose="02020603050405020304" pitchFamily="18" charset="0"/>
                <a:cs typeface="Times New Roman" panose="02020603050405020304" pitchFamily="18" charset="0"/>
              </a:rPr>
              <a:t>belly</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white</a:t>
            </a:r>
            <a:r>
              <a:rPr lang="pl-PL" sz="3200" dirty="0">
                <a:latin typeface="Times New Roman" panose="02020603050405020304" pitchFamily="18" charset="0"/>
                <a:cs typeface="Times New Roman" panose="02020603050405020304" pitchFamily="18" charset="0"/>
              </a:rPr>
              <a:t>. The </a:t>
            </a:r>
            <a:r>
              <a:rPr lang="pl-PL" sz="3200" dirty="0" err="1">
                <a:latin typeface="Times New Roman" panose="02020603050405020304" pitchFamily="18" charset="0"/>
                <a:cs typeface="Times New Roman" panose="02020603050405020304" pitchFamily="18" charset="0"/>
              </a:rPr>
              <a:t>ear</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is</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bright</a:t>
            </a:r>
            <a:r>
              <a:rPr lang="pl-PL" sz="3200" dirty="0">
                <a:latin typeface="Times New Roman" panose="02020603050405020304" pitchFamily="18" charset="0"/>
                <a:cs typeface="Times New Roman" panose="02020603050405020304" pitchFamily="18" charset="0"/>
              </a:rPr>
              <a:t> and </a:t>
            </a:r>
            <a:r>
              <a:rPr lang="pl-PL" sz="3200" dirty="0" err="1">
                <a:latin typeface="Times New Roman" panose="02020603050405020304" pitchFamily="18" charset="0"/>
                <a:cs typeface="Times New Roman" panose="02020603050405020304" pitchFamily="18" charset="0"/>
              </a:rPr>
              <a:t>long</a:t>
            </a:r>
            <a:r>
              <a:rPr lang="pl-PL" sz="3200" dirty="0">
                <a:latin typeface="Times New Roman" panose="02020603050405020304" pitchFamily="18" charset="0"/>
                <a:cs typeface="Times New Roman" panose="02020603050405020304" pitchFamily="18" charset="0"/>
              </a:rPr>
              <a:t>, with half the </a:t>
            </a:r>
            <a:r>
              <a:rPr lang="pl-PL" sz="3200" dirty="0" err="1">
                <a:latin typeface="Times New Roman" panose="02020603050405020304" pitchFamily="18" charset="0"/>
                <a:cs typeface="Times New Roman" panose="02020603050405020304" pitchFamily="18" charset="0"/>
              </a:rPr>
              <a:t>length</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evenly</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narrow</a:t>
            </a:r>
            <a:r>
              <a:rPr lang="pl-PL" sz="3200" dirty="0">
                <a:latin typeface="Times New Roman" panose="02020603050405020304" pitchFamily="18" charset="0"/>
                <a:cs typeface="Times New Roman" panose="02020603050405020304" pitchFamily="18" charset="0"/>
              </a:rPr>
              <a:t>, the </a:t>
            </a:r>
            <a:r>
              <a:rPr lang="pl-PL" sz="3200" dirty="0" err="1">
                <a:latin typeface="Times New Roman" panose="02020603050405020304" pitchFamily="18" charset="0"/>
                <a:cs typeface="Times New Roman" panose="02020603050405020304" pitchFamily="18" charset="0"/>
              </a:rPr>
              <a:t>upper</a:t>
            </a:r>
            <a:r>
              <a:rPr lang="pl-PL" sz="3200" dirty="0">
                <a:latin typeface="Times New Roman" panose="02020603050405020304" pitchFamily="18" charset="0"/>
                <a:cs typeface="Times New Roman" panose="02020603050405020304" pitchFamily="18" charset="0"/>
              </a:rPr>
              <a:t> part </a:t>
            </a:r>
            <a:r>
              <a:rPr lang="pl-PL" sz="3200" dirty="0" err="1">
                <a:latin typeface="Times New Roman" panose="02020603050405020304" pitchFamily="18" charset="0"/>
                <a:cs typeface="Times New Roman" panose="02020603050405020304" pitchFamily="18" charset="0"/>
              </a:rPr>
              <a:t>rounded</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rolled</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inwards</a:t>
            </a:r>
            <a:r>
              <a:rPr lang="pl-PL" sz="3200" dirty="0">
                <a:latin typeface="Times New Roman" panose="02020603050405020304" pitchFamily="18" charset="0"/>
                <a:cs typeface="Times New Roman" panose="02020603050405020304" pitchFamily="18" charset="0"/>
              </a:rPr>
              <a:t>. </a:t>
            </a:r>
            <a:r>
              <a:rPr lang="pl-PL" sz="3200" dirty="0" smtClean="0">
                <a:latin typeface="Times New Roman" panose="02020603050405020304" pitchFamily="18" charset="0"/>
                <a:cs typeface="Times New Roman" panose="02020603050405020304" pitchFamily="18" charset="0"/>
              </a:rPr>
              <a:t>     </a:t>
            </a:r>
            <a:r>
              <a:rPr lang="pl-PL" sz="3200" dirty="0" err="1" smtClean="0">
                <a:latin typeface="Times New Roman" panose="02020603050405020304" pitchFamily="18" charset="0"/>
                <a:cs typeface="Times New Roman" panose="02020603050405020304" pitchFamily="18" charset="0"/>
              </a:rPr>
              <a:t>Wings</a:t>
            </a:r>
            <a:r>
              <a:rPr lang="pl-PL" sz="3200" dirty="0" smtClean="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quite</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wide</a:t>
            </a:r>
            <a:r>
              <a:rPr lang="pl-PL" sz="3200" dirty="0">
                <a:latin typeface="Times New Roman" panose="02020603050405020304" pitchFamily="18" charset="0"/>
                <a:cs typeface="Times New Roman" panose="02020603050405020304" pitchFamily="18" charset="0"/>
              </a:rPr>
              <a:t>. </a:t>
            </a:r>
          </a:p>
        </p:txBody>
      </p:sp>
      <p:pic>
        <p:nvPicPr>
          <p:cNvPr id="16" name="Symbol zastępczy zawartości 1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5846" y="1064471"/>
            <a:ext cx="7042285" cy="5020029"/>
          </a:xfrm>
        </p:spPr>
      </p:pic>
    </p:spTree>
    <p:extLst>
      <p:ext uri="{BB962C8B-B14F-4D97-AF65-F5344CB8AC3E}">
        <p14:creationId xmlns:p14="http://schemas.microsoft.com/office/powerpoint/2010/main" val="3770260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6897188" y="365125"/>
            <a:ext cx="4456611" cy="1325563"/>
          </a:xfrm>
        </p:spPr>
        <p:txBody>
          <a:bodyPr>
            <a:normAutofit/>
          </a:bodyPr>
          <a:lstStyle/>
          <a:p>
            <a:r>
              <a:rPr lang="pl-PL" sz="5400" b="1" i="1" u="sng" dirty="0" err="1" smtClean="0">
                <a:latin typeface="Times New Roman" panose="02020603050405020304" pitchFamily="18" charset="0"/>
                <a:cs typeface="Times New Roman" panose="02020603050405020304" pitchFamily="18" charset="0"/>
              </a:rPr>
              <a:t>Myotis</a:t>
            </a:r>
            <a:r>
              <a:rPr lang="pl-PL" sz="5400" b="1" i="1" u="sng" dirty="0" smtClean="0">
                <a:latin typeface="Times New Roman" panose="02020603050405020304" pitchFamily="18" charset="0"/>
                <a:cs typeface="Times New Roman" panose="02020603050405020304" pitchFamily="18" charset="0"/>
              </a:rPr>
              <a:t> </a:t>
            </a:r>
            <a:r>
              <a:rPr lang="pl-PL" sz="5400" b="1" i="1" u="sng" dirty="0" err="1" smtClean="0">
                <a:latin typeface="Times New Roman" panose="02020603050405020304" pitchFamily="18" charset="0"/>
                <a:cs typeface="Times New Roman" panose="02020603050405020304" pitchFamily="18" charset="0"/>
              </a:rPr>
              <a:t>brandti</a:t>
            </a:r>
            <a:endParaRPr lang="pl-PL" sz="5400" b="1" i="1" u="sng" dirty="0">
              <a:latin typeface="Times New Roman" panose="02020603050405020304" pitchFamily="18" charset="0"/>
              <a:cs typeface="Times New Roman" panose="02020603050405020304" pitchFamily="18" charset="0"/>
            </a:endParaRPr>
          </a:p>
        </p:txBody>
      </p:sp>
      <p:sp>
        <p:nvSpPr>
          <p:cNvPr id="4" name="Symbol zastępczy zawartości 3"/>
          <p:cNvSpPr>
            <a:spLocks noGrp="1"/>
          </p:cNvSpPr>
          <p:nvPr>
            <p:ph sz="half" idx="2"/>
          </p:nvPr>
        </p:nvSpPr>
        <p:spPr>
          <a:xfrm>
            <a:off x="6662056" y="1907177"/>
            <a:ext cx="4691743" cy="4269786"/>
          </a:xfrm>
        </p:spPr>
        <p:txBody>
          <a:bodyPr>
            <a:normAutofit/>
          </a:bodyPr>
          <a:lstStyle/>
          <a:p>
            <a:pPr marL="0" indent="0" algn="ctr">
              <a:buNone/>
            </a:pPr>
            <a:r>
              <a:rPr lang="pl-PL" sz="3200" dirty="0">
                <a:latin typeface="Times New Roman" panose="02020603050405020304" pitchFamily="18" charset="0"/>
                <a:cs typeface="Times New Roman" panose="02020603050405020304" pitchFamily="18" charset="0"/>
              </a:rPr>
              <a:t>The </a:t>
            </a:r>
            <a:r>
              <a:rPr lang="pl-PL" sz="3200" dirty="0" err="1">
                <a:latin typeface="Times New Roman" panose="02020603050405020304" pitchFamily="18" charset="0"/>
                <a:cs typeface="Times New Roman" panose="02020603050405020304" pitchFamily="18" charset="0"/>
              </a:rPr>
              <a:t>species</a:t>
            </a:r>
            <a:r>
              <a:rPr lang="pl-PL" sz="3200" dirty="0">
                <a:latin typeface="Times New Roman" panose="02020603050405020304" pitchFamily="18" charset="0"/>
                <a:cs typeface="Times New Roman" panose="02020603050405020304" pitchFamily="18" charset="0"/>
              </a:rPr>
              <a:t> of a small </a:t>
            </a:r>
            <a:r>
              <a:rPr lang="pl-PL" sz="3200" dirty="0" err="1">
                <a:latin typeface="Times New Roman" panose="02020603050405020304" pitchFamily="18" charset="0"/>
                <a:cs typeface="Times New Roman" panose="02020603050405020304" pitchFamily="18" charset="0"/>
              </a:rPr>
              <a:t>size</a:t>
            </a:r>
            <a:r>
              <a:rPr lang="pl-PL" sz="3200" dirty="0">
                <a:latin typeface="Times New Roman" panose="02020603050405020304" pitchFamily="18" charset="0"/>
                <a:cs typeface="Times New Roman" panose="02020603050405020304" pitchFamily="18" charset="0"/>
              </a:rPr>
              <a:t>. Brown </a:t>
            </a:r>
            <a:r>
              <a:rPr lang="pl-PL" sz="3200" dirty="0" err="1">
                <a:latin typeface="Times New Roman" panose="02020603050405020304" pitchFamily="18" charset="0"/>
                <a:cs typeface="Times New Roman" panose="02020603050405020304" pitchFamily="18" charset="0"/>
              </a:rPr>
              <a:t>hair</a:t>
            </a:r>
            <a:r>
              <a:rPr lang="pl-PL" sz="3200" dirty="0">
                <a:latin typeface="Times New Roman" panose="02020603050405020304" pitchFamily="18" charset="0"/>
                <a:cs typeface="Times New Roman" panose="02020603050405020304" pitchFamily="18" charset="0"/>
              </a:rPr>
              <a:t> on the </a:t>
            </a:r>
            <a:r>
              <a:rPr lang="pl-PL" sz="3200" dirty="0" err="1">
                <a:latin typeface="Times New Roman" panose="02020603050405020304" pitchFamily="18" charset="0"/>
                <a:cs typeface="Times New Roman" panose="02020603050405020304" pitchFamily="18" charset="0"/>
              </a:rPr>
              <a:t>back</a:t>
            </a:r>
            <a:r>
              <a:rPr lang="pl-PL" sz="3200" dirty="0">
                <a:latin typeface="Times New Roman" panose="02020603050405020304" pitchFamily="18" charset="0"/>
                <a:cs typeface="Times New Roman" panose="02020603050405020304" pitchFamily="18" charset="0"/>
              </a:rPr>
              <a:t> with </a:t>
            </a:r>
            <a:r>
              <a:rPr lang="pl-PL" sz="3200" dirty="0" err="1">
                <a:latin typeface="Times New Roman" panose="02020603050405020304" pitchFamily="18" charset="0"/>
                <a:cs typeface="Times New Roman" panose="02020603050405020304" pitchFamily="18" charset="0"/>
              </a:rPr>
              <a:t>lighter</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at</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adult</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specimens</a:t>
            </a:r>
            <a:r>
              <a:rPr lang="pl-PL" sz="3200" dirty="0">
                <a:latin typeface="Times New Roman" panose="02020603050405020304" pitchFamily="18" charset="0"/>
                <a:cs typeface="Times New Roman" panose="02020603050405020304" pitchFamily="18" charset="0"/>
              </a:rPr>
              <a:t> - </a:t>
            </a:r>
            <a:r>
              <a:rPr lang="pl-PL" sz="3200" dirty="0" err="1">
                <a:latin typeface="Times New Roman" panose="02020603050405020304" pitchFamily="18" charset="0"/>
                <a:cs typeface="Times New Roman" panose="02020603050405020304" pitchFamily="18" charset="0"/>
              </a:rPr>
              <a:t>gold</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ends</a:t>
            </a:r>
            <a:r>
              <a:rPr lang="pl-PL" sz="3200" dirty="0">
                <a:latin typeface="Times New Roman" panose="02020603050405020304" pitchFamily="18" charset="0"/>
                <a:cs typeface="Times New Roman" panose="02020603050405020304" pitchFamily="18" charset="0"/>
              </a:rPr>
              <a:t>, </a:t>
            </a:r>
            <a:r>
              <a:rPr lang="pl-PL" sz="3200" dirty="0" smtClean="0">
                <a:latin typeface="Times New Roman" panose="02020603050405020304" pitchFamily="18" charset="0"/>
                <a:cs typeface="Times New Roman" panose="02020603050405020304" pitchFamily="18" charset="0"/>
              </a:rPr>
              <a:t>   on </a:t>
            </a:r>
            <a:r>
              <a:rPr lang="pl-PL" sz="3200" dirty="0">
                <a:latin typeface="Times New Roman" panose="02020603050405020304" pitchFamily="18" charset="0"/>
                <a:cs typeface="Times New Roman" panose="02020603050405020304" pitchFamily="18" charset="0"/>
              </a:rPr>
              <a:t>the </a:t>
            </a:r>
            <a:r>
              <a:rPr lang="pl-PL" sz="3200" dirty="0" err="1">
                <a:latin typeface="Times New Roman" panose="02020603050405020304" pitchFamily="18" charset="0"/>
                <a:cs typeface="Times New Roman" panose="02020603050405020304" pitchFamily="18" charset="0"/>
              </a:rPr>
              <a:t>belly</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brighter</a:t>
            </a:r>
            <a:r>
              <a:rPr lang="pl-PL" sz="3200" dirty="0">
                <a:latin typeface="Times New Roman" panose="02020603050405020304" pitchFamily="18" charset="0"/>
                <a:cs typeface="Times New Roman" panose="02020603050405020304" pitchFamily="18" charset="0"/>
              </a:rPr>
              <a:t>. </a:t>
            </a:r>
            <a:r>
              <a:rPr lang="pl-PL" sz="3200" dirty="0" smtClean="0">
                <a:latin typeface="Times New Roman" panose="02020603050405020304" pitchFamily="18" charset="0"/>
                <a:cs typeface="Times New Roman" panose="02020603050405020304" pitchFamily="18" charset="0"/>
              </a:rPr>
              <a:t>    The </a:t>
            </a:r>
            <a:r>
              <a:rPr lang="pl-PL" sz="3200" dirty="0" err="1">
                <a:latin typeface="Times New Roman" panose="02020603050405020304" pitchFamily="18" charset="0"/>
                <a:cs typeface="Times New Roman" panose="02020603050405020304" pitchFamily="18" charset="0"/>
              </a:rPr>
              <a:t>snout</a:t>
            </a:r>
            <a:r>
              <a:rPr lang="pl-PL" sz="3200" dirty="0">
                <a:latin typeface="Times New Roman" panose="02020603050405020304" pitchFamily="18" charset="0"/>
                <a:cs typeface="Times New Roman" panose="02020603050405020304" pitchFamily="18" charset="0"/>
              </a:rPr>
              <a:t>, the </a:t>
            </a:r>
            <a:r>
              <a:rPr lang="pl-PL" sz="3200" dirty="0" err="1">
                <a:latin typeface="Times New Roman" panose="02020603050405020304" pitchFamily="18" charset="0"/>
                <a:cs typeface="Times New Roman" panose="02020603050405020304" pitchFamily="18" charset="0"/>
              </a:rPr>
              <a:t>ears</a:t>
            </a:r>
            <a:r>
              <a:rPr lang="pl-PL" sz="3200" dirty="0">
                <a:latin typeface="Times New Roman" panose="02020603050405020304" pitchFamily="18" charset="0"/>
                <a:cs typeface="Times New Roman" panose="02020603050405020304" pitchFamily="18" charset="0"/>
              </a:rPr>
              <a:t> and </a:t>
            </a:r>
            <a:r>
              <a:rPr lang="pl-PL" sz="3200" dirty="0" err="1">
                <a:latin typeface="Times New Roman" panose="02020603050405020304" pitchFamily="18" charset="0"/>
                <a:cs typeface="Times New Roman" panose="02020603050405020304" pitchFamily="18" charset="0"/>
              </a:rPr>
              <a:t>membranes</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are</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dark</a:t>
            </a:r>
            <a:r>
              <a:rPr lang="pl-PL" sz="3200" dirty="0">
                <a:latin typeface="Times New Roman" panose="02020603050405020304" pitchFamily="18" charset="0"/>
                <a:cs typeface="Times New Roman" panose="02020603050405020304" pitchFamily="18" charset="0"/>
              </a:rPr>
              <a:t> </a:t>
            </a:r>
            <a:r>
              <a:rPr lang="pl-PL" sz="3200" dirty="0" smtClean="0">
                <a:latin typeface="Times New Roman" panose="02020603050405020304" pitchFamily="18" charset="0"/>
                <a:cs typeface="Times New Roman" panose="02020603050405020304" pitchFamily="18" charset="0"/>
              </a:rPr>
              <a:t>  </a:t>
            </a:r>
            <a:r>
              <a:rPr lang="pl-PL" sz="3200" dirty="0" err="1" smtClean="0">
                <a:latin typeface="Times New Roman" panose="02020603050405020304" pitchFamily="18" charset="0"/>
                <a:cs typeface="Times New Roman" panose="02020603050405020304" pitchFamily="18" charset="0"/>
              </a:rPr>
              <a:t>brown</a:t>
            </a:r>
            <a:r>
              <a:rPr lang="pl-PL" sz="3200" dirty="0" smtClean="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or</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blackish</a:t>
            </a:r>
            <a:r>
              <a:rPr lang="pl-PL" sz="3200" dirty="0" smtClean="0">
                <a:latin typeface="Times New Roman" panose="02020603050405020304" pitchFamily="18" charset="0"/>
                <a:cs typeface="Times New Roman" panose="02020603050405020304" pitchFamily="18" charset="0"/>
              </a:rPr>
              <a:t>. </a:t>
            </a:r>
            <a:endParaRPr lang="pl-PL" sz="3200" dirty="0">
              <a:latin typeface="Times New Roman" panose="02020603050405020304" pitchFamily="18" charset="0"/>
              <a:cs typeface="Times New Roman" panose="02020603050405020304" pitchFamily="18" charset="0"/>
            </a:endParaRPr>
          </a:p>
        </p:txBody>
      </p:sp>
      <p:pic>
        <p:nvPicPr>
          <p:cNvPr id="6" name="Symbol zastępczy zawartości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3431" y="509953"/>
            <a:ext cx="6330461" cy="6154615"/>
          </a:xfrm>
        </p:spPr>
      </p:pic>
    </p:spTree>
    <p:extLst>
      <p:ext uri="{BB962C8B-B14F-4D97-AF65-F5344CB8AC3E}">
        <p14:creationId xmlns:p14="http://schemas.microsoft.com/office/powerpoint/2010/main" val="3294410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671782" y="2512292"/>
            <a:ext cx="9144000" cy="4063999"/>
          </a:xfrm>
        </p:spPr>
        <p:txBody>
          <a:bodyPr>
            <a:noAutofit/>
          </a:bodyPr>
          <a:lstStyle/>
          <a:p>
            <a:r>
              <a:rPr lang="pl-PL" sz="2000" b="1" dirty="0" smtClean="0"/>
              <a:t> </a:t>
            </a:r>
            <a:r>
              <a:rPr lang="pl-PL" sz="2000" dirty="0" smtClean="0"/>
              <a:t/>
            </a:r>
            <a:br>
              <a:rPr lang="pl-PL" sz="2000" dirty="0" smtClean="0"/>
            </a:br>
            <a:r>
              <a:rPr lang="de-DE" sz="2000" b="1" dirty="0" smtClean="0"/>
              <a:t>Implementation </a:t>
            </a:r>
            <a:r>
              <a:rPr lang="de-DE" sz="2000" b="1" dirty="0" err="1"/>
              <a:t>of</a:t>
            </a:r>
            <a:r>
              <a:rPr lang="de-DE" sz="2000" b="1" dirty="0"/>
              <a:t> </a:t>
            </a:r>
            <a:r>
              <a:rPr lang="de-DE" sz="2000" b="1" dirty="0" err="1"/>
              <a:t>the</a:t>
            </a:r>
            <a:r>
              <a:rPr lang="de-DE" sz="2000" b="1" dirty="0"/>
              <a:t> </a:t>
            </a:r>
            <a:r>
              <a:rPr lang="de-DE" sz="2000" b="1" dirty="0" err="1"/>
              <a:t>project</a:t>
            </a:r>
            <a:r>
              <a:rPr lang="de-DE" sz="2000" b="1" dirty="0"/>
              <a:t> "</a:t>
            </a:r>
            <a:r>
              <a:rPr lang="de-DE" sz="2000" b="1" dirty="0" err="1"/>
              <a:t>Present</a:t>
            </a:r>
            <a:r>
              <a:rPr lang="de-DE" sz="2000" b="1" dirty="0"/>
              <a:t> </a:t>
            </a:r>
            <a:r>
              <a:rPr lang="de-DE" sz="2000" b="1" dirty="0" err="1"/>
              <a:t>for</a:t>
            </a:r>
            <a:r>
              <a:rPr lang="de-DE" sz="2000" b="1" dirty="0"/>
              <a:t> </a:t>
            </a:r>
            <a:r>
              <a:rPr lang="de-DE" sz="2000" b="1" dirty="0" err="1"/>
              <a:t>the</a:t>
            </a:r>
            <a:r>
              <a:rPr lang="de-DE" sz="2000" b="1" dirty="0"/>
              <a:t> </a:t>
            </a:r>
            <a:r>
              <a:rPr lang="de-DE" sz="2000" b="1" dirty="0" err="1"/>
              <a:t>future</a:t>
            </a:r>
            <a:r>
              <a:rPr lang="de-DE" sz="2000" b="1" dirty="0"/>
              <a:t> - </a:t>
            </a:r>
            <a:r>
              <a:rPr lang="de-DE" sz="2000" b="1" dirty="0" err="1"/>
              <a:t>protection</a:t>
            </a:r>
            <a:r>
              <a:rPr lang="de-DE" sz="2000" b="1" dirty="0"/>
              <a:t> </a:t>
            </a:r>
            <a:r>
              <a:rPr lang="de-DE" sz="2000" b="1" dirty="0" err="1"/>
              <a:t>of</a:t>
            </a:r>
            <a:r>
              <a:rPr lang="de-DE" sz="2000" b="1" dirty="0"/>
              <a:t> </a:t>
            </a:r>
            <a:r>
              <a:rPr lang="de-DE" sz="2000" b="1" dirty="0" err="1"/>
              <a:t>the</a:t>
            </a:r>
            <a:r>
              <a:rPr lang="de-DE" sz="2000" b="1" dirty="0"/>
              <a:t> </a:t>
            </a:r>
            <a:r>
              <a:rPr lang="de-DE" sz="2000" b="1" dirty="0" err="1"/>
              <a:t>natural</a:t>
            </a:r>
            <a:r>
              <a:rPr lang="de-DE" sz="2000" b="1" dirty="0"/>
              <a:t> </a:t>
            </a:r>
            <a:r>
              <a:rPr lang="de-DE" sz="2000" b="1" dirty="0" err="1"/>
              <a:t>environment</a:t>
            </a:r>
            <a:r>
              <a:rPr lang="de-DE" sz="2000" b="1" dirty="0"/>
              <a:t> in </a:t>
            </a:r>
            <a:r>
              <a:rPr lang="de-DE" sz="2000" b="1" dirty="0" err="1"/>
              <a:t>tourist</a:t>
            </a:r>
            <a:r>
              <a:rPr lang="de-DE" sz="2000" b="1" dirty="0"/>
              <a:t> </a:t>
            </a:r>
            <a:r>
              <a:rPr lang="de-DE" sz="2000" b="1" dirty="0" err="1"/>
              <a:t>areas</a:t>
            </a:r>
            <a:r>
              <a:rPr lang="de-DE" sz="2000" b="1" dirty="0"/>
              <a:t>" </a:t>
            </a:r>
            <a:r>
              <a:rPr lang="de-DE" sz="2000" b="1" dirty="0" err="1"/>
              <a:t>within</a:t>
            </a:r>
            <a:r>
              <a:rPr lang="de-DE" sz="2000" b="1" dirty="0"/>
              <a:t> </a:t>
            </a:r>
            <a:r>
              <a:rPr lang="de-DE" sz="2000" b="1" dirty="0" err="1"/>
              <a:t>the</a:t>
            </a:r>
            <a:r>
              <a:rPr lang="de-DE" sz="2000" b="1" dirty="0"/>
              <a:t> ERASMUS + </a:t>
            </a:r>
            <a:r>
              <a:rPr lang="de-DE" sz="2000" b="1" dirty="0" err="1"/>
              <a:t>program</a:t>
            </a:r>
            <a:r>
              <a:rPr lang="de-DE" sz="2000" b="1" dirty="0"/>
              <a:t> (2016-2018)</a:t>
            </a:r>
            <a:r>
              <a:rPr lang="pl-PL" sz="2000" dirty="0"/>
              <a:t/>
            </a:r>
            <a:br>
              <a:rPr lang="pl-PL" sz="2000" dirty="0"/>
            </a:br>
            <a:r>
              <a:rPr lang="de-DE" sz="2000" b="1" dirty="0"/>
              <a:t> </a:t>
            </a:r>
            <a:r>
              <a:rPr lang="pl-PL" sz="2000" dirty="0"/>
              <a:t/>
            </a:r>
            <a:br>
              <a:rPr lang="pl-PL" sz="2000" dirty="0"/>
            </a:br>
            <a:r>
              <a:rPr lang="de-DE" sz="2000" b="1" dirty="0" err="1"/>
              <a:t>Five</a:t>
            </a:r>
            <a:r>
              <a:rPr lang="de-DE" sz="2000" b="1" dirty="0"/>
              <a:t> </a:t>
            </a:r>
            <a:r>
              <a:rPr lang="de-DE" sz="2000" b="1" dirty="0" err="1"/>
              <a:t>schools</a:t>
            </a:r>
            <a:r>
              <a:rPr lang="de-DE" sz="2000" b="1" dirty="0"/>
              <a:t>: </a:t>
            </a:r>
            <a:r>
              <a:rPr lang="de-DE" sz="2000" b="1" dirty="0" err="1"/>
              <a:t>Lycee</a:t>
            </a:r>
            <a:r>
              <a:rPr lang="de-DE" sz="2000" b="1" dirty="0"/>
              <a:t> Saint </a:t>
            </a:r>
            <a:r>
              <a:rPr lang="de-DE" sz="2000" b="1" dirty="0" err="1"/>
              <a:t>Caprais</a:t>
            </a:r>
            <a:r>
              <a:rPr lang="de-DE" sz="2000" b="1" dirty="0"/>
              <a:t> in </a:t>
            </a:r>
            <a:r>
              <a:rPr lang="de-DE" sz="2000" b="1" dirty="0" err="1"/>
              <a:t>Agen</a:t>
            </a:r>
            <a:r>
              <a:rPr lang="de-DE" sz="2000" b="1" dirty="0"/>
              <a:t>, Hanse-Berufskolleg in Lemgo, </a:t>
            </a:r>
            <a:r>
              <a:rPr lang="de-DE" sz="2000" b="1" dirty="0" err="1"/>
              <a:t>Colegiul</a:t>
            </a:r>
            <a:r>
              <a:rPr lang="de-DE" sz="2000" b="1" dirty="0"/>
              <a:t> </a:t>
            </a:r>
            <a:r>
              <a:rPr lang="de-DE" sz="2000" b="1" dirty="0" err="1"/>
              <a:t>Energetic</a:t>
            </a:r>
            <a:r>
              <a:rPr lang="de-DE" sz="2000" b="1" dirty="0"/>
              <a:t> in </a:t>
            </a:r>
            <a:r>
              <a:rPr lang="de-DE" sz="2000" b="1" dirty="0" err="1"/>
              <a:t>Ramnicu</a:t>
            </a:r>
            <a:r>
              <a:rPr lang="de-DE" sz="2000" b="1" dirty="0"/>
              <a:t> </a:t>
            </a:r>
            <a:r>
              <a:rPr lang="de-DE" sz="2000" b="1" dirty="0" err="1"/>
              <a:t>Valcea</a:t>
            </a:r>
            <a:r>
              <a:rPr lang="de-DE" sz="2000" b="1" dirty="0"/>
              <a:t>, </a:t>
            </a:r>
            <a:r>
              <a:rPr lang="de-DE" sz="2000" b="1" dirty="0" err="1"/>
              <a:t>and</a:t>
            </a:r>
            <a:r>
              <a:rPr lang="de-DE" sz="2000" b="1" dirty="0"/>
              <a:t> </a:t>
            </a:r>
            <a:r>
              <a:rPr lang="de-DE" sz="2000" b="1" dirty="0" err="1"/>
              <a:t>Juliusz</a:t>
            </a:r>
            <a:r>
              <a:rPr lang="de-DE" sz="2000" b="1" dirty="0"/>
              <a:t> S </a:t>
            </a:r>
            <a:r>
              <a:rPr lang="de-DE" sz="2000" b="1" dirty="0" err="1"/>
              <a:t>łowacki</a:t>
            </a:r>
            <a:r>
              <a:rPr lang="de-DE" sz="2000" b="1" dirty="0"/>
              <a:t> </a:t>
            </a:r>
            <a:r>
              <a:rPr lang="de-DE" sz="2000" b="1" dirty="0" err="1"/>
              <a:t>Secondary</a:t>
            </a:r>
            <a:r>
              <a:rPr lang="de-DE" sz="2000" b="1" dirty="0"/>
              <a:t>  School  in Częstochowa </a:t>
            </a:r>
            <a:r>
              <a:rPr lang="de-DE" sz="2000" b="1" dirty="0" err="1"/>
              <a:t>and</a:t>
            </a:r>
            <a:r>
              <a:rPr lang="de-DE" sz="2000" b="1" dirty="0"/>
              <a:t> </a:t>
            </a:r>
            <a:r>
              <a:rPr lang="de-DE" sz="2000" b="1" dirty="0" err="1"/>
              <a:t>Atilim</a:t>
            </a:r>
            <a:r>
              <a:rPr lang="de-DE" sz="2000" b="1" dirty="0"/>
              <a:t> Anadolu </a:t>
            </a:r>
            <a:r>
              <a:rPr lang="de-DE" sz="2000" b="1" dirty="0" err="1"/>
              <a:t>Lisesi</a:t>
            </a:r>
            <a:r>
              <a:rPr lang="de-DE" sz="2000" b="1" dirty="0"/>
              <a:t> in </a:t>
            </a:r>
            <a:r>
              <a:rPr lang="de-DE" sz="2000" b="1" dirty="0" err="1"/>
              <a:t>Izmit</a:t>
            </a:r>
            <a:r>
              <a:rPr lang="de-DE" sz="2000" b="1" dirty="0"/>
              <a:t> </a:t>
            </a:r>
            <a:r>
              <a:rPr lang="de-DE" sz="2000" b="1" dirty="0" err="1"/>
              <a:t>cooperated</a:t>
            </a:r>
            <a:r>
              <a:rPr lang="de-DE" sz="2000" b="1" dirty="0"/>
              <a:t> in </a:t>
            </a:r>
            <a:r>
              <a:rPr lang="de-DE" sz="2000" b="1" dirty="0" err="1"/>
              <a:t>the</a:t>
            </a:r>
            <a:r>
              <a:rPr lang="de-DE" sz="2000" b="1" dirty="0"/>
              <a:t> ERASMUS + </a:t>
            </a:r>
            <a:r>
              <a:rPr lang="de-DE" sz="2000" b="1" dirty="0" err="1"/>
              <a:t>project</a:t>
            </a:r>
            <a:r>
              <a:rPr lang="de-DE" sz="2000" b="1" dirty="0"/>
              <a:t> "The </a:t>
            </a:r>
            <a:r>
              <a:rPr lang="de-DE" sz="2000" b="1" dirty="0" err="1"/>
              <a:t>present</a:t>
            </a:r>
            <a:r>
              <a:rPr lang="de-DE" sz="2000" b="1" dirty="0"/>
              <a:t> </a:t>
            </a:r>
            <a:r>
              <a:rPr lang="de-DE" sz="2000" b="1" dirty="0" err="1"/>
              <a:t>for</a:t>
            </a:r>
            <a:r>
              <a:rPr lang="de-DE" sz="2000" b="1" dirty="0"/>
              <a:t> </a:t>
            </a:r>
            <a:r>
              <a:rPr lang="de-DE" sz="2000" b="1" dirty="0" err="1"/>
              <a:t>the</a:t>
            </a:r>
            <a:r>
              <a:rPr lang="de-DE" sz="2000" b="1" dirty="0"/>
              <a:t> </a:t>
            </a:r>
            <a:r>
              <a:rPr lang="de-DE" sz="2000" b="1" dirty="0" err="1"/>
              <a:t>future</a:t>
            </a:r>
            <a:r>
              <a:rPr lang="de-DE" sz="2000" b="1" dirty="0"/>
              <a:t> - </a:t>
            </a:r>
            <a:r>
              <a:rPr lang="de-DE" sz="2000" b="1" dirty="0" err="1"/>
              <a:t>protection</a:t>
            </a:r>
            <a:r>
              <a:rPr lang="de-DE" sz="2000" b="1" dirty="0"/>
              <a:t> </a:t>
            </a:r>
            <a:r>
              <a:rPr lang="de-DE" sz="2000" b="1" dirty="0" err="1"/>
              <a:t>of</a:t>
            </a:r>
            <a:r>
              <a:rPr lang="de-DE" sz="2000" b="1" dirty="0"/>
              <a:t> </a:t>
            </a:r>
            <a:r>
              <a:rPr lang="de-DE" sz="2000" b="1" dirty="0" err="1"/>
              <a:t>the</a:t>
            </a:r>
            <a:r>
              <a:rPr lang="de-DE" sz="2000" b="1" dirty="0"/>
              <a:t> </a:t>
            </a:r>
            <a:r>
              <a:rPr lang="de-DE" sz="2000" b="1" dirty="0" err="1"/>
              <a:t>natural</a:t>
            </a:r>
            <a:r>
              <a:rPr lang="de-DE" sz="2000" b="1" dirty="0"/>
              <a:t> </a:t>
            </a:r>
            <a:r>
              <a:rPr lang="de-DE" sz="2000" b="1" dirty="0" err="1"/>
              <a:t>environment</a:t>
            </a:r>
            <a:r>
              <a:rPr lang="de-DE" sz="2000" b="1" dirty="0"/>
              <a:t> in </a:t>
            </a:r>
            <a:r>
              <a:rPr lang="de-DE" sz="2000" b="1" dirty="0" err="1"/>
              <a:t>tourist</a:t>
            </a:r>
            <a:r>
              <a:rPr lang="de-DE" sz="2000" b="1" dirty="0"/>
              <a:t> </a:t>
            </a:r>
            <a:r>
              <a:rPr lang="de-DE" sz="2000" b="1" dirty="0" err="1"/>
              <a:t>areas</a:t>
            </a:r>
            <a:r>
              <a:rPr lang="de-DE" sz="2000" b="1" dirty="0"/>
              <a:t>". </a:t>
            </a:r>
            <a:r>
              <a:rPr lang="de-DE" sz="2000" b="1" dirty="0" err="1"/>
              <a:t>While</a:t>
            </a:r>
            <a:r>
              <a:rPr lang="de-DE" sz="2000" b="1" dirty="0"/>
              <a:t> </a:t>
            </a:r>
            <a:r>
              <a:rPr lang="de-DE" sz="2000" b="1" dirty="0" err="1"/>
              <a:t>working</a:t>
            </a:r>
            <a:r>
              <a:rPr lang="de-DE" sz="2000" b="1" dirty="0"/>
              <a:t> on </a:t>
            </a:r>
            <a:r>
              <a:rPr lang="de-DE" sz="2000" b="1" dirty="0" err="1"/>
              <a:t>the</a:t>
            </a:r>
            <a:r>
              <a:rPr lang="de-DE" sz="2000" b="1" dirty="0"/>
              <a:t> </a:t>
            </a:r>
            <a:r>
              <a:rPr lang="de-DE" sz="2000" b="1" dirty="0" err="1"/>
              <a:t>project</a:t>
            </a:r>
            <a:r>
              <a:rPr lang="de-DE" sz="2000" b="1" dirty="0"/>
              <a:t>, </a:t>
            </a:r>
            <a:r>
              <a:rPr lang="de-DE" sz="2000" b="1" dirty="0" err="1"/>
              <a:t>we</a:t>
            </a:r>
            <a:r>
              <a:rPr lang="de-DE" sz="2000" b="1" dirty="0"/>
              <a:t> </a:t>
            </a:r>
            <a:r>
              <a:rPr lang="de-DE" sz="2000" b="1" dirty="0" err="1"/>
              <a:t>got</a:t>
            </a:r>
            <a:r>
              <a:rPr lang="de-DE" sz="2000" b="1" dirty="0"/>
              <a:t> </a:t>
            </a:r>
            <a:r>
              <a:rPr lang="de-DE" sz="2000" b="1" dirty="0" err="1"/>
              <a:t>to</a:t>
            </a:r>
            <a:r>
              <a:rPr lang="de-DE" sz="2000" b="1" dirty="0"/>
              <a:t> </a:t>
            </a:r>
            <a:r>
              <a:rPr lang="de-DE" sz="2000" b="1" dirty="0" err="1"/>
              <a:t>know</a:t>
            </a:r>
            <a:r>
              <a:rPr lang="de-DE" sz="2000" b="1" dirty="0"/>
              <a:t> </a:t>
            </a:r>
            <a:r>
              <a:rPr lang="de-DE" sz="2000" b="1" dirty="0" err="1"/>
              <a:t>unique</a:t>
            </a:r>
            <a:r>
              <a:rPr lang="de-DE" sz="2000" b="1" dirty="0"/>
              <a:t> </a:t>
            </a:r>
            <a:r>
              <a:rPr lang="de-DE" sz="2000" b="1" dirty="0" err="1"/>
              <a:t>places</a:t>
            </a:r>
            <a:r>
              <a:rPr lang="de-DE" sz="2000" b="1" dirty="0"/>
              <a:t> in </a:t>
            </a:r>
            <a:r>
              <a:rPr lang="de-DE" sz="2000" b="1" dirty="0" err="1"/>
              <a:t>partners</a:t>
            </a:r>
            <a:r>
              <a:rPr lang="de-DE" sz="2000" b="1" dirty="0"/>
              <a:t>' countries, </a:t>
            </a:r>
            <a:r>
              <a:rPr lang="de-DE" sz="2000" b="1" dirty="0" err="1"/>
              <a:t>we</a:t>
            </a:r>
            <a:r>
              <a:rPr lang="de-DE" sz="2000" b="1" dirty="0"/>
              <a:t> </a:t>
            </a:r>
            <a:r>
              <a:rPr lang="de-DE" sz="2000" b="1" dirty="0" err="1"/>
              <a:t>look</a:t>
            </a:r>
            <a:r>
              <a:rPr lang="de-DE" sz="2000" b="1" dirty="0"/>
              <a:t> </a:t>
            </a:r>
            <a:r>
              <a:rPr lang="de-DE" sz="2000" b="1" dirty="0" err="1"/>
              <a:t>for</a:t>
            </a:r>
            <a:r>
              <a:rPr lang="de-DE" sz="2000" b="1" dirty="0"/>
              <a:t> </a:t>
            </a:r>
            <a:r>
              <a:rPr lang="de-DE" sz="2000" b="1" dirty="0" err="1"/>
              <a:t>ways</a:t>
            </a:r>
            <a:r>
              <a:rPr lang="de-DE" sz="2000" b="1" dirty="0"/>
              <a:t> </a:t>
            </a:r>
            <a:r>
              <a:rPr lang="de-DE" sz="2000" b="1" dirty="0" err="1"/>
              <a:t>to</a:t>
            </a:r>
            <a:r>
              <a:rPr lang="de-DE" sz="2000" b="1" dirty="0"/>
              <a:t> </a:t>
            </a:r>
            <a:r>
              <a:rPr lang="de-DE" sz="2000" b="1" dirty="0" err="1"/>
              <a:t>protect</a:t>
            </a:r>
            <a:r>
              <a:rPr lang="de-DE" sz="2000" b="1" dirty="0"/>
              <a:t> </a:t>
            </a:r>
            <a:r>
              <a:rPr lang="de-DE" sz="2000" b="1" dirty="0" err="1"/>
              <a:t>them</a:t>
            </a:r>
            <a:r>
              <a:rPr lang="de-DE" sz="2000" b="1" dirty="0"/>
              <a:t> </a:t>
            </a:r>
            <a:r>
              <a:rPr lang="de-DE" sz="2000" b="1" dirty="0" err="1"/>
              <a:t>and</a:t>
            </a:r>
            <a:r>
              <a:rPr lang="de-DE" sz="2000" b="1" dirty="0"/>
              <a:t> </a:t>
            </a:r>
            <a:r>
              <a:rPr lang="de-DE" sz="2000" b="1" dirty="0" err="1"/>
              <a:t>convince</a:t>
            </a:r>
            <a:r>
              <a:rPr lang="de-DE" sz="2000" b="1" dirty="0"/>
              <a:t> </a:t>
            </a:r>
            <a:r>
              <a:rPr lang="de-DE" sz="2000" b="1" dirty="0" err="1"/>
              <a:t>people</a:t>
            </a:r>
            <a:r>
              <a:rPr lang="de-DE" sz="2000" b="1" dirty="0"/>
              <a:t> </a:t>
            </a:r>
            <a:r>
              <a:rPr lang="de-DE" sz="2000" b="1" dirty="0" err="1"/>
              <a:t>to</a:t>
            </a:r>
            <a:r>
              <a:rPr lang="de-DE" sz="2000" b="1" dirty="0"/>
              <a:t> </a:t>
            </a:r>
            <a:r>
              <a:rPr lang="de-DE" sz="2000" b="1" dirty="0" err="1"/>
              <a:t>respect</a:t>
            </a:r>
            <a:r>
              <a:rPr lang="de-DE" sz="2000" b="1" dirty="0"/>
              <a:t> </a:t>
            </a:r>
            <a:r>
              <a:rPr lang="de-DE" sz="2000" b="1" dirty="0" err="1"/>
              <a:t>them</a:t>
            </a:r>
            <a:r>
              <a:rPr lang="de-DE" sz="2000" b="1" dirty="0"/>
              <a:t>.</a:t>
            </a:r>
            <a:r>
              <a:rPr lang="pl-PL" sz="2000" dirty="0"/>
              <a:t/>
            </a:r>
            <a:br>
              <a:rPr lang="pl-PL" sz="2000" dirty="0"/>
            </a:br>
            <a:r>
              <a:rPr lang="de-DE" sz="2000" b="1" dirty="0"/>
              <a:t> </a:t>
            </a:r>
            <a:r>
              <a:rPr lang="pl-PL" sz="2000" dirty="0"/>
              <a:t/>
            </a:r>
            <a:br>
              <a:rPr lang="pl-PL" sz="2000" dirty="0"/>
            </a:br>
            <a:r>
              <a:rPr lang="de-DE" sz="2000" b="1" dirty="0"/>
              <a:t>Disclaimer:</a:t>
            </a:r>
            <a:r>
              <a:rPr lang="pl-PL" sz="2000" dirty="0"/>
              <a:t/>
            </a:r>
            <a:br>
              <a:rPr lang="pl-PL" sz="2000" dirty="0"/>
            </a:br>
            <a:r>
              <a:rPr lang="de-DE" sz="2000" b="1" dirty="0"/>
              <a:t>This </a:t>
            </a:r>
            <a:r>
              <a:rPr lang="de-DE" sz="2000" b="1" dirty="0" err="1"/>
              <a:t>project</a:t>
            </a:r>
            <a:r>
              <a:rPr lang="de-DE" sz="2000" b="1" dirty="0"/>
              <a:t> </a:t>
            </a:r>
            <a:r>
              <a:rPr lang="de-DE" sz="2000" b="1" dirty="0" err="1"/>
              <a:t>has</a:t>
            </a:r>
            <a:r>
              <a:rPr lang="de-DE" sz="2000" b="1" dirty="0"/>
              <a:t> </a:t>
            </a:r>
            <a:r>
              <a:rPr lang="de-DE" sz="2000" b="1" dirty="0" err="1"/>
              <a:t>been</a:t>
            </a:r>
            <a:r>
              <a:rPr lang="de-DE" sz="2000" b="1" dirty="0"/>
              <a:t> </a:t>
            </a:r>
            <a:r>
              <a:rPr lang="de-DE" sz="2000" b="1" dirty="0" err="1"/>
              <a:t>funded</a:t>
            </a:r>
            <a:r>
              <a:rPr lang="de-DE" sz="2000" b="1" dirty="0"/>
              <a:t> </a:t>
            </a:r>
            <a:r>
              <a:rPr lang="de-DE" sz="2000" b="1" dirty="0" err="1"/>
              <a:t>with</a:t>
            </a:r>
            <a:r>
              <a:rPr lang="de-DE" sz="2000" b="1" dirty="0"/>
              <a:t> </a:t>
            </a:r>
            <a:r>
              <a:rPr lang="de-DE" sz="2000" b="1" dirty="0" err="1"/>
              <a:t>the</a:t>
            </a:r>
            <a:r>
              <a:rPr lang="de-DE" sz="2000" b="1" dirty="0"/>
              <a:t> </a:t>
            </a:r>
            <a:r>
              <a:rPr lang="de-DE" sz="2000" b="1" dirty="0" err="1"/>
              <a:t>support</a:t>
            </a:r>
            <a:r>
              <a:rPr lang="de-DE" sz="2000" b="1" dirty="0"/>
              <a:t> </a:t>
            </a:r>
            <a:r>
              <a:rPr lang="de-DE" sz="2000" b="1" dirty="0" err="1"/>
              <a:t>of</a:t>
            </a:r>
            <a:r>
              <a:rPr lang="de-DE" sz="2000" b="1" dirty="0"/>
              <a:t> </a:t>
            </a:r>
            <a:r>
              <a:rPr lang="de-DE" sz="2000" b="1" dirty="0" err="1"/>
              <a:t>the</a:t>
            </a:r>
            <a:r>
              <a:rPr lang="de-DE" sz="2000" b="1" dirty="0"/>
              <a:t> European </a:t>
            </a:r>
            <a:r>
              <a:rPr lang="de-DE" sz="2000" b="1" dirty="0" err="1"/>
              <a:t>Comission</a:t>
            </a:r>
            <a:r>
              <a:rPr lang="de-DE" sz="2000" b="1" dirty="0"/>
              <a:t>. This </a:t>
            </a:r>
            <a:r>
              <a:rPr lang="de-DE" sz="2000" b="1" dirty="0" err="1"/>
              <a:t>publication</a:t>
            </a:r>
            <a:r>
              <a:rPr lang="de-DE" sz="2000" b="1" dirty="0"/>
              <a:t> </a:t>
            </a:r>
            <a:r>
              <a:rPr lang="de-DE" sz="2000" b="1" dirty="0" err="1"/>
              <a:t>reflects</a:t>
            </a:r>
            <a:r>
              <a:rPr lang="de-DE" sz="2000" b="1" dirty="0"/>
              <a:t> </a:t>
            </a:r>
            <a:r>
              <a:rPr lang="de-DE" sz="2000" b="1" dirty="0" err="1"/>
              <a:t>the</a:t>
            </a:r>
            <a:r>
              <a:rPr lang="de-DE" sz="2000" b="1" dirty="0"/>
              <a:t> </a:t>
            </a:r>
            <a:r>
              <a:rPr lang="de-DE" sz="2000" b="1" dirty="0" err="1"/>
              <a:t>views</a:t>
            </a:r>
            <a:r>
              <a:rPr lang="de-DE" sz="2000" b="1" dirty="0"/>
              <a:t> </a:t>
            </a:r>
            <a:r>
              <a:rPr lang="de-DE" sz="2000" b="1" dirty="0" err="1"/>
              <a:t>of</a:t>
            </a:r>
            <a:r>
              <a:rPr lang="de-DE" sz="2000" b="1" dirty="0"/>
              <a:t> </a:t>
            </a:r>
            <a:r>
              <a:rPr lang="de-DE" sz="2000" b="1" dirty="0" err="1"/>
              <a:t>the</a:t>
            </a:r>
            <a:r>
              <a:rPr lang="de-DE" sz="2000" b="1" dirty="0"/>
              <a:t> </a:t>
            </a:r>
            <a:r>
              <a:rPr lang="de-DE" sz="2000" b="1" dirty="0" err="1"/>
              <a:t>author</a:t>
            </a:r>
            <a:r>
              <a:rPr lang="de-DE" sz="2000" b="1" dirty="0"/>
              <a:t> </a:t>
            </a:r>
            <a:r>
              <a:rPr lang="de-DE" sz="2000" b="1" dirty="0" err="1"/>
              <a:t>only</a:t>
            </a:r>
            <a:r>
              <a:rPr lang="de-DE" sz="2000" b="1" dirty="0"/>
              <a:t> </a:t>
            </a:r>
            <a:r>
              <a:rPr lang="de-DE" sz="2000" b="1" dirty="0" err="1"/>
              <a:t>and</a:t>
            </a:r>
            <a:r>
              <a:rPr lang="de-DE" sz="2000" b="1" dirty="0"/>
              <a:t> </a:t>
            </a:r>
            <a:r>
              <a:rPr lang="de-DE" sz="2000" b="1" dirty="0" err="1"/>
              <a:t>the</a:t>
            </a:r>
            <a:r>
              <a:rPr lang="de-DE" sz="2000" b="1" dirty="0"/>
              <a:t> European </a:t>
            </a:r>
            <a:r>
              <a:rPr lang="de-DE" sz="2000" b="1" dirty="0" err="1"/>
              <a:t>Commission</a:t>
            </a:r>
            <a:r>
              <a:rPr lang="de-DE" sz="2000" b="1" dirty="0"/>
              <a:t> </a:t>
            </a:r>
            <a:r>
              <a:rPr lang="de-DE" sz="2000" b="1" dirty="0" err="1"/>
              <a:t>and</a:t>
            </a:r>
            <a:r>
              <a:rPr lang="de-DE" sz="2000" b="1" dirty="0"/>
              <a:t> </a:t>
            </a:r>
            <a:r>
              <a:rPr lang="de-DE" sz="2000" b="1" dirty="0" err="1"/>
              <a:t>the</a:t>
            </a:r>
            <a:r>
              <a:rPr lang="de-DE" sz="2000" b="1" dirty="0"/>
              <a:t> National Agency </a:t>
            </a:r>
            <a:r>
              <a:rPr lang="de-DE" sz="2000" b="1" dirty="0" err="1"/>
              <a:t>of</a:t>
            </a:r>
            <a:r>
              <a:rPr lang="de-DE" sz="2000" b="1" dirty="0"/>
              <a:t>  Erasmus+ </a:t>
            </a:r>
            <a:r>
              <a:rPr lang="de-DE" sz="2000" b="1" dirty="0" err="1"/>
              <a:t>cannot</a:t>
            </a:r>
            <a:r>
              <a:rPr lang="de-DE" sz="2000" b="1" dirty="0"/>
              <a:t> </a:t>
            </a:r>
            <a:r>
              <a:rPr lang="de-DE" sz="2000" b="1" dirty="0" err="1"/>
              <a:t>be</a:t>
            </a:r>
            <a:r>
              <a:rPr lang="de-DE" sz="2000" b="1" dirty="0"/>
              <a:t> </a:t>
            </a:r>
            <a:r>
              <a:rPr lang="de-DE" sz="2000" b="1" dirty="0" err="1"/>
              <a:t>held</a:t>
            </a:r>
            <a:r>
              <a:rPr lang="de-DE" sz="2000" b="1" dirty="0"/>
              <a:t> </a:t>
            </a:r>
            <a:r>
              <a:rPr lang="de-DE" sz="2000" b="1" dirty="0" err="1"/>
              <a:t>responsible</a:t>
            </a:r>
            <a:r>
              <a:rPr lang="de-DE" sz="2000" b="1" dirty="0"/>
              <a:t> </a:t>
            </a:r>
            <a:r>
              <a:rPr lang="de-DE" sz="2000" b="1" dirty="0" err="1"/>
              <a:t>for</a:t>
            </a:r>
            <a:r>
              <a:rPr lang="de-DE" sz="2000" b="1" dirty="0"/>
              <a:t> </a:t>
            </a:r>
            <a:r>
              <a:rPr lang="de-DE" sz="2000" b="1" dirty="0" err="1"/>
              <a:t>its</a:t>
            </a:r>
            <a:r>
              <a:rPr lang="de-DE" sz="2000" b="1" dirty="0"/>
              <a:t> </a:t>
            </a:r>
            <a:r>
              <a:rPr lang="de-DE" sz="2000" b="1" dirty="0" err="1"/>
              <a:t>content</a:t>
            </a:r>
            <a:r>
              <a:rPr lang="de-DE" sz="2000" b="1" dirty="0"/>
              <a:t>.</a:t>
            </a:r>
            <a:r>
              <a:rPr lang="pl-PL" sz="2000" dirty="0"/>
              <a:t/>
            </a:r>
            <a:br>
              <a:rPr lang="pl-PL" sz="2000" dirty="0"/>
            </a:br>
            <a:r>
              <a:rPr lang="de-DE" sz="2000" b="1" i="1" dirty="0"/>
              <a:t> </a:t>
            </a:r>
            <a:r>
              <a:rPr lang="pl-PL" dirty="0"/>
              <a:t/>
            </a:r>
            <a:br>
              <a:rPr lang="pl-PL" dirty="0"/>
            </a:br>
            <a:r>
              <a:rPr lang="pl-PL" sz="6600" b="1" i="1" dirty="0" smtClean="0">
                <a:solidFill>
                  <a:schemeClr val="accent5">
                    <a:lumMod val="50000"/>
                  </a:schemeClr>
                </a:solidFill>
                <a:latin typeface="Times New Roman" panose="02020603050405020304" pitchFamily="18" charset="0"/>
                <a:cs typeface="Times New Roman" panose="02020603050405020304" pitchFamily="18" charset="0"/>
              </a:rPr>
              <a:t> </a:t>
            </a:r>
            <a:endParaRPr lang="pl-PL" sz="6600" b="1" i="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166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8200" y="195308"/>
            <a:ext cx="10515600" cy="1460500"/>
          </a:xfrm>
        </p:spPr>
        <p:txBody>
          <a:bodyPr>
            <a:normAutofit fontScale="90000"/>
          </a:bodyPr>
          <a:lstStyle/>
          <a:p>
            <a:pPr algn="ctr"/>
            <a:r>
              <a:rPr lang="pl-PL" dirty="0" err="1">
                <a:latin typeface="Times New Roman" panose="02020603050405020304" pitchFamily="18" charset="0"/>
                <a:cs typeface="Times New Roman" panose="02020603050405020304" pitchFamily="18" charset="0"/>
              </a:rPr>
              <a:t>There</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are</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two</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indigenous</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species</a:t>
            </a:r>
            <a:r>
              <a:rPr lang="pl-PL" dirty="0">
                <a:latin typeface="Times New Roman" panose="02020603050405020304" pitchFamily="18" charset="0"/>
                <a:cs typeface="Times New Roman" panose="02020603050405020304" pitchFamily="18" charset="0"/>
              </a:rPr>
              <a:t> of </a:t>
            </a:r>
            <a:r>
              <a:rPr lang="pl-PL" dirty="0" err="1">
                <a:latin typeface="Times New Roman" panose="02020603050405020304" pitchFamily="18" charset="0"/>
                <a:cs typeface="Times New Roman" panose="02020603050405020304" pitchFamily="18" charset="0"/>
              </a:rPr>
              <a:t>troglobionts</a:t>
            </a:r>
            <a:r>
              <a:rPr lang="pl-PL" dirty="0">
                <a:latin typeface="Times New Roman" panose="02020603050405020304" pitchFamily="18" charset="0"/>
                <a:cs typeface="Times New Roman" panose="02020603050405020304" pitchFamily="18" charset="0"/>
              </a:rPr>
              <a:t> in the </a:t>
            </a:r>
            <a:r>
              <a:rPr lang="pl-PL" dirty="0" err="1">
                <a:latin typeface="Times New Roman" panose="02020603050405020304" pitchFamily="18" charset="0"/>
                <a:cs typeface="Times New Roman" panose="02020603050405020304" pitchFamily="18" charset="0"/>
              </a:rPr>
              <a:t>caves</a:t>
            </a:r>
            <a:r>
              <a:rPr lang="pl-PL" dirty="0">
                <a:latin typeface="Times New Roman" panose="02020603050405020304" pitchFamily="18" charset="0"/>
                <a:cs typeface="Times New Roman" panose="02020603050405020304" pitchFamily="18" charset="0"/>
              </a:rPr>
              <a:t> of the </a:t>
            </a:r>
            <a:r>
              <a:rPr lang="pl-PL" dirty="0" err="1">
                <a:latin typeface="Times New Roman" panose="02020603050405020304" pitchFamily="18" charset="0"/>
                <a:cs typeface="Times New Roman" panose="02020603050405020304" pitchFamily="18" charset="0"/>
              </a:rPr>
              <a:t>Towarnie</a:t>
            </a:r>
            <a:r>
              <a:rPr lang="pl-PL" dirty="0">
                <a:latin typeface="Times New Roman" panose="02020603050405020304" pitchFamily="18" charset="0"/>
                <a:cs typeface="Times New Roman" panose="02020603050405020304" pitchFamily="18" charset="0"/>
              </a:rPr>
              <a:t> Mountains</a:t>
            </a:r>
            <a:endParaRPr lang="pl-PL" sz="3600"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half" idx="1"/>
          </p:nvPr>
        </p:nvSpPr>
        <p:spPr>
          <a:xfrm>
            <a:off x="216878" y="1423851"/>
            <a:ext cx="5099539" cy="985241"/>
          </a:xfrm>
        </p:spPr>
        <p:txBody>
          <a:bodyPr>
            <a:normAutofit lnSpcReduction="10000"/>
          </a:bodyPr>
          <a:lstStyle/>
          <a:p>
            <a:pPr marL="0" indent="0">
              <a:buNone/>
            </a:pPr>
            <a:r>
              <a:rPr lang="pl-PL" dirty="0" smtClean="0">
                <a:latin typeface="Times New Roman" panose="02020603050405020304" pitchFamily="18" charset="0"/>
                <a:cs typeface="Times New Roman" panose="02020603050405020304" pitchFamily="18" charset="0"/>
              </a:rPr>
              <a:t> </a:t>
            </a:r>
          </a:p>
          <a:p>
            <a:pPr marL="0" indent="0">
              <a:buNone/>
            </a:pPr>
            <a:r>
              <a:rPr lang="pl-PL" dirty="0" smtClean="0">
                <a:latin typeface="Times New Roman" panose="02020603050405020304" pitchFamily="18" charset="0"/>
                <a:cs typeface="Times New Roman" panose="02020603050405020304" pitchFamily="18" charset="0"/>
              </a:rPr>
              <a:t> </a:t>
            </a:r>
            <a:r>
              <a:rPr lang="pl-PL" dirty="0" err="1" smtClean="0">
                <a:latin typeface="Times New Roman" panose="02020603050405020304" pitchFamily="18" charset="0"/>
                <a:cs typeface="Times New Roman" panose="02020603050405020304" pitchFamily="18" charset="0"/>
              </a:rPr>
              <a:t>Arrhopoalites</a:t>
            </a:r>
            <a:r>
              <a:rPr lang="pl-PL" dirty="0" smtClean="0">
                <a:latin typeface="Times New Roman" panose="02020603050405020304" pitchFamily="18" charset="0"/>
                <a:cs typeface="Times New Roman" panose="02020603050405020304" pitchFamily="18" charset="0"/>
              </a:rPr>
              <a:t> </a:t>
            </a:r>
            <a:r>
              <a:rPr lang="pl-PL" dirty="0" err="1" smtClean="0">
                <a:latin typeface="Times New Roman" panose="02020603050405020304" pitchFamily="18" charset="0"/>
                <a:cs typeface="Times New Roman" panose="02020603050405020304" pitchFamily="18" charset="0"/>
              </a:rPr>
              <a:t>pygmaeus</a:t>
            </a:r>
            <a:endParaRPr lang="pl-PL" dirty="0" smtClean="0">
              <a:latin typeface="Times New Roman" panose="02020603050405020304" pitchFamily="18" charset="0"/>
              <a:cs typeface="Times New Roman" panose="02020603050405020304" pitchFamily="18" charset="0"/>
            </a:endParaRPr>
          </a:p>
          <a:p>
            <a:pPr marL="0" indent="0" algn="ctr">
              <a:buNone/>
            </a:pPr>
            <a:endParaRPr lang="pl-PL" dirty="0">
              <a:latin typeface="Times New Roman" panose="02020603050405020304" pitchFamily="18" charset="0"/>
              <a:cs typeface="Times New Roman" panose="02020603050405020304" pitchFamily="18" charset="0"/>
            </a:endParaRPr>
          </a:p>
        </p:txBody>
      </p:sp>
      <p:sp>
        <p:nvSpPr>
          <p:cNvPr id="4" name="Symbol zastępczy zawartości 3"/>
          <p:cNvSpPr>
            <a:spLocks noGrp="1"/>
          </p:cNvSpPr>
          <p:nvPr>
            <p:ph sz="half" idx="2"/>
          </p:nvPr>
        </p:nvSpPr>
        <p:spPr>
          <a:xfrm>
            <a:off x="6172200" y="1423850"/>
            <a:ext cx="5785338" cy="4583295"/>
          </a:xfrm>
        </p:spPr>
        <p:txBody>
          <a:bodyPr>
            <a:normAutofit lnSpcReduction="10000"/>
          </a:bodyPr>
          <a:lstStyle/>
          <a:p>
            <a:pPr marL="0" indent="0" algn="r">
              <a:buNone/>
            </a:pPr>
            <a:endParaRPr lang="pl-PL" dirty="0" smtClean="0">
              <a:latin typeface="Times New Roman" panose="02020603050405020304" pitchFamily="18" charset="0"/>
              <a:cs typeface="Times New Roman" panose="02020603050405020304" pitchFamily="18" charset="0"/>
            </a:endParaRPr>
          </a:p>
          <a:p>
            <a:pPr marL="0" indent="0" algn="r">
              <a:buNone/>
            </a:pPr>
            <a:r>
              <a:rPr lang="pl-PL" dirty="0" err="1" smtClean="0">
                <a:latin typeface="Times New Roman" panose="02020603050405020304" pitchFamily="18" charset="0"/>
                <a:cs typeface="Times New Roman" panose="02020603050405020304" pitchFamily="18" charset="0"/>
              </a:rPr>
              <a:t>Porrhoma</a:t>
            </a:r>
            <a:r>
              <a:rPr lang="pl-PL" dirty="0" smtClean="0">
                <a:latin typeface="Times New Roman" panose="02020603050405020304" pitchFamily="18" charset="0"/>
                <a:cs typeface="Times New Roman" panose="02020603050405020304" pitchFamily="18" charset="0"/>
              </a:rPr>
              <a:t> </a:t>
            </a:r>
            <a:r>
              <a:rPr lang="pl-PL" dirty="0" err="1" smtClean="0">
                <a:latin typeface="Times New Roman" panose="02020603050405020304" pitchFamily="18" charset="0"/>
                <a:cs typeface="Times New Roman" panose="02020603050405020304" pitchFamily="18" charset="0"/>
              </a:rPr>
              <a:t>moravicum</a:t>
            </a:r>
            <a:endParaRPr lang="pl-PL" dirty="0" smtClean="0">
              <a:latin typeface="Times New Roman" panose="02020603050405020304" pitchFamily="18" charset="0"/>
              <a:cs typeface="Times New Roman" panose="02020603050405020304" pitchFamily="18" charset="0"/>
            </a:endParaRPr>
          </a:p>
          <a:p>
            <a:pPr marL="0" indent="0" algn="ctr">
              <a:buNone/>
            </a:pPr>
            <a:endParaRPr lang="pl-PL" dirty="0" smtClean="0">
              <a:latin typeface="Times New Roman" panose="02020603050405020304" pitchFamily="18" charset="0"/>
              <a:cs typeface="Times New Roman" panose="02020603050405020304" pitchFamily="18" charset="0"/>
            </a:endParaRPr>
          </a:p>
          <a:p>
            <a:pPr marL="0" indent="0" algn="ctr">
              <a:buNone/>
            </a:pPr>
            <a:endParaRPr lang="pl-PL" dirty="0">
              <a:latin typeface="Times New Roman" panose="02020603050405020304" pitchFamily="18" charset="0"/>
              <a:cs typeface="Times New Roman" panose="02020603050405020304" pitchFamily="18" charset="0"/>
            </a:endParaRPr>
          </a:p>
        </p:txBody>
      </p:sp>
      <p:pic>
        <p:nvPicPr>
          <p:cNvPr id="6" name="Obraz 5"/>
          <p:cNvPicPr>
            <a:picLocks noChangeAspect="1"/>
          </p:cNvPicPr>
          <p:nvPr/>
        </p:nvPicPr>
        <p:blipFill>
          <a:blip r:embed="rId2"/>
          <a:stretch>
            <a:fillRect/>
          </a:stretch>
        </p:blipFill>
        <p:spPr>
          <a:xfrm>
            <a:off x="234462" y="2409092"/>
            <a:ext cx="5638800" cy="4273061"/>
          </a:xfrm>
          <a:prstGeom prst="rect">
            <a:avLst/>
          </a:prstGeom>
        </p:spPr>
      </p:pic>
      <p:pic>
        <p:nvPicPr>
          <p:cNvPr id="7" name="Obraz 6"/>
          <p:cNvPicPr>
            <a:picLocks noChangeAspect="1"/>
          </p:cNvPicPr>
          <p:nvPr/>
        </p:nvPicPr>
        <p:blipFill>
          <a:blip r:embed="rId3"/>
          <a:stretch>
            <a:fillRect/>
          </a:stretch>
        </p:blipFill>
        <p:spPr>
          <a:xfrm>
            <a:off x="6172199" y="2409092"/>
            <a:ext cx="5802923" cy="4273061"/>
          </a:xfrm>
          <a:prstGeom prst="rect">
            <a:avLst/>
          </a:prstGeom>
        </p:spPr>
      </p:pic>
    </p:spTree>
    <p:extLst>
      <p:ext uri="{BB962C8B-B14F-4D97-AF65-F5344CB8AC3E}">
        <p14:creationId xmlns:p14="http://schemas.microsoft.com/office/powerpoint/2010/main" val="3643939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Symbol zastępczy zawartości 4"/>
          <p:cNvPicPr>
            <a:picLocks noGrp="1" noChangeAspect="1"/>
          </p:cNvPicPr>
          <p:nvPr>
            <p:ph sz="half" idx="1"/>
          </p:nvPr>
        </p:nvPicPr>
        <p:blipFill>
          <a:blip r:embed="rId2"/>
          <a:stretch>
            <a:fillRect/>
          </a:stretch>
        </p:blipFill>
        <p:spPr>
          <a:xfrm rot="2166872">
            <a:off x="1560275" y="281023"/>
            <a:ext cx="2998418" cy="6272000"/>
          </a:xfrm>
          <a:prstGeom prst="rect">
            <a:avLst/>
          </a:prstGeom>
          <a:effectLst>
            <a:softEdge rad="152400"/>
          </a:effectLst>
        </p:spPr>
      </p:pic>
      <p:sp>
        <p:nvSpPr>
          <p:cNvPr id="4" name="Symbol zastępczy zawartości 3"/>
          <p:cNvSpPr>
            <a:spLocks noGrp="1"/>
          </p:cNvSpPr>
          <p:nvPr>
            <p:ph sz="half" idx="2"/>
          </p:nvPr>
        </p:nvSpPr>
        <p:spPr>
          <a:xfrm>
            <a:off x="6118969" y="339348"/>
            <a:ext cx="5432293" cy="6351007"/>
          </a:xfrm>
        </p:spPr>
        <p:txBody>
          <a:bodyPr>
            <a:noAutofit/>
          </a:bodyPr>
          <a:lstStyle/>
          <a:p>
            <a:pPr marL="0" indent="0" algn="ctr">
              <a:buNone/>
            </a:pPr>
            <a:r>
              <a:rPr lang="pl-PL" sz="3200" dirty="0">
                <a:latin typeface="Times New Roman" panose="02020603050405020304" pitchFamily="18" charset="0"/>
                <a:cs typeface="Times New Roman" panose="02020603050405020304" pitchFamily="18" charset="0"/>
              </a:rPr>
              <a:t>The </a:t>
            </a:r>
            <a:r>
              <a:rPr lang="pl-PL" sz="3200" dirty="0" err="1">
                <a:latin typeface="Times New Roman" panose="02020603050405020304" pitchFamily="18" charset="0"/>
                <a:cs typeface="Times New Roman" panose="02020603050405020304" pitchFamily="18" charset="0"/>
              </a:rPr>
              <a:t>Belfry</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Cave</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is</a:t>
            </a:r>
            <a:r>
              <a:rPr lang="pl-PL" sz="3200" dirty="0">
                <a:latin typeface="Times New Roman" panose="02020603050405020304" pitchFamily="18" charset="0"/>
                <a:cs typeface="Times New Roman" panose="02020603050405020304" pitchFamily="18" charset="0"/>
              </a:rPr>
              <a:t> the </a:t>
            </a:r>
            <a:r>
              <a:rPr lang="pl-PL" sz="3200" dirty="0" err="1">
                <a:latin typeface="Times New Roman" panose="02020603050405020304" pitchFamily="18" charset="0"/>
                <a:cs typeface="Times New Roman" panose="02020603050405020304" pitchFamily="18" charset="0"/>
              </a:rPr>
              <a:t>site</a:t>
            </a:r>
            <a:r>
              <a:rPr lang="pl-PL" sz="3200" dirty="0">
                <a:latin typeface="Times New Roman" panose="02020603050405020304" pitchFamily="18" charset="0"/>
                <a:cs typeface="Times New Roman" panose="02020603050405020304" pitchFamily="18" charset="0"/>
              </a:rPr>
              <a:t> of a </a:t>
            </a:r>
            <a:r>
              <a:rPr lang="pl-PL" sz="3200" dirty="0" err="1">
                <a:latin typeface="Times New Roman" panose="02020603050405020304" pitchFamily="18" charset="0"/>
                <a:cs typeface="Times New Roman" panose="02020603050405020304" pitchFamily="18" charset="0"/>
              </a:rPr>
              <a:t>successful</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introduction</a:t>
            </a:r>
            <a:r>
              <a:rPr lang="pl-PL" sz="3200" dirty="0">
                <a:latin typeface="Times New Roman" panose="02020603050405020304" pitchFamily="18" charset="0"/>
                <a:cs typeface="Times New Roman" panose="02020603050405020304" pitchFamily="18" charset="0"/>
              </a:rPr>
              <a:t> of </a:t>
            </a:r>
            <a:r>
              <a:rPr lang="pl-PL" sz="3200" dirty="0" err="1">
                <a:latin typeface="Times New Roman" panose="02020603050405020304" pitchFamily="18" charset="0"/>
                <a:cs typeface="Times New Roman" panose="02020603050405020304" pitchFamily="18" charset="0"/>
              </a:rPr>
              <a:t>troglobionic</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beetles</a:t>
            </a:r>
            <a:r>
              <a:rPr lang="pl-PL" sz="3200" dirty="0">
                <a:latin typeface="Times New Roman" panose="02020603050405020304" pitchFamily="18" charset="0"/>
                <a:cs typeface="Times New Roman" panose="02020603050405020304" pitchFamily="18" charset="0"/>
              </a:rPr>
              <a:t> from the </a:t>
            </a:r>
            <a:r>
              <a:rPr lang="pl-PL" sz="3200" dirty="0" err="1">
                <a:latin typeface="Times New Roman" panose="02020603050405020304" pitchFamily="18" charset="0"/>
                <a:cs typeface="Times New Roman" panose="02020603050405020304" pitchFamily="18" charset="0"/>
              </a:rPr>
              <a:t>Catopidae</a:t>
            </a:r>
            <a:r>
              <a:rPr lang="pl-PL" sz="3200" dirty="0">
                <a:latin typeface="Times New Roman" panose="02020603050405020304" pitchFamily="18" charset="0"/>
                <a:cs typeface="Times New Roman" panose="02020603050405020304" pitchFamily="18" charset="0"/>
              </a:rPr>
              <a:t> family. </a:t>
            </a:r>
            <a:r>
              <a:rPr lang="pl-PL" sz="3200" dirty="0" smtClean="0">
                <a:latin typeface="Times New Roman" panose="02020603050405020304" pitchFamily="18" charset="0"/>
                <a:cs typeface="Times New Roman" panose="02020603050405020304" pitchFamily="18" charset="0"/>
              </a:rPr>
              <a:t>                   In </a:t>
            </a:r>
            <a:r>
              <a:rPr lang="pl-PL" sz="3200" dirty="0">
                <a:latin typeface="Times New Roman" panose="02020603050405020304" pitchFamily="18" charset="0"/>
                <a:cs typeface="Times New Roman" panose="02020603050405020304" pitchFamily="18" charset="0"/>
              </a:rPr>
              <a:t>1982  A. W. Skalski, </a:t>
            </a:r>
            <a:r>
              <a:rPr lang="pl-PL" sz="3200" dirty="0" smtClean="0">
                <a:latin typeface="Times New Roman" panose="02020603050405020304" pitchFamily="18" charset="0"/>
                <a:cs typeface="Times New Roman" panose="02020603050405020304" pitchFamily="18" charset="0"/>
              </a:rPr>
              <a:t>            a </a:t>
            </a:r>
            <a:r>
              <a:rPr lang="pl-PL" sz="3200" dirty="0" err="1">
                <a:latin typeface="Times New Roman" panose="02020603050405020304" pitchFamily="18" charset="0"/>
                <a:cs typeface="Times New Roman" panose="02020603050405020304" pitchFamily="18" charset="0"/>
              </a:rPr>
              <a:t>well-known</a:t>
            </a:r>
            <a:r>
              <a:rPr lang="pl-PL" sz="3200" dirty="0">
                <a:latin typeface="Times New Roman" panose="02020603050405020304" pitchFamily="18" charset="0"/>
                <a:cs typeface="Times New Roman" panose="02020603050405020304" pitchFamily="18" charset="0"/>
              </a:rPr>
              <a:t> explorer of the underground fauna, </a:t>
            </a:r>
            <a:r>
              <a:rPr lang="pl-PL" sz="3200" dirty="0" err="1">
                <a:latin typeface="Times New Roman" panose="02020603050405020304" pitchFamily="18" charset="0"/>
                <a:cs typeface="Times New Roman" panose="02020603050405020304" pitchFamily="18" charset="0"/>
              </a:rPr>
              <a:t>brought</a:t>
            </a:r>
            <a:r>
              <a:rPr lang="pl-PL" sz="3200" dirty="0">
                <a:latin typeface="Times New Roman" panose="02020603050405020304" pitchFamily="18" charset="0"/>
                <a:cs typeface="Times New Roman" panose="02020603050405020304" pitchFamily="18" charset="0"/>
              </a:rPr>
              <a:t> 100 </a:t>
            </a:r>
            <a:r>
              <a:rPr lang="pl-PL" sz="3200" dirty="0" err="1">
                <a:latin typeface="Times New Roman" panose="02020603050405020304" pitchFamily="18" charset="0"/>
                <a:cs typeface="Times New Roman" panose="02020603050405020304" pitchFamily="18" charset="0"/>
              </a:rPr>
              <a:t>individuals</a:t>
            </a:r>
            <a:r>
              <a:rPr lang="pl-PL" sz="3200" dirty="0">
                <a:latin typeface="Times New Roman" panose="02020603050405020304" pitchFamily="18" charset="0"/>
                <a:cs typeface="Times New Roman" panose="02020603050405020304" pitchFamily="18" charset="0"/>
              </a:rPr>
              <a:t> of </a:t>
            </a:r>
            <a:r>
              <a:rPr lang="pl-PL" sz="3200" b="1" i="1" dirty="0" err="1">
                <a:latin typeface="Times New Roman" panose="02020603050405020304" pitchFamily="18" charset="0"/>
                <a:cs typeface="Times New Roman" panose="02020603050405020304" pitchFamily="18" charset="0"/>
              </a:rPr>
              <a:t>Speonomus</a:t>
            </a:r>
            <a:r>
              <a:rPr lang="pl-PL" sz="3200" b="1" i="1" dirty="0">
                <a:latin typeface="Times New Roman" panose="02020603050405020304" pitchFamily="18" charset="0"/>
                <a:cs typeface="Times New Roman" panose="02020603050405020304" pitchFamily="18" charset="0"/>
              </a:rPr>
              <a:t> </a:t>
            </a:r>
            <a:r>
              <a:rPr lang="pl-PL" sz="3200" b="1" i="1" dirty="0" err="1">
                <a:latin typeface="Times New Roman" panose="02020603050405020304" pitchFamily="18" charset="0"/>
                <a:cs typeface="Times New Roman" panose="02020603050405020304" pitchFamily="18" charset="0"/>
              </a:rPr>
              <a:t>hydrophilus</a:t>
            </a:r>
            <a:r>
              <a:rPr lang="pl-PL" sz="3200" dirty="0">
                <a:latin typeface="Times New Roman" panose="02020603050405020304" pitchFamily="18" charset="0"/>
                <a:cs typeface="Times New Roman" panose="02020603050405020304" pitchFamily="18" charset="0"/>
              </a:rPr>
              <a:t>, the </a:t>
            </a:r>
            <a:r>
              <a:rPr lang="pl-PL" sz="3200" dirty="0" err="1">
                <a:latin typeface="Times New Roman" panose="02020603050405020304" pitchFamily="18" charset="0"/>
                <a:cs typeface="Times New Roman" panose="02020603050405020304" pitchFamily="18" charset="0"/>
              </a:rPr>
              <a:t>endemic</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species</a:t>
            </a:r>
            <a:r>
              <a:rPr lang="pl-PL" sz="3200" dirty="0">
                <a:latin typeface="Times New Roman" panose="02020603050405020304" pitchFamily="18" charset="0"/>
                <a:cs typeface="Times New Roman" panose="02020603050405020304" pitchFamily="18" charset="0"/>
              </a:rPr>
              <a:t> of the </a:t>
            </a:r>
            <a:r>
              <a:rPr lang="pl-PL" sz="3200" dirty="0" err="1">
                <a:latin typeface="Times New Roman" panose="02020603050405020304" pitchFamily="18" charset="0"/>
                <a:cs typeface="Times New Roman" panose="02020603050405020304" pitchFamily="18" charset="0"/>
              </a:rPr>
              <a:t>l'Arize</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massif</a:t>
            </a:r>
            <a:r>
              <a:rPr lang="pl-PL" sz="3200" dirty="0">
                <a:latin typeface="Times New Roman" panose="02020603050405020304" pitchFamily="18" charset="0"/>
                <a:cs typeface="Times New Roman" panose="02020603050405020304" pitchFamily="18" charset="0"/>
              </a:rPr>
              <a:t> </a:t>
            </a:r>
            <a:r>
              <a:rPr lang="pl-PL" sz="3200" dirty="0" smtClean="0">
                <a:latin typeface="Times New Roman" panose="02020603050405020304" pitchFamily="18" charset="0"/>
                <a:cs typeface="Times New Roman" panose="02020603050405020304" pitchFamily="18" charset="0"/>
              </a:rPr>
              <a:t>    in </a:t>
            </a:r>
            <a:r>
              <a:rPr lang="pl-PL" sz="3200" dirty="0">
                <a:latin typeface="Times New Roman" panose="02020603050405020304" pitchFamily="18" charset="0"/>
                <a:cs typeface="Times New Roman" panose="02020603050405020304" pitchFamily="18" charset="0"/>
              </a:rPr>
              <a:t>the French </a:t>
            </a:r>
            <a:r>
              <a:rPr lang="pl-PL" sz="3200" dirty="0" err="1">
                <a:latin typeface="Times New Roman" panose="02020603050405020304" pitchFamily="18" charset="0"/>
                <a:cs typeface="Times New Roman" panose="02020603050405020304" pitchFamily="18" charset="0"/>
              </a:rPr>
              <a:t>Pyrenees</a:t>
            </a:r>
            <a:r>
              <a:rPr lang="pl-PL" sz="3200" dirty="0">
                <a:latin typeface="Times New Roman" panose="02020603050405020304" pitchFamily="18" charset="0"/>
                <a:cs typeface="Times New Roman" panose="02020603050405020304" pitchFamily="18" charset="0"/>
              </a:rPr>
              <a:t>, </a:t>
            </a:r>
            <a:r>
              <a:rPr lang="pl-PL" sz="3200" dirty="0" smtClean="0">
                <a:latin typeface="Times New Roman" panose="02020603050405020304" pitchFamily="18" charset="0"/>
                <a:cs typeface="Times New Roman" panose="02020603050405020304" pitchFamily="18" charset="0"/>
              </a:rPr>
              <a:t>     </a:t>
            </a:r>
            <a:r>
              <a:rPr lang="pl-PL" sz="3200" dirty="0" err="1" smtClean="0">
                <a:latin typeface="Times New Roman" panose="02020603050405020304" pitchFamily="18" charset="0"/>
                <a:cs typeface="Times New Roman" panose="02020603050405020304" pitchFamily="18" charset="0"/>
              </a:rPr>
              <a:t>taken</a:t>
            </a:r>
            <a:r>
              <a:rPr lang="pl-PL" sz="3200" dirty="0" smtClean="0">
                <a:latin typeface="Times New Roman" panose="02020603050405020304" pitchFamily="18" charset="0"/>
                <a:cs typeface="Times New Roman" panose="02020603050405020304" pitchFamily="18" charset="0"/>
              </a:rPr>
              <a:t>   in </a:t>
            </a:r>
            <a:r>
              <a:rPr lang="pl-PL" sz="3200" dirty="0">
                <a:latin typeface="Times New Roman" panose="02020603050405020304" pitchFamily="18" charset="0"/>
                <a:cs typeface="Times New Roman" panose="02020603050405020304" pitchFamily="18" charset="0"/>
              </a:rPr>
              <a:t>the </a:t>
            </a:r>
            <a:r>
              <a:rPr lang="pl-PL" sz="3200" dirty="0" err="1">
                <a:latin typeface="Times New Roman" panose="02020603050405020304" pitchFamily="18" charset="0"/>
                <a:cs typeface="Times New Roman" panose="02020603050405020304" pitchFamily="18" charset="0"/>
              </a:rPr>
              <a:t>Bastardech</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cave</a:t>
            </a:r>
            <a:r>
              <a:rPr lang="pl-PL" sz="3200" dirty="0">
                <a:latin typeface="Times New Roman" panose="02020603050405020304" pitchFamily="18" charset="0"/>
                <a:cs typeface="Times New Roman" panose="02020603050405020304" pitchFamily="18" charset="0"/>
              </a:rPr>
              <a:t>, </a:t>
            </a:r>
            <a:r>
              <a:rPr lang="pl-PL" sz="3200" dirty="0" smtClean="0">
                <a:latin typeface="Times New Roman" panose="02020603050405020304" pitchFamily="18" charset="0"/>
                <a:cs typeface="Times New Roman" panose="02020603050405020304" pitchFamily="18" charset="0"/>
              </a:rPr>
              <a:t>             and </a:t>
            </a:r>
            <a:r>
              <a:rPr lang="pl-PL" sz="3200" dirty="0" err="1">
                <a:latin typeface="Times New Roman" panose="02020603050405020304" pitchFamily="18" charset="0"/>
                <a:cs typeface="Times New Roman" panose="02020603050405020304" pitchFamily="18" charset="0"/>
              </a:rPr>
              <a:t>experimentally</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placed</a:t>
            </a:r>
            <a:r>
              <a:rPr lang="pl-PL" sz="3200" dirty="0">
                <a:latin typeface="Times New Roman" panose="02020603050405020304" pitchFamily="18" charset="0"/>
                <a:cs typeface="Times New Roman" panose="02020603050405020304" pitchFamily="18" charset="0"/>
              </a:rPr>
              <a:t> </a:t>
            </a:r>
            <a:r>
              <a:rPr lang="pl-PL" sz="3200" dirty="0" smtClean="0">
                <a:latin typeface="Times New Roman" panose="02020603050405020304" pitchFamily="18" charset="0"/>
                <a:cs typeface="Times New Roman" panose="02020603050405020304" pitchFamily="18" charset="0"/>
              </a:rPr>
              <a:t>   </a:t>
            </a:r>
            <a:r>
              <a:rPr lang="pl-PL" sz="3200" dirty="0" err="1" smtClean="0">
                <a:latin typeface="Times New Roman" panose="02020603050405020304" pitchFamily="18" charset="0"/>
                <a:cs typeface="Times New Roman" panose="02020603050405020304" pitchFamily="18" charset="0"/>
              </a:rPr>
              <a:t>them</a:t>
            </a:r>
            <a:r>
              <a:rPr lang="pl-PL" sz="3200" dirty="0" smtClean="0">
                <a:latin typeface="Times New Roman" panose="02020603050405020304" pitchFamily="18" charset="0"/>
                <a:cs typeface="Times New Roman" panose="02020603050405020304" pitchFamily="18" charset="0"/>
              </a:rPr>
              <a:t> </a:t>
            </a:r>
            <a:r>
              <a:rPr lang="pl-PL" sz="3200" dirty="0">
                <a:latin typeface="Times New Roman" panose="02020603050405020304" pitchFamily="18" charset="0"/>
                <a:cs typeface="Times New Roman" panose="02020603050405020304" pitchFamily="18" charset="0"/>
              </a:rPr>
              <a:t>in a </a:t>
            </a:r>
            <a:r>
              <a:rPr lang="pl-PL" sz="3200" dirty="0" err="1">
                <a:latin typeface="Times New Roman" panose="02020603050405020304" pitchFamily="18" charset="0"/>
                <a:cs typeface="Times New Roman" panose="02020603050405020304" pitchFamily="18" charset="0"/>
              </a:rPr>
              <a:t>cave</a:t>
            </a:r>
            <a:r>
              <a:rPr lang="pl-PL" sz="3200" dirty="0">
                <a:latin typeface="Times New Roman" panose="02020603050405020304" pitchFamily="18" charset="0"/>
                <a:cs typeface="Times New Roman" panose="02020603050405020304" pitchFamily="18" charset="0"/>
              </a:rPr>
              <a:t>.</a:t>
            </a:r>
          </a:p>
          <a:p>
            <a:pPr marL="0" indent="0" algn="ctr">
              <a:buNone/>
            </a:pPr>
            <a:endParaRPr lang="pl-PL"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613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729107" y="0"/>
            <a:ext cx="10334446" cy="6858000"/>
          </a:xfrm>
          <a:solidFill>
            <a:schemeClr val="accent6">
              <a:lumMod val="60000"/>
              <a:lumOff val="40000"/>
            </a:schemeClr>
          </a:solidFill>
        </p:spPr>
        <p:txBody>
          <a:bodyPr>
            <a:normAutofit/>
          </a:bodyPr>
          <a:lstStyle/>
          <a:p>
            <a:pPr marL="0" indent="0">
              <a:buNone/>
            </a:pPr>
            <a:endParaRPr lang="pl-PL" dirty="0" smtClean="0">
              <a:solidFill>
                <a:schemeClr val="bg1"/>
              </a:solidFill>
              <a:latin typeface="Times New Roman" panose="02020603050405020304" pitchFamily="18" charset="0"/>
              <a:cs typeface="Times New Roman" panose="02020603050405020304" pitchFamily="18" charset="0"/>
            </a:endParaRPr>
          </a:p>
          <a:p>
            <a:pPr marL="0" indent="0" algn="ctr">
              <a:buNone/>
            </a:pPr>
            <a:r>
              <a:rPr lang="pl-PL" sz="3600" dirty="0" err="1">
                <a:latin typeface="Times New Roman" panose="02020603050405020304" pitchFamily="18" charset="0"/>
                <a:cs typeface="Times New Roman" panose="02020603050405020304" pitchFamily="18" charset="0"/>
              </a:rPr>
              <a:t>Nowhere</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else</a:t>
            </a:r>
            <a:r>
              <a:rPr lang="pl-PL" sz="3600" dirty="0">
                <a:latin typeface="Times New Roman" panose="02020603050405020304" pitchFamily="18" charset="0"/>
                <a:cs typeface="Times New Roman" panose="02020603050405020304" pitchFamily="18" charset="0"/>
              </a:rPr>
              <a:t> in Poland </a:t>
            </a:r>
            <a:r>
              <a:rPr lang="pl-PL" sz="3600" dirty="0" err="1">
                <a:latin typeface="Times New Roman" panose="02020603050405020304" pitchFamily="18" charset="0"/>
                <a:cs typeface="Times New Roman" panose="02020603050405020304" pitchFamily="18" charset="0"/>
              </a:rPr>
              <a:t>can</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you</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encounter</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such</a:t>
            </a:r>
            <a:r>
              <a:rPr lang="pl-PL" sz="3600" dirty="0">
                <a:latin typeface="Times New Roman" panose="02020603050405020304" pitchFamily="18" charset="0"/>
                <a:cs typeface="Times New Roman" panose="02020603050405020304" pitchFamily="18" charset="0"/>
              </a:rPr>
              <a:t> a  </a:t>
            </a:r>
            <a:r>
              <a:rPr lang="pl-PL" sz="3600" dirty="0" err="1">
                <a:latin typeface="Times New Roman" panose="02020603050405020304" pitchFamily="18" charset="0"/>
                <a:cs typeface="Times New Roman" panose="02020603050405020304" pitchFamily="18" charset="0"/>
              </a:rPr>
              <a:t>variation</a:t>
            </a:r>
            <a:r>
              <a:rPr lang="pl-PL" sz="3600" dirty="0">
                <a:latin typeface="Times New Roman" panose="02020603050405020304" pitchFamily="18" charset="0"/>
                <a:cs typeface="Times New Roman" panose="02020603050405020304" pitchFamily="18" charset="0"/>
              </a:rPr>
              <a:t> in </a:t>
            </a:r>
            <a:r>
              <a:rPr lang="pl-PL" sz="3600" dirty="0" err="1">
                <a:latin typeface="Times New Roman" panose="02020603050405020304" pitchFamily="18" charset="0"/>
                <a:cs typeface="Times New Roman" panose="02020603050405020304" pitchFamily="18" charset="0"/>
              </a:rPr>
              <a:t>such</a:t>
            </a:r>
            <a:r>
              <a:rPr lang="pl-PL" sz="3600" dirty="0">
                <a:latin typeface="Times New Roman" panose="02020603050405020304" pitchFamily="18" charset="0"/>
                <a:cs typeface="Times New Roman" panose="02020603050405020304" pitchFamily="18" charset="0"/>
              </a:rPr>
              <a:t> a small </a:t>
            </a:r>
            <a:r>
              <a:rPr lang="pl-PL" sz="3600" dirty="0" err="1">
                <a:latin typeface="Times New Roman" panose="02020603050405020304" pitchFamily="18" charset="0"/>
                <a:cs typeface="Times New Roman" panose="02020603050405020304" pitchFamily="18" charset="0"/>
              </a:rPr>
              <a:t>area</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There</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are</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over</a:t>
            </a:r>
            <a:r>
              <a:rPr lang="pl-PL" sz="3600" dirty="0">
                <a:latin typeface="Times New Roman" panose="02020603050405020304" pitchFamily="18" charset="0"/>
                <a:cs typeface="Times New Roman" panose="02020603050405020304" pitchFamily="18" charset="0"/>
              </a:rPr>
              <a:t> 800 </a:t>
            </a:r>
            <a:r>
              <a:rPr lang="pl-PL" sz="3600" dirty="0" err="1">
                <a:latin typeface="Times New Roman" panose="02020603050405020304" pitchFamily="18" charset="0"/>
                <a:cs typeface="Times New Roman" panose="02020603050405020304" pitchFamily="18" charset="0"/>
              </a:rPr>
              <a:t>species</a:t>
            </a:r>
            <a:r>
              <a:rPr lang="pl-PL" sz="3600" dirty="0">
                <a:latin typeface="Times New Roman" panose="02020603050405020304" pitchFamily="18" charset="0"/>
                <a:cs typeface="Times New Roman" panose="02020603050405020304" pitchFamily="18" charset="0"/>
              </a:rPr>
              <a:t> of </a:t>
            </a:r>
            <a:r>
              <a:rPr lang="pl-PL" sz="3600" dirty="0" err="1">
                <a:latin typeface="Times New Roman" panose="02020603050405020304" pitchFamily="18" charset="0"/>
                <a:cs typeface="Times New Roman" panose="02020603050405020304" pitchFamily="18" charset="0"/>
              </a:rPr>
              <a:t>vascular</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plants</a:t>
            </a:r>
            <a:r>
              <a:rPr lang="pl-PL" sz="3600" dirty="0">
                <a:latin typeface="Times New Roman" panose="02020603050405020304" pitchFamily="18" charset="0"/>
                <a:cs typeface="Times New Roman" panose="02020603050405020304" pitchFamily="18" charset="0"/>
              </a:rPr>
              <a:t> in the </a:t>
            </a:r>
            <a:r>
              <a:rPr lang="pl-PL" sz="3600" dirty="0" err="1">
                <a:latin typeface="Times New Roman" panose="02020603050405020304" pitchFamily="18" charset="0"/>
                <a:cs typeface="Times New Roman" panose="02020603050405020304" pitchFamily="18" charset="0"/>
              </a:rPr>
              <a:t>area</a:t>
            </a:r>
            <a:r>
              <a:rPr lang="pl-PL" sz="3600" dirty="0">
                <a:latin typeface="Times New Roman" panose="02020603050405020304" pitchFamily="18" charset="0"/>
                <a:cs typeface="Times New Roman" panose="02020603050405020304" pitchFamily="18" charset="0"/>
              </a:rPr>
              <a:t> of Olsztyn</a:t>
            </a:r>
            <a:r>
              <a:rPr lang="pl-PL" sz="3600" dirty="0" smtClean="0">
                <a:latin typeface="Times New Roman" panose="02020603050405020304" pitchFamily="18" charset="0"/>
                <a:cs typeface="Times New Roman" panose="02020603050405020304" pitchFamily="18" charset="0"/>
              </a:rPr>
              <a:t>.       </a:t>
            </a:r>
            <a:r>
              <a:rPr lang="pl-PL" sz="3600" dirty="0">
                <a:latin typeface="Times New Roman" panose="02020603050405020304" pitchFamily="18" charset="0"/>
                <a:cs typeface="Times New Roman" panose="02020603050405020304" pitchFamily="18" charset="0"/>
              </a:rPr>
              <a:t>The </a:t>
            </a:r>
            <a:r>
              <a:rPr lang="pl-PL" sz="3600" dirty="0" err="1">
                <a:latin typeface="Times New Roman" panose="02020603050405020304" pitchFamily="18" charset="0"/>
                <a:cs typeface="Times New Roman" panose="02020603050405020304" pitchFamily="18" charset="0"/>
              </a:rPr>
              <a:t>rich</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variety</a:t>
            </a:r>
            <a:r>
              <a:rPr lang="pl-PL" sz="3600" dirty="0">
                <a:latin typeface="Times New Roman" panose="02020603050405020304" pitchFamily="18" charset="0"/>
                <a:cs typeface="Times New Roman" panose="02020603050405020304" pitchFamily="18" charset="0"/>
              </a:rPr>
              <a:t> of </a:t>
            </a:r>
            <a:r>
              <a:rPr lang="pl-PL" sz="3600" dirty="0" err="1">
                <a:latin typeface="Times New Roman" panose="02020603050405020304" pitchFamily="18" charset="0"/>
                <a:cs typeface="Times New Roman" panose="02020603050405020304" pitchFamily="18" charset="0"/>
              </a:rPr>
              <a:t>species</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is</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also</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represented</a:t>
            </a:r>
            <a:r>
              <a:rPr lang="pl-PL" sz="3600" dirty="0">
                <a:latin typeface="Times New Roman" panose="02020603050405020304" pitchFamily="18" charset="0"/>
                <a:cs typeface="Times New Roman" panose="02020603050405020304" pitchFamily="18" charset="0"/>
              </a:rPr>
              <a:t>  by </a:t>
            </a:r>
            <a:r>
              <a:rPr lang="pl-PL" sz="3600" dirty="0" err="1">
                <a:latin typeface="Times New Roman" panose="02020603050405020304" pitchFamily="18" charset="0"/>
                <a:cs typeface="Times New Roman" panose="02020603050405020304" pitchFamily="18" charset="0"/>
              </a:rPr>
              <a:t>lower</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plants</a:t>
            </a:r>
            <a:r>
              <a:rPr lang="pl-PL" sz="3600" dirty="0">
                <a:latin typeface="Times New Roman" panose="02020603050405020304" pitchFamily="18" charset="0"/>
                <a:cs typeface="Times New Roman" panose="02020603050405020304" pitchFamily="18" charset="0"/>
              </a:rPr>
              <a:t>: </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about</a:t>
            </a:r>
            <a:r>
              <a:rPr lang="pl-PL" sz="3600" dirty="0" smtClean="0">
                <a:latin typeface="Times New Roman" panose="02020603050405020304" pitchFamily="18" charset="0"/>
                <a:cs typeface="Times New Roman" panose="02020603050405020304" pitchFamily="18" charset="0"/>
              </a:rPr>
              <a:t> </a:t>
            </a:r>
            <a:r>
              <a:rPr lang="pl-PL" sz="3600" dirty="0">
                <a:latin typeface="Times New Roman" panose="02020603050405020304" pitchFamily="18" charset="0"/>
                <a:cs typeface="Times New Roman" panose="02020603050405020304" pitchFamily="18" charset="0"/>
              </a:rPr>
              <a:t>400 </a:t>
            </a:r>
            <a:r>
              <a:rPr lang="pl-PL" sz="3600" dirty="0" err="1">
                <a:latin typeface="Times New Roman" panose="02020603050405020304" pitchFamily="18" charset="0"/>
                <a:cs typeface="Times New Roman" panose="02020603050405020304" pitchFamily="18" charset="0"/>
              </a:rPr>
              <a:t>species</a:t>
            </a:r>
            <a:r>
              <a:rPr lang="pl-PL" sz="3600" dirty="0">
                <a:latin typeface="Times New Roman" panose="02020603050405020304" pitchFamily="18" charset="0"/>
                <a:cs typeface="Times New Roman" panose="02020603050405020304" pitchFamily="18" charset="0"/>
              </a:rPr>
              <a:t> of </a:t>
            </a:r>
            <a:r>
              <a:rPr lang="pl-PL" sz="3600" dirty="0" err="1">
                <a:latin typeface="Times New Roman" panose="02020603050405020304" pitchFamily="18" charset="0"/>
                <a:cs typeface="Times New Roman" panose="02020603050405020304" pitchFamily="18" charset="0"/>
              </a:rPr>
              <a:t>visible</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mushrooms</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visible</a:t>
            </a:r>
            <a:r>
              <a:rPr lang="pl-PL" sz="3600" dirty="0">
                <a:latin typeface="Times New Roman" panose="02020603050405020304" pitchFamily="18" charset="0"/>
                <a:cs typeface="Times New Roman" panose="02020603050405020304" pitchFamily="18" charset="0"/>
              </a:rPr>
              <a:t> , </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more</a:t>
            </a:r>
            <a:r>
              <a:rPr lang="pl-PL" sz="3600" dirty="0" smtClean="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than</a:t>
            </a:r>
            <a:r>
              <a:rPr lang="pl-PL" sz="3600" dirty="0">
                <a:latin typeface="Times New Roman" panose="02020603050405020304" pitchFamily="18" charset="0"/>
                <a:cs typeface="Times New Roman" panose="02020603050405020304" pitchFamily="18" charset="0"/>
              </a:rPr>
              <a:t> 200 </a:t>
            </a:r>
            <a:r>
              <a:rPr lang="pl-PL" sz="3600" dirty="0" err="1">
                <a:latin typeface="Times New Roman" panose="02020603050405020304" pitchFamily="18" charset="0"/>
                <a:cs typeface="Times New Roman" panose="02020603050405020304" pitchFamily="18" charset="0"/>
              </a:rPr>
              <a:t>species</a:t>
            </a:r>
            <a:r>
              <a:rPr lang="pl-PL" sz="3600" dirty="0">
                <a:latin typeface="Times New Roman" panose="02020603050405020304" pitchFamily="18" charset="0"/>
                <a:cs typeface="Times New Roman" panose="02020603050405020304" pitchFamily="18" charset="0"/>
              </a:rPr>
              <a:t> of </a:t>
            </a:r>
            <a:r>
              <a:rPr lang="pl-PL" sz="3600" dirty="0" err="1">
                <a:latin typeface="Times New Roman" panose="02020603050405020304" pitchFamily="18" charset="0"/>
                <a:cs typeface="Times New Roman" panose="02020603050405020304" pitchFamily="18" charset="0"/>
              </a:rPr>
              <a:t>moss</a:t>
            </a:r>
            <a:r>
              <a:rPr lang="pl-PL" sz="3600" dirty="0">
                <a:latin typeface="Times New Roman" panose="02020603050405020304" pitchFamily="18" charset="0"/>
                <a:cs typeface="Times New Roman" panose="02020603050405020304" pitchFamily="18" charset="0"/>
              </a:rPr>
              <a:t>. </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Examples</a:t>
            </a:r>
            <a:r>
              <a:rPr lang="pl-PL" sz="3600" dirty="0" smtClean="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include</a:t>
            </a:r>
            <a:r>
              <a:rPr lang="pl-PL" sz="3600" dirty="0" smtClean="0">
                <a:latin typeface="Times New Roman" panose="02020603050405020304" pitchFamily="18" charset="0"/>
                <a:cs typeface="Times New Roman" panose="02020603050405020304" pitchFamily="18" charset="0"/>
              </a:rPr>
              <a:t>:                                              </a:t>
            </a:r>
            <a:r>
              <a:rPr lang="pl-PL" sz="3600" b="1" i="1" dirty="0" err="1">
                <a:latin typeface="Times New Roman" panose="02020603050405020304" pitchFamily="18" charset="0"/>
                <a:cs typeface="Times New Roman" panose="02020603050405020304" pitchFamily="18" charset="0"/>
              </a:rPr>
              <a:t>Saxifraga</a:t>
            </a:r>
            <a:r>
              <a:rPr lang="pl-PL" sz="3600" b="1" i="1" dirty="0">
                <a:latin typeface="Times New Roman" panose="02020603050405020304" pitchFamily="18" charset="0"/>
                <a:cs typeface="Times New Roman" panose="02020603050405020304" pitchFamily="18" charset="0"/>
              </a:rPr>
              <a:t> </a:t>
            </a:r>
            <a:r>
              <a:rPr lang="pl-PL" sz="3600" b="1" i="1" dirty="0" err="1">
                <a:latin typeface="Times New Roman" panose="02020603050405020304" pitchFamily="18" charset="0"/>
                <a:cs typeface="Times New Roman" panose="02020603050405020304" pitchFamily="18" charset="0"/>
              </a:rPr>
              <a:t>paniculata</a:t>
            </a:r>
            <a:r>
              <a:rPr lang="pl-PL" sz="3600" b="1" i="1" dirty="0">
                <a:latin typeface="Times New Roman" panose="02020603050405020304" pitchFamily="18" charset="0"/>
                <a:cs typeface="Times New Roman" panose="02020603050405020304" pitchFamily="18" charset="0"/>
              </a:rPr>
              <a:t> </a:t>
            </a:r>
            <a:r>
              <a:rPr lang="pl-PL" sz="3600" b="1" dirty="0">
                <a:latin typeface="Times New Roman" panose="02020603050405020304" pitchFamily="18" charset="0"/>
                <a:cs typeface="Times New Roman" panose="02020603050405020304" pitchFamily="18" charset="0"/>
              </a:rPr>
              <a:t> </a:t>
            </a:r>
            <a:r>
              <a:rPr lang="pl-PL" sz="3600" dirty="0">
                <a:latin typeface="Times New Roman" panose="02020603050405020304" pitchFamily="18" charset="0"/>
                <a:cs typeface="Times New Roman" panose="02020603050405020304" pitchFamily="18" charset="0"/>
              </a:rPr>
              <a:t>and </a:t>
            </a:r>
            <a:r>
              <a:rPr lang="pl-PL" sz="3600" b="1" i="1" dirty="0" err="1">
                <a:latin typeface="Times New Roman" panose="02020603050405020304" pitchFamily="18" charset="0"/>
                <a:cs typeface="Times New Roman" panose="02020603050405020304" pitchFamily="18" charset="0"/>
              </a:rPr>
              <a:t>Galium</a:t>
            </a:r>
            <a:r>
              <a:rPr lang="pl-PL" sz="3600" b="1" i="1" dirty="0">
                <a:latin typeface="Times New Roman" panose="02020603050405020304" pitchFamily="18" charset="0"/>
                <a:cs typeface="Times New Roman" panose="02020603050405020304" pitchFamily="18" charset="0"/>
              </a:rPr>
              <a:t> </a:t>
            </a:r>
            <a:r>
              <a:rPr lang="pl-PL" sz="3600" b="1" i="1" dirty="0" err="1">
                <a:latin typeface="Times New Roman" panose="02020603050405020304" pitchFamily="18" charset="0"/>
                <a:cs typeface="Times New Roman" panose="02020603050405020304" pitchFamily="18" charset="0"/>
              </a:rPr>
              <a:t>cracoviense</a:t>
            </a:r>
            <a:r>
              <a:rPr lang="pl-PL" sz="3600" b="1" i="1" dirty="0">
                <a:latin typeface="Times New Roman" panose="02020603050405020304" pitchFamily="18" charset="0"/>
                <a:cs typeface="Times New Roman" panose="02020603050405020304" pitchFamily="18" charset="0"/>
              </a:rPr>
              <a:t> </a:t>
            </a:r>
            <a:r>
              <a:rPr lang="pl-PL" sz="3600" dirty="0">
                <a:latin typeface="Times New Roman" panose="02020603050405020304" pitchFamily="18" charset="0"/>
                <a:cs typeface="Times New Roman" panose="02020603050405020304" pitchFamily="18" charset="0"/>
              </a:rPr>
              <a:t>- </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an</a:t>
            </a:r>
            <a:r>
              <a:rPr lang="pl-PL" sz="3600" dirty="0" smtClean="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inconspicuous</a:t>
            </a:r>
            <a:r>
              <a:rPr lang="pl-PL" sz="3600" dirty="0">
                <a:latin typeface="Times New Roman" panose="02020603050405020304" pitchFamily="18" charset="0"/>
                <a:cs typeface="Times New Roman" panose="02020603050405020304" pitchFamily="18" charset="0"/>
              </a:rPr>
              <a:t> plant </a:t>
            </a:r>
            <a:r>
              <a:rPr lang="pl-PL" sz="3600" dirty="0" err="1">
                <a:latin typeface="Times New Roman" panose="02020603050405020304" pitchFamily="18" charset="0"/>
                <a:cs typeface="Times New Roman" panose="02020603050405020304" pitchFamily="18" charset="0"/>
              </a:rPr>
              <a:t>that</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grows</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only</a:t>
            </a:r>
            <a:r>
              <a:rPr lang="pl-PL" sz="3600" dirty="0">
                <a:latin typeface="Times New Roman" panose="02020603050405020304" pitchFamily="18" charset="0"/>
                <a:cs typeface="Times New Roman" panose="02020603050405020304" pitchFamily="18" charset="0"/>
              </a:rPr>
              <a:t> on the </a:t>
            </a:r>
            <a:r>
              <a:rPr lang="pl-PL" sz="3600" dirty="0" err="1">
                <a:latin typeface="Times New Roman" panose="02020603050405020304" pitchFamily="18" charset="0"/>
                <a:cs typeface="Times New Roman" panose="02020603050405020304" pitchFamily="18" charset="0"/>
              </a:rPr>
              <a:t>castle</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hill</a:t>
            </a:r>
            <a:r>
              <a:rPr lang="pl-PL" sz="3600" dirty="0">
                <a:latin typeface="Times New Roman" panose="02020603050405020304" pitchFamily="18" charset="0"/>
                <a:cs typeface="Times New Roman" panose="02020603050405020304" pitchFamily="18" charset="0"/>
              </a:rPr>
              <a:t> in Olsztyn, in the </a:t>
            </a:r>
            <a:r>
              <a:rPr lang="pl-PL" sz="3600" dirty="0" err="1">
                <a:latin typeface="Times New Roman" panose="02020603050405020304" pitchFamily="18" charset="0"/>
                <a:cs typeface="Times New Roman" panose="02020603050405020304" pitchFamily="18" charset="0"/>
              </a:rPr>
              <a:t>Towarnie</a:t>
            </a:r>
            <a:r>
              <a:rPr lang="pl-PL" sz="3600" dirty="0">
                <a:latin typeface="Times New Roman" panose="02020603050405020304" pitchFamily="18" charset="0"/>
                <a:cs typeface="Times New Roman" panose="02020603050405020304" pitchFamily="18" charset="0"/>
              </a:rPr>
              <a:t> Mountains  and </a:t>
            </a:r>
            <a:r>
              <a:rPr lang="pl-PL" sz="3600" dirty="0" err="1">
                <a:latin typeface="Times New Roman" panose="02020603050405020304" pitchFamily="18" charset="0"/>
                <a:cs typeface="Times New Roman" panose="02020603050405020304" pitchFamily="18" charset="0"/>
              </a:rPr>
              <a:t>anywhere</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else</a:t>
            </a:r>
            <a:r>
              <a:rPr lang="pl-PL" sz="3600" dirty="0">
                <a:latin typeface="Times New Roman" panose="02020603050405020304" pitchFamily="18" charset="0"/>
                <a:cs typeface="Times New Roman" panose="02020603050405020304" pitchFamily="18" charset="0"/>
              </a:rPr>
              <a:t> in the </a:t>
            </a:r>
            <a:r>
              <a:rPr lang="pl-PL" sz="3600" dirty="0" err="1" smtClean="0">
                <a:latin typeface="Times New Roman" panose="02020603050405020304" pitchFamily="18" charset="0"/>
                <a:cs typeface="Times New Roman" panose="02020603050405020304" pitchFamily="18" charset="0"/>
              </a:rPr>
              <a:t>world</a:t>
            </a:r>
            <a:r>
              <a:rPr lang="pl-PL" sz="36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8073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20615" y="0"/>
            <a:ext cx="10515600" cy="1325563"/>
          </a:xfrm>
        </p:spPr>
        <p:txBody>
          <a:bodyPr>
            <a:normAutofit/>
          </a:bodyPr>
          <a:lstStyle/>
          <a:p>
            <a:pPr algn="ctr"/>
            <a:r>
              <a:rPr lang="pl-PL" sz="5400" i="1" u="sng" dirty="0" err="1">
                <a:latin typeface="Times New Roman" panose="02020603050405020304" pitchFamily="18" charset="0"/>
                <a:cs typeface="Times New Roman" panose="02020603050405020304" pitchFamily="18" charset="0"/>
              </a:rPr>
              <a:t>Saxifraga</a:t>
            </a:r>
            <a:r>
              <a:rPr lang="pl-PL" sz="5400" i="1" u="sng" dirty="0">
                <a:latin typeface="Times New Roman" panose="02020603050405020304" pitchFamily="18" charset="0"/>
                <a:cs typeface="Times New Roman" panose="02020603050405020304" pitchFamily="18" charset="0"/>
              </a:rPr>
              <a:t> </a:t>
            </a:r>
            <a:r>
              <a:rPr lang="pl-PL" sz="5400" i="1" u="sng" dirty="0" err="1">
                <a:latin typeface="Times New Roman" panose="02020603050405020304" pitchFamily="18" charset="0"/>
                <a:cs typeface="Times New Roman" panose="02020603050405020304" pitchFamily="18" charset="0"/>
              </a:rPr>
              <a:t>paniculata</a:t>
            </a:r>
            <a:r>
              <a:rPr lang="pl-PL" sz="5400" i="1" u="sng" dirty="0">
                <a:latin typeface="Times New Roman" panose="02020603050405020304" pitchFamily="18" charset="0"/>
                <a:cs typeface="Times New Roman" panose="02020603050405020304" pitchFamily="18" charset="0"/>
              </a:rPr>
              <a:t> </a:t>
            </a:r>
            <a:endParaRPr lang="pl-PL" sz="5400" u="sng" dirty="0">
              <a:latin typeface="Times New Roman" panose="02020603050405020304" pitchFamily="18" charset="0"/>
              <a:cs typeface="Times New Roman" panose="02020603050405020304" pitchFamily="18" charset="0"/>
            </a:endParaRPr>
          </a:p>
        </p:txBody>
      </p:sp>
      <p:pic>
        <p:nvPicPr>
          <p:cNvPr id="7" name="Symbol zastępczy zawartości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10154" y="1325563"/>
            <a:ext cx="7860323" cy="5145575"/>
          </a:xfrm>
        </p:spPr>
      </p:pic>
    </p:spTree>
    <p:extLst>
      <p:ext uri="{BB962C8B-B14F-4D97-AF65-F5344CB8AC3E}">
        <p14:creationId xmlns:p14="http://schemas.microsoft.com/office/powerpoint/2010/main" val="2233150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Symbol zastępczy zawartości 6"/>
          <p:cNvSpPr>
            <a:spLocks noGrp="1"/>
          </p:cNvSpPr>
          <p:nvPr>
            <p:ph sz="half" idx="1"/>
          </p:nvPr>
        </p:nvSpPr>
        <p:spPr>
          <a:xfrm>
            <a:off x="-1" y="2343210"/>
            <a:ext cx="4558938" cy="4351338"/>
          </a:xfrm>
        </p:spPr>
        <p:txBody>
          <a:bodyPr>
            <a:normAutofit/>
          </a:bodyPr>
          <a:lstStyle/>
          <a:p>
            <a:pPr marL="0" indent="0" algn="ctr">
              <a:buNone/>
            </a:pPr>
            <a:r>
              <a:rPr lang="pl-PL" sz="6600" i="1" u="sng" dirty="0" err="1" smtClean="0">
                <a:latin typeface="Times New Roman" panose="02020603050405020304" pitchFamily="18" charset="0"/>
                <a:cs typeface="Times New Roman" panose="02020603050405020304" pitchFamily="18" charset="0"/>
              </a:rPr>
              <a:t>Galium</a:t>
            </a:r>
            <a:r>
              <a:rPr lang="pl-PL" sz="6600" i="1" u="sng" dirty="0" smtClean="0">
                <a:latin typeface="Times New Roman" panose="02020603050405020304" pitchFamily="18" charset="0"/>
                <a:cs typeface="Times New Roman" panose="02020603050405020304" pitchFamily="18" charset="0"/>
              </a:rPr>
              <a:t> </a:t>
            </a:r>
            <a:r>
              <a:rPr lang="pl-PL" sz="6600" i="1" u="sng" dirty="0" err="1" smtClean="0">
                <a:latin typeface="Times New Roman" panose="02020603050405020304" pitchFamily="18" charset="0"/>
                <a:cs typeface="Times New Roman" panose="02020603050405020304" pitchFamily="18" charset="0"/>
              </a:rPr>
              <a:t>cracoviense</a:t>
            </a:r>
            <a:endParaRPr lang="pl-PL" sz="6600" i="1" u="sng" dirty="0">
              <a:latin typeface="Times New Roman" panose="02020603050405020304" pitchFamily="18" charset="0"/>
              <a:cs typeface="Times New Roman" panose="02020603050405020304" pitchFamily="18" charset="0"/>
            </a:endParaRPr>
          </a:p>
        </p:txBody>
      </p:sp>
      <p:pic>
        <p:nvPicPr>
          <p:cNvPr id="12" name="Symbol zastępczy zawartości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58937" y="169817"/>
            <a:ext cx="7500791" cy="6524731"/>
          </a:xfrm>
        </p:spPr>
      </p:pic>
    </p:spTree>
    <p:extLst>
      <p:ext uri="{BB962C8B-B14F-4D97-AF65-F5344CB8AC3E}">
        <p14:creationId xmlns:p14="http://schemas.microsoft.com/office/powerpoint/2010/main" val="2298868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914399" y="154111"/>
            <a:ext cx="10515600" cy="637198"/>
          </a:xfrm>
        </p:spPr>
        <p:txBody>
          <a:bodyPr>
            <a:normAutofit fontScale="90000"/>
          </a:bodyPr>
          <a:lstStyle/>
          <a:p>
            <a:pPr algn="ctr"/>
            <a:r>
              <a:rPr lang="pl-PL" i="1" u="sng" dirty="0" err="1" smtClean="0">
                <a:latin typeface="Times New Roman" panose="02020603050405020304" pitchFamily="18" charset="0"/>
                <a:cs typeface="Times New Roman" panose="02020603050405020304" pitchFamily="18" charset="0"/>
              </a:rPr>
              <a:t>Galium</a:t>
            </a:r>
            <a:r>
              <a:rPr lang="pl-PL" i="1" u="sng" dirty="0" smtClean="0">
                <a:latin typeface="Times New Roman" panose="02020603050405020304" pitchFamily="18" charset="0"/>
                <a:cs typeface="Times New Roman" panose="02020603050405020304" pitchFamily="18" charset="0"/>
              </a:rPr>
              <a:t> </a:t>
            </a:r>
            <a:r>
              <a:rPr lang="pl-PL" i="1" u="sng" dirty="0" err="1" smtClean="0">
                <a:latin typeface="Times New Roman" panose="02020603050405020304" pitchFamily="18" charset="0"/>
                <a:cs typeface="Times New Roman" panose="02020603050405020304" pitchFamily="18" charset="0"/>
              </a:rPr>
              <a:t>cracoviense</a:t>
            </a:r>
            <a:endParaRPr lang="pl-PL" i="1" u="sng" dirty="0">
              <a:latin typeface="Times New Roman" panose="02020603050405020304" pitchFamily="18" charset="0"/>
              <a:cs typeface="Times New Roman" panose="02020603050405020304" pitchFamily="18" charset="0"/>
            </a:endParaRPr>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3431" y="1002323"/>
            <a:ext cx="5826369" cy="5662245"/>
          </a:xfrm>
        </p:spPr>
      </p:pic>
      <p:pic>
        <p:nvPicPr>
          <p:cNvPr id="8" name="Symbol zastępczy zawartości 4"/>
          <p:cNvPicPr>
            <a:picLocks noGrp="1" noChangeAspect="1"/>
          </p:cNvPicPr>
          <p:nvPr>
            <p:ph sz="half" idx="2"/>
          </p:nvPr>
        </p:nvPicPr>
        <p:blipFill>
          <a:blip r:embed="rId3"/>
          <a:stretch>
            <a:fillRect/>
          </a:stretch>
        </p:blipFill>
        <p:spPr>
          <a:xfrm>
            <a:off x="6207369" y="1002322"/>
            <a:ext cx="5820508" cy="5662245"/>
          </a:xfrm>
          <a:prstGeom prst="rect">
            <a:avLst/>
          </a:prstGeom>
        </p:spPr>
      </p:pic>
    </p:spTree>
    <p:extLst>
      <p:ext uri="{BB962C8B-B14F-4D97-AF65-F5344CB8AC3E}">
        <p14:creationId xmlns:p14="http://schemas.microsoft.com/office/powerpoint/2010/main" val="1377104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662354" y="1091040"/>
            <a:ext cx="5181600" cy="5820507"/>
          </a:xfrm>
        </p:spPr>
        <p:txBody>
          <a:bodyPr>
            <a:noAutofit/>
          </a:bodyPr>
          <a:lstStyle/>
          <a:p>
            <a:pPr marL="0" indent="0" algn="ctr">
              <a:buNone/>
            </a:pPr>
            <a:r>
              <a:rPr lang="pl-PL" sz="3200" dirty="0">
                <a:latin typeface="Times New Roman" panose="02020603050405020304" pitchFamily="18" charset="0"/>
                <a:cs typeface="Times New Roman" panose="02020603050405020304" pitchFamily="18" charset="0"/>
              </a:rPr>
              <a:t>The </a:t>
            </a:r>
            <a:r>
              <a:rPr lang="pl-PL" sz="3200" dirty="0" err="1">
                <a:latin typeface="Times New Roman" panose="02020603050405020304" pitchFamily="18" charset="0"/>
                <a:cs typeface="Times New Roman" panose="02020603050405020304" pitchFamily="18" charset="0"/>
              </a:rPr>
              <a:t>large</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areas</a:t>
            </a:r>
            <a:r>
              <a:rPr lang="pl-PL" sz="3200" dirty="0">
                <a:latin typeface="Times New Roman" panose="02020603050405020304" pitchFamily="18" charset="0"/>
                <a:cs typeface="Times New Roman" panose="02020603050405020304" pitchFamily="18" charset="0"/>
              </a:rPr>
              <a:t> of the </a:t>
            </a:r>
            <a:r>
              <a:rPr lang="pl-PL" sz="3200" dirty="0" err="1">
                <a:latin typeface="Times New Roman" panose="02020603050405020304" pitchFamily="18" charset="0"/>
                <a:cs typeface="Times New Roman" panose="02020603050405020304" pitchFamily="18" charset="0"/>
              </a:rPr>
              <a:t>Towarnie</a:t>
            </a:r>
            <a:r>
              <a:rPr lang="pl-PL" sz="3200" dirty="0">
                <a:latin typeface="Times New Roman" panose="02020603050405020304" pitchFamily="18" charset="0"/>
                <a:cs typeface="Times New Roman" panose="02020603050405020304" pitchFamily="18" charset="0"/>
              </a:rPr>
              <a:t> Mountains </a:t>
            </a:r>
            <a:r>
              <a:rPr lang="pl-PL" sz="3200" dirty="0" err="1">
                <a:latin typeface="Times New Roman" panose="02020603050405020304" pitchFamily="18" charset="0"/>
                <a:cs typeface="Times New Roman" panose="02020603050405020304" pitchFamily="18" charset="0"/>
              </a:rPr>
              <a:t>is</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occupied</a:t>
            </a:r>
            <a:r>
              <a:rPr lang="pl-PL" sz="3200" dirty="0">
                <a:latin typeface="Times New Roman" panose="02020603050405020304" pitchFamily="18" charset="0"/>
                <a:cs typeface="Times New Roman" panose="02020603050405020304" pitchFamily="18" charset="0"/>
              </a:rPr>
              <a:t> the </a:t>
            </a:r>
            <a:r>
              <a:rPr lang="pl-PL" sz="3200" dirty="0" err="1">
                <a:latin typeface="Times New Roman" panose="02020603050405020304" pitchFamily="18" charset="0"/>
                <a:cs typeface="Times New Roman" panose="02020603050405020304" pitchFamily="18" charset="0"/>
              </a:rPr>
              <a:t>so-called</a:t>
            </a:r>
            <a:r>
              <a:rPr lang="pl-PL" sz="3200" dirty="0">
                <a:latin typeface="Times New Roman" panose="02020603050405020304" pitchFamily="18" charset="0"/>
                <a:cs typeface="Times New Roman" panose="02020603050405020304" pitchFamily="18" charset="0"/>
              </a:rPr>
              <a:t> </a:t>
            </a:r>
            <a:r>
              <a:rPr lang="pl-PL" sz="3200" dirty="0" smtClean="0">
                <a:latin typeface="Times New Roman" panose="02020603050405020304" pitchFamily="18" charset="0"/>
                <a:cs typeface="Times New Roman" panose="02020603050405020304" pitchFamily="18" charset="0"/>
              </a:rPr>
              <a:t>            </a:t>
            </a:r>
            <a:r>
              <a:rPr lang="pl-PL" sz="3200" b="1" dirty="0" smtClean="0">
                <a:latin typeface="Times New Roman" panose="02020603050405020304" pitchFamily="18" charset="0"/>
                <a:cs typeface="Times New Roman" panose="02020603050405020304" pitchFamily="18" charset="0"/>
              </a:rPr>
              <a:t>„ </a:t>
            </a:r>
            <a:r>
              <a:rPr lang="pl-PL" sz="3200" b="1" dirty="0" err="1">
                <a:latin typeface="Times New Roman" panose="02020603050405020304" pitchFamily="18" charset="0"/>
                <a:cs typeface="Times New Roman" panose="02020603050405020304" pitchFamily="18" charset="0"/>
              </a:rPr>
              <a:t>Yalovian</a:t>
            </a:r>
            <a:r>
              <a:rPr lang="pl-PL" sz="3200" b="1" dirty="0">
                <a:latin typeface="Times New Roman" panose="02020603050405020304" pitchFamily="18" charset="0"/>
                <a:cs typeface="Times New Roman" panose="02020603050405020304" pitchFamily="18" charset="0"/>
              </a:rPr>
              <a:t>” </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groups</a:t>
            </a:r>
            <a:r>
              <a:rPr lang="pl-PL" sz="3200" dirty="0">
                <a:latin typeface="Times New Roman" panose="02020603050405020304" pitchFamily="18" charset="0"/>
                <a:cs typeface="Times New Roman" panose="02020603050405020304" pitchFamily="18" charset="0"/>
              </a:rPr>
              <a:t> of </a:t>
            </a:r>
            <a:r>
              <a:rPr lang="pl-PL" sz="3200" dirty="0" err="1">
                <a:latin typeface="Times New Roman" panose="02020603050405020304" pitchFamily="18" charset="0"/>
                <a:cs typeface="Times New Roman" panose="02020603050405020304" pitchFamily="18" charset="0"/>
              </a:rPr>
              <a:t>juniper</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scrub</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formed</a:t>
            </a:r>
            <a:r>
              <a:rPr lang="pl-PL" sz="3200" dirty="0">
                <a:latin typeface="Times New Roman" panose="02020603050405020304" pitchFamily="18" charset="0"/>
                <a:cs typeface="Times New Roman" panose="02020603050405020304" pitchFamily="18" charset="0"/>
              </a:rPr>
              <a:t> on </a:t>
            </a:r>
            <a:r>
              <a:rPr lang="pl-PL" sz="3200" dirty="0" err="1">
                <a:latin typeface="Times New Roman" panose="02020603050405020304" pitchFamily="18" charset="0"/>
                <a:cs typeface="Times New Roman" panose="02020603050405020304" pitchFamily="18" charset="0"/>
              </a:rPr>
              <a:t>limestone</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grasslands</a:t>
            </a:r>
            <a:r>
              <a:rPr lang="pl-PL" sz="3200" dirty="0">
                <a:latin typeface="Times New Roman" panose="02020603050405020304" pitchFamily="18" charset="0"/>
                <a:cs typeface="Times New Roman" panose="02020603050405020304" pitchFamily="18" charset="0"/>
              </a:rPr>
              <a:t>. </a:t>
            </a:r>
            <a:r>
              <a:rPr lang="pl-PL" sz="3200" dirty="0" smtClean="0">
                <a:latin typeface="Times New Roman" panose="02020603050405020304" pitchFamily="18" charset="0"/>
                <a:cs typeface="Times New Roman" panose="02020603050405020304" pitchFamily="18" charset="0"/>
              </a:rPr>
              <a:t>        </a:t>
            </a:r>
            <a:r>
              <a:rPr lang="pl-PL" sz="3200" dirty="0" err="1" smtClean="0">
                <a:latin typeface="Times New Roman" panose="02020603050405020304" pitchFamily="18" charset="0"/>
                <a:cs typeface="Times New Roman" panose="02020603050405020304" pitchFamily="18" charset="0"/>
              </a:rPr>
              <a:t>They</a:t>
            </a:r>
            <a:r>
              <a:rPr lang="pl-PL" sz="3200" dirty="0" smtClean="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raise</a:t>
            </a:r>
            <a:r>
              <a:rPr lang="pl-PL" sz="3200" dirty="0">
                <a:latin typeface="Times New Roman" panose="02020603050405020304" pitchFamily="18" charset="0"/>
                <a:cs typeface="Times New Roman" panose="02020603050405020304" pitchFamily="18" charset="0"/>
              </a:rPr>
              <a:t> the </a:t>
            </a:r>
            <a:r>
              <a:rPr lang="pl-PL" sz="3200" dirty="0" err="1">
                <a:latin typeface="Times New Roman" panose="02020603050405020304" pitchFamily="18" charset="0"/>
                <a:cs typeface="Times New Roman" panose="02020603050405020304" pitchFamily="18" charset="0"/>
              </a:rPr>
              <a:t>values</a:t>
            </a:r>
            <a:r>
              <a:rPr lang="pl-PL" sz="3200" dirty="0">
                <a:latin typeface="Times New Roman" panose="02020603050405020304" pitchFamily="18" charset="0"/>
                <a:cs typeface="Times New Roman" panose="02020603050405020304" pitchFamily="18" charset="0"/>
              </a:rPr>
              <a:t> of the </a:t>
            </a:r>
            <a:r>
              <a:rPr lang="pl-PL" sz="3200" dirty="0" err="1">
                <a:latin typeface="Times New Roman" panose="02020603050405020304" pitchFamily="18" charset="0"/>
                <a:cs typeface="Times New Roman" panose="02020603050405020304" pitchFamily="18" charset="0"/>
              </a:rPr>
              <a:t>landscape</a:t>
            </a:r>
            <a:r>
              <a:rPr lang="pl-PL" sz="3200" dirty="0">
                <a:latin typeface="Times New Roman" panose="02020603050405020304" pitchFamily="18" charset="0"/>
                <a:cs typeface="Times New Roman" panose="02020603050405020304" pitchFamily="18" charset="0"/>
              </a:rPr>
              <a:t> and </a:t>
            </a:r>
            <a:r>
              <a:rPr lang="pl-PL" sz="3200" dirty="0" err="1">
                <a:latin typeface="Times New Roman" panose="02020603050405020304" pitchFamily="18" charset="0"/>
                <a:cs typeface="Times New Roman" panose="02020603050405020304" pitchFamily="18" charset="0"/>
              </a:rPr>
              <a:t>contribute</a:t>
            </a:r>
            <a:r>
              <a:rPr lang="pl-PL" sz="3200" dirty="0">
                <a:latin typeface="Times New Roman" panose="02020603050405020304" pitchFamily="18" charset="0"/>
                <a:cs typeface="Times New Roman" panose="02020603050405020304" pitchFamily="18" charset="0"/>
              </a:rPr>
              <a:t> to the </a:t>
            </a:r>
            <a:r>
              <a:rPr lang="pl-PL" sz="3200" dirty="0" err="1">
                <a:latin typeface="Times New Roman" panose="02020603050405020304" pitchFamily="18" charset="0"/>
                <a:cs typeface="Times New Roman" panose="02020603050405020304" pitchFamily="18" charset="0"/>
              </a:rPr>
              <a:t>creation</a:t>
            </a:r>
            <a:r>
              <a:rPr lang="pl-PL" sz="3200" dirty="0">
                <a:latin typeface="Times New Roman" panose="02020603050405020304" pitchFamily="18" charset="0"/>
                <a:cs typeface="Times New Roman" panose="02020603050405020304" pitchFamily="18" charset="0"/>
              </a:rPr>
              <a:t> of </a:t>
            </a:r>
            <a:r>
              <a:rPr lang="pl-PL" sz="3200" dirty="0" err="1">
                <a:latin typeface="Times New Roman" panose="02020603050405020304" pitchFamily="18" charset="0"/>
                <a:cs typeface="Times New Roman" panose="02020603050405020304" pitchFamily="18" charset="0"/>
              </a:rPr>
              <a:t>microclimate</a:t>
            </a:r>
            <a:r>
              <a:rPr lang="pl-PL" sz="3200" dirty="0">
                <a:latin typeface="Times New Roman" panose="02020603050405020304" pitchFamily="18" charset="0"/>
                <a:cs typeface="Times New Roman" panose="02020603050405020304" pitchFamily="18" charset="0"/>
              </a:rPr>
              <a:t> with </a:t>
            </a:r>
            <a:r>
              <a:rPr lang="pl-PL" sz="3200" dirty="0" err="1">
                <a:latin typeface="Times New Roman" panose="02020603050405020304" pitchFamily="18" charset="0"/>
                <a:cs typeface="Times New Roman" panose="02020603050405020304" pitchFamily="18" charset="0"/>
              </a:rPr>
              <a:t>medicinal</a:t>
            </a:r>
            <a:r>
              <a:rPr lang="pl-PL" sz="3200" dirty="0">
                <a:latin typeface="Times New Roman" panose="02020603050405020304" pitchFamily="18" charset="0"/>
                <a:cs typeface="Times New Roman" panose="02020603050405020304" pitchFamily="18" charset="0"/>
              </a:rPr>
              <a:t> </a:t>
            </a:r>
            <a:r>
              <a:rPr lang="pl-PL" sz="3200" dirty="0" err="1" smtClean="0">
                <a:latin typeface="Times New Roman" panose="02020603050405020304" pitchFamily="18" charset="0"/>
                <a:cs typeface="Times New Roman" panose="02020603050405020304" pitchFamily="18" charset="0"/>
              </a:rPr>
              <a:t>properties</a:t>
            </a:r>
            <a:r>
              <a:rPr lang="pl-PL" sz="3200" dirty="0" smtClean="0">
                <a:latin typeface="Times New Roman" panose="02020603050405020304" pitchFamily="18" charset="0"/>
                <a:cs typeface="Times New Roman" panose="02020603050405020304" pitchFamily="18" charset="0"/>
              </a:rPr>
              <a:t>.</a:t>
            </a:r>
            <a:endParaRPr lang="pl-PL" sz="3200" dirty="0">
              <a:latin typeface="Times New Roman" panose="02020603050405020304" pitchFamily="18" charset="0"/>
              <a:cs typeface="Times New Roman" panose="02020603050405020304" pitchFamily="18" charset="0"/>
            </a:endParaRPr>
          </a:p>
        </p:txBody>
      </p:sp>
      <p:pic>
        <p:nvPicPr>
          <p:cNvPr id="7" name="Symbol zastępczy zawartości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95292" y="404447"/>
            <a:ext cx="5433646" cy="6049108"/>
          </a:xfrm>
        </p:spPr>
      </p:pic>
    </p:spTree>
    <p:extLst>
      <p:ext uri="{BB962C8B-B14F-4D97-AF65-F5344CB8AC3E}">
        <p14:creationId xmlns:p14="http://schemas.microsoft.com/office/powerpoint/2010/main" val="680066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 name="Symbol zastępczy zawartości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1015" y="218209"/>
            <a:ext cx="11728939" cy="6428775"/>
          </a:xfrm>
        </p:spPr>
      </p:pic>
    </p:spTree>
    <p:extLst>
      <p:ext uri="{BB962C8B-B14F-4D97-AF65-F5344CB8AC3E}">
        <p14:creationId xmlns:p14="http://schemas.microsoft.com/office/powerpoint/2010/main" val="1126253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522514" y="1037492"/>
            <a:ext cx="5497286" cy="5139471"/>
          </a:xfrm>
        </p:spPr>
        <p:txBody>
          <a:bodyPr/>
          <a:lstStyle/>
          <a:p>
            <a:pPr marL="0" indent="0" algn="ctr" fontAlgn="auto">
              <a:buNone/>
            </a:pPr>
            <a:r>
              <a:rPr lang="pl-PL" sz="3600" dirty="0">
                <a:latin typeface="Times New Roman" panose="02020603050405020304" pitchFamily="18" charset="0"/>
                <a:cs typeface="Times New Roman" panose="02020603050405020304" pitchFamily="18" charset="0"/>
              </a:rPr>
              <a:t>On the </a:t>
            </a:r>
            <a:r>
              <a:rPr lang="pl-PL" sz="3600" dirty="0" err="1">
                <a:latin typeface="Times New Roman" panose="02020603050405020304" pitchFamily="18" charset="0"/>
                <a:cs typeface="Times New Roman" panose="02020603050405020304" pitchFamily="18" charset="0"/>
              </a:rPr>
              <a:t>hill</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called</a:t>
            </a:r>
            <a:r>
              <a:rPr lang="pl-PL" sz="3600" dirty="0">
                <a:latin typeface="Times New Roman" panose="02020603050405020304" pitchFamily="18" charset="0"/>
                <a:cs typeface="Times New Roman" panose="02020603050405020304" pitchFamily="18" charset="0"/>
              </a:rPr>
              <a:t> : </a:t>
            </a:r>
            <a:r>
              <a:rPr lang="pl-PL" sz="3600" dirty="0" smtClean="0">
                <a:latin typeface="Times New Roman" panose="02020603050405020304" pitchFamily="18" charset="0"/>
                <a:cs typeface="Times New Roman" panose="02020603050405020304" pitchFamily="18" charset="0"/>
              </a:rPr>
              <a:t>                            Big </a:t>
            </a:r>
            <a:r>
              <a:rPr lang="pl-PL" sz="3600" dirty="0" err="1">
                <a:latin typeface="Times New Roman" panose="02020603050405020304" pitchFamily="18" charset="0"/>
                <a:cs typeface="Times New Roman" panose="02020603050405020304" pitchFamily="18" charset="0"/>
              </a:rPr>
              <a:t>Towarnia</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there</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is</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hazelnut</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brushwood</a:t>
            </a:r>
            <a:r>
              <a:rPr lang="pl-PL" sz="3600" dirty="0">
                <a:latin typeface="Times New Roman" panose="02020603050405020304" pitchFamily="18" charset="0"/>
                <a:cs typeface="Times New Roman" panose="02020603050405020304" pitchFamily="18" charset="0"/>
              </a:rPr>
              <a:t>, with </a:t>
            </a:r>
            <a:r>
              <a:rPr lang="pl-PL" sz="3600" dirty="0" err="1" smtClean="0">
                <a:latin typeface="Times New Roman" panose="02020603050405020304" pitchFamily="18" charset="0"/>
                <a:cs typeface="Times New Roman" panose="02020603050405020304" pitchFamily="18" charset="0"/>
              </a:rPr>
              <a:t>an</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exceptionally</a:t>
            </a:r>
            <a:r>
              <a:rPr lang="pl-PL" sz="3600" dirty="0" smtClean="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rare</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bush</a:t>
            </a:r>
            <a:r>
              <a:rPr lang="pl-PL" sz="3600" dirty="0">
                <a:latin typeface="Times New Roman" panose="02020603050405020304" pitchFamily="18" charset="0"/>
                <a:cs typeface="Times New Roman" panose="02020603050405020304" pitchFamily="18" charset="0"/>
              </a:rPr>
              <a:t> </a:t>
            </a:r>
            <a:r>
              <a:rPr lang="pl-PL" sz="3600" dirty="0" smtClean="0">
                <a:latin typeface="Times New Roman" panose="02020603050405020304" pitchFamily="18" charset="0"/>
                <a:cs typeface="Times New Roman" panose="02020603050405020304" pitchFamily="18" charset="0"/>
              </a:rPr>
              <a:t>                                               - </a:t>
            </a:r>
            <a:r>
              <a:rPr lang="pl-PL" sz="3600" dirty="0">
                <a:latin typeface="Times New Roman" panose="02020603050405020304" pitchFamily="18" charset="0"/>
                <a:cs typeface="Times New Roman" panose="02020603050405020304" pitchFamily="18" charset="0"/>
              </a:rPr>
              <a:t>kłokoczka południowa </a:t>
            </a:r>
            <a:r>
              <a:rPr lang="pl-PL" sz="3600" dirty="0" smtClean="0">
                <a:latin typeface="Times New Roman" panose="02020603050405020304" pitchFamily="18" charset="0"/>
                <a:cs typeface="Times New Roman" panose="02020603050405020304" pitchFamily="18" charset="0"/>
              </a:rPr>
              <a:t>                       - </a:t>
            </a:r>
            <a:r>
              <a:rPr lang="pl-PL" sz="3600" dirty="0">
                <a:latin typeface="Times New Roman" panose="02020603050405020304" pitchFamily="18" charset="0"/>
                <a:cs typeface="Times New Roman" panose="02020603050405020304" pitchFamily="18" charset="0"/>
              </a:rPr>
              <a:t>southern </a:t>
            </a:r>
            <a:r>
              <a:rPr lang="pl-PL" sz="3600" dirty="0" err="1" smtClean="0">
                <a:latin typeface="Times New Roman" panose="02020603050405020304" pitchFamily="18" charset="0"/>
                <a:cs typeface="Times New Roman" panose="02020603050405020304" pitchFamily="18" charset="0"/>
              </a:rPr>
              <a:t>bladdernut</a:t>
            </a:r>
            <a:r>
              <a:rPr lang="pl-PL" sz="3600" dirty="0" smtClean="0">
                <a:latin typeface="Times New Roman" panose="02020603050405020304" pitchFamily="18" charset="0"/>
                <a:cs typeface="Times New Roman" panose="02020603050405020304" pitchFamily="18" charset="0"/>
              </a:rPr>
              <a:t>                                            </a:t>
            </a:r>
            <a:r>
              <a:rPr lang="pl-PL" sz="3600" dirty="0">
                <a:latin typeface="Times New Roman" panose="02020603050405020304" pitchFamily="18" charset="0"/>
                <a:cs typeface="Times New Roman" panose="02020603050405020304" pitchFamily="18" charset="0"/>
              </a:rPr>
              <a:t>  </a:t>
            </a:r>
            <a:r>
              <a:rPr lang="pl-PL" sz="3600" b="1" i="1" dirty="0">
                <a:latin typeface="Times New Roman" panose="02020603050405020304" pitchFamily="18" charset="0"/>
                <a:cs typeface="Times New Roman" panose="02020603050405020304" pitchFamily="18" charset="0"/>
              </a:rPr>
              <a:t>( </a:t>
            </a:r>
            <a:r>
              <a:rPr lang="pl-PL" sz="3600" b="1" i="1" dirty="0" err="1">
                <a:latin typeface="Times New Roman" panose="02020603050405020304" pitchFamily="18" charset="0"/>
                <a:cs typeface="Times New Roman" panose="02020603050405020304" pitchFamily="18" charset="0"/>
              </a:rPr>
              <a:t>Staphylea</a:t>
            </a:r>
            <a:r>
              <a:rPr lang="pl-PL" sz="3600" b="1" i="1" dirty="0">
                <a:latin typeface="Times New Roman" panose="02020603050405020304" pitchFamily="18" charset="0"/>
                <a:cs typeface="Times New Roman" panose="02020603050405020304" pitchFamily="18" charset="0"/>
              </a:rPr>
              <a:t> </a:t>
            </a:r>
            <a:r>
              <a:rPr lang="pl-PL" sz="3600" b="1" i="1" dirty="0" err="1">
                <a:latin typeface="Times New Roman" panose="02020603050405020304" pitchFamily="18" charset="0"/>
                <a:cs typeface="Times New Roman" panose="02020603050405020304" pitchFamily="18" charset="0"/>
              </a:rPr>
              <a:t>pinnata</a:t>
            </a:r>
            <a:r>
              <a:rPr lang="pl-PL" sz="3600" b="1" i="1" dirty="0">
                <a:latin typeface="Times New Roman" panose="02020603050405020304" pitchFamily="18" charset="0"/>
                <a:cs typeface="Times New Roman" panose="02020603050405020304" pitchFamily="18" charset="0"/>
              </a:rPr>
              <a:t> )</a:t>
            </a:r>
          </a:p>
          <a:p>
            <a:pPr marL="0" indent="0">
              <a:buNone/>
            </a:pPr>
            <a:endParaRPr lang="pl-PL" dirty="0"/>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24954" y="175846"/>
            <a:ext cx="5785337" cy="6506308"/>
          </a:xfrm>
        </p:spPr>
      </p:pic>
    </p:spTree>
    <p:extLst>
      <p:ext uri="{BB962C8B-B14F-4D97-AF65-F5344CB8AC3E}">
        <p14:creationId xmlns:p14="http://schemas.microsoft.com/office/powerpoint/2010/main" val="1490474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23180" y="224448"/>
            <a:ext cx="10515600" cy="1325563"/>
          </a:xfrm>
        </p:spPr>
        <p:txBody>
          <a:bodyPr>
            <a:normAutofit fontScale="90000"/>
          </a:bodyPr>
          <a:lstStyle/>
          <a:p>
            <a:pPr algn="ctr"/>
            <a:r>
              <a:rPr lang="pl-PL" dirty="0"/>
              <a:t>   </a:t>
            </a:r>
            <a:r>
              <a:rPr lang="pl-PL" sz="6000" b="1" i="1" u="sng" dirty="0" err="1">
                <a:latin typeface="Times New Roman" panose="02020603050405020304" pitchFamily="18" charset="0"/>
                <a:cs typeface="Times New Roman" panose="02020603050405020304" pitchFamily="18" charset="0"/>
              </a:rPr>
              <a:t>Staphylea</a:t>
            </a:r>
            <a:r>
              <a:rPr lang="pl-PL" sz="6000" b="1" i="1" u="sng" dirty="0">
                <a:latin typeface="Times New Roman" panose="02020603050405020304" pitchFamily="18" charset="0"/>
                <a:cs typeface="Times New Roman" panose="02020603050405020304" pitchFamily="18" charset="0"/>
              </a:rPr>
              <a:t> </a:t>
            </a:r>
            <a:r>
              <a:rPr lang="pl-PL" sz="6000" b="1" i="1" u="sng" dirty="0" err="1">
                <a:latin typeface="Times New Roman" panose="02020603050405020304" pitchFamily="18" charset="0"/>
                <a:cs typeface="Times New Roman" panose="02020603050405020304" pitchFamily="18" charset="0"/>
              </a:rPr>
              <a:t>pinnata</a:t>
            </a:r>
            <a:r>
              <a:rPr lang="pl-PL" sz="6000" b="1" i="1" u="sng" dirty="0">
                <a:latin typeface="Times New Roman" panose="02020603050405020304" pitchFamily="18" charset="0"/>
                <a:cs typeface="Times New Roman" panose="02020603050405020304" pitchFamily="18" charset="0"/>
              </a:rPr>
              <a:t> </a:t>
            </a:r>
            <a:r>
              <a:rPr lang="pl-PL" dirty="0"/>
              <a:t/>
            </a:r>
            <a:br>
              <a:rPr lang="pl-PL" dirty="0"/>
            </a:br>
            <a:endParaRPr lang="pl-PL"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8262" y="1178169"/>
            <a:ext cx="5794863" cy="5539154"/>
          </a:xfrm>
        </p:spPr>
      </p:pic>
      <p:pic>
        <p:nvPicPr>
          <p:cNvPr id="6" name="Symbol zastępczy zawartości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19446" y="1178169"/>
            <a:ext cx="5926016" cy="5539154"/>
          </a:xfrm>
        </p:spPr>
      </p:pic>
    </p:spTree>
    <p:extLst>
      <p:ext uri="{BB962C8B-B14F-4D97-AF65-F5344CB8AC3E}">
        <p14:creationId xmlns:p14="http://schemas.microsoft.com/office/powerpoint/2010/main" val="1363514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345475"/>
            <a:ext cx="9144000" cy="4310743"/>
          </a:xfrm>
        </p:spPr>
        <p:txBody>
          <a:bodyPr>
            <a:noAutofit/>
          </a:bodyPr>
          <a:lstStyle/>
          <a:p>
            <a:r>
              <a:rPr lang="pl-PL" sz="6600" b="1" i="1" dirty="0" smtClean="0">
                <a:solidFill>
                  <a:schemeClr val="accent5">
                    <a:lumMod val="50000"/>
                  </a:schemeClr>
                </a:solidFill>
                <a:latin typeface="Times New Roman" panose="02020603050405020304" pitchFamily="18" charset="0"/>
                <a:cs typeface="Times New Roman" panose="02020603050405020304" pitchFamily="18" charset="0"/>
              </a:rPr>
              <a:t>„The </a:t>
            </a:r>
            <a:r>
              <a:rPr lang="pl-PL" sz="6600" b="1" i="1" dirty="0" err="1">
                <a:solidFill>
                  <a:schemeClr val="accent5">
                    <a:lumMod val="50000"/>
                  </a:schemeClr>
                </a:solidFill>
                <a:latin typeface="Times New Roman" panose="02020603050405020304" pitchFamily="18" charset="0"/>
                <a:cs typeface="Times New Roman" panose="02020603050405020304" pitchFamily="18" charset="0"/>
              </a:rPr>
              <a:t>Towarne</a:t>
            </a:r>
            <a:r>
              <a:rPr lang="pl-PL" sz="6600" b="1" i="1" dirty="0">
                <a:solidFill>
                  <a:schemeClr val="accent5">
                    <a:lumMod val="50000"/>
                  </a:schemeClr>
                </a:solidFill>
                <a:latin typeface="Times New Roman" panose="02020603050405020304" pitchFamily="18" charset="0"/>
                <a:cs typeface="Times New Roman" panose="02020603050405020304" pitchFamily="18" charset="0"/>
              </a:rPr>
              <a:t> Mountains/</a:t>
            </a:r>
            <a:r>
              <a:rPr lang="pl-PL" sz="6600" b="1" i="1" dirty="0" err="1">
                <a:solidFill>
                  <a:schemeClr val="accent5">
                    <a:lumMod val="50000"/>
                  </a:schemeClr>
                </a:solidFill>
                <a:latin typeface="Times New Roman" panose="02020603050405020304" pitchFamily="18" charset="0"/>
                <a:cs typeface="Times New Roman" panose="02020603050405020304" pitchFamily="18" charset="0"/>
              </a:rPr>
              <a:t>Hills</a:t>
            </a:r>
            <a:r>
              <a:rPr lang="pl-PL" sz="6600" b="1" i="1" dirty="0" smtClean="0">
                <a:solidFill>
                  <a:schemeClr val="accent5">
                    <a:lumMod val="50000"/>
                  </a:schemeClr>
                </a:solidFill>
                <a:latin typeface="Times New Roman" panose="02020603050405020304" pitchFamily="18" charset="0"/>
                <a:cs typeface="Times New Roman" panose="02020603050405020304" pitchFamily="18" charset="0"/>
              </a:rPr>
              <a:t>”</a:t>
            </a:r>
            <a:r>
              <a:rPr lang="pl-PL" sz="6600" b="1" i="1" dirty="0">
                <a:solidFill>
                  <a:schemeClr val="accent5">
                    <a:lumMod val="50000"/>
                  </a:schemeClr>
                </a:solidFill>
                <a:latin typeface="Times New Roman" panose="02020603050405020304" pitchFamily="18" charset="0"/>
                <a:cs typeface="Times New Roman" panose="02020603050405020304" pitchFamily="18" charset="0"/>
              </a:rPr>
              <a:t/>
            </a:r>
            <a:br>
              <a:rPr lang="pl-PL" sz="6600" b="1" i="1" dirty="0">
                <a:solidFill>
                  <a:schemeClr val="accent5">
                    <a:lumMod val="50000"/>
                  </a:schemeClr>
                </a:solidFill>
                <a:latin typeface="Times New Roman" panose="02020603050405020304" pitchFamily="18" charset="0"/>
                <a:cs typeface="Times New Roman" panose="02020603050405020304" pitchFamily="18" charset="0"/>
              </a:rPr>
            </a:br>
            <a:r>
              <a:rPr lang="pl-PL" sz="6600" b="1" i="1" dirty="0" smtClean="0">
                <a:solidFill>
                  <a:schemeClr val="accent5">
                    <a:lumMod val="50000"/>
                  </a:schemeClr>
                </a:solidFill>
                <a:latin typeface="Times New Roman" panose="02020603050405020304" pitchFamily="18" charset="0"/>
                <a:cs typeface="Times New Roman" panose="02020603050405020304" pitchFamily="18" charset="0"/>
              </a:rPr>
              <a:t>(</a:t>
            </a:r>
            <a:r>
              <a:rPr lang="pl-PL" sz="6600" b="1" i="1" dirty="0" err="1" smtClean="0">
                <a:solidFill>
                  <a:schemeClr val="accent5">
                    <a:lumMod val="50000"/>
                  </a:schemeClr>
                </a:solidFill>
                <a:latin typeface="Times New Roman" panose="02020603050405020304" pitchFamily="18" charset="0"/>
                <a:cs typeface="Times New Roman" panose="02020603050405020304" pitchFamily="18" charset="0"/>
              </a:rPr>
              <a:t>ecological</a:t>
            </a:r>
            <a:r>
              <a:rPr lang="pl-PL" sz="66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pl-PL" sz="6600" b="1" i="1" dirty="0" err="1" smtClean="0">
                <a:solidFill>
                  <a:schemeClr val="accent5">
                    <a:lumMod val="50000"/>
                  </a:schemeClr>
                </a:solidFill>
                <a:latin typeface="Times New Roman" panose="02020603050405020304" pitchFamily="18" charset="0"/>
                <a:cs typeface="Times New Roman" panose="02020603050405020304" pitchFamily="18" charset="0"/>
              </a:rPr>
              <a:t>ground</a:t>
            </a:r>
            <a:r>
              <a:rPr lang="pl-PL" sz="6600" b="1" i="1" smtClean="0">
                <a:solidFill>
                  <a:schemeClr val="accent5">
                    <a:lumMod val="50000"/>
                  </a:schemeClr>
                </a:solidFill>
                <a:latin typeface="Times New Roman" panose="02020603050405020304" pitchFamily="18" charset="0"/>
                <a:cs typeface="Times New Roman" panose="02020603050405020304" pitchFamily="18" charset="0"/>
              </a:rPr>
              <a:t>)</a:t>
            </a:r>
            <a:endParaRPr lang="pl-PL" sz="6600" b="1" i="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980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endParaRPr lang="pl-PL"/>
          </a:p>
        </p:txBody>
      </p:sp>
      <p:sp>
        <p:nvSpPr>
          <p:cNvPr id="3" name="Symbol zastępczy zawartości 2"/>
          <p:cNvSpPr>
            <a:spLocks noGrp="1"/>
          </p:cNvSpPr>
          <p:nvPr>
            <p:ph sz="half" idx="1"/>
          </p:nvPr>
        </p:nvSpPr>
        <p:spPr>
          <a:xfrm>
            <a:off x="2978331" y="5656216"/>
            <a:ext cx="3237411" cy="1369832"/>
          </a:xfrm>
        </p:spPr>
        <p:txBody>
          <a:bodyPr/>
          <a:lstStyle/>
          <a:p>
            <a:pPr marL="0" indent="0">
              <a:buNone/>
            </a:pPr>
            <a:r>
              <a:rPr lang="pl-PL" dirty="0" err="1" smtClean="0">
                <a:latin typeface="Times New Roman" panose="02020603050405020304" pitchFamily="18" charset="0"/>
                <a:cs typeface="Times New Roman" panose="02020603050405020304" pitchFamily="18" charset="0"/>
              </a:rPr>
              <a:t>p</a:t>
            </a:r>
            <a:r>
              <a:rPr lang="pl-PL" dirty="0" err="1" smtClean="0">
                <a:solidFill>
                  <a:schemeClr val="bg1"/>
                </a:solidFill>
                <a:latin typeface="Times New Roman" panose="02020603050405020304" pitchFamily="18" charset="0"/>
                <a:cs typeface="Times New Roman" panose="02020603050405020304" pitchFamily="18" charset="0"/>
              </a:rPr>
              <a:t>r</a:t>
            </a:r>
            <a:endParaRPr lang="pl-PL" dirty="0">
              <a:latin typeface="Times New Roman" panose="02020603050405020304" pitchFamily="18" charset="0"/>
              <a:cs typeface="Times New Roman" panose="02020603050405020304" pitchFamily="18" charset="0"/>
            </a:endParaRPr>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872294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a:xfrm>
            <a:off x="0" y="0"/>
            <a:ext cx="10691004" cy="1121434"/>
          </a:xfrm>
        </p:spPr>
        <p:txBody>
          <a:bodyPr>
            <a:normAutofit fontScale="90000"/>
          </a:bodyPr>
          <a:lstStyle/>
          <a:p>
            <a:r>
              <a:rPr lang="pl-PL" dirty="0" smtClean="0">
                <a:latin typeface="Times New Roman" panose="02020603050405020304" pitchFamily="18" charset="0"/>
                <a:cs typeface="Times New Roman" panose="02020603050405020304" pitchFamily="18" charset="0"/>
              </a:rPr>
              <a:t>                    </a:t>
            </a:r>
            <a:r>
              <a:rPr lang="pl-PL" sz="6000" b="1" i="1" dirty="0" smtClean="0">
                <a:solidFill>
                  <a:schemeClr val="accent1">
                    <a:lumMod val="50000"/>
                  </a:schemeClr>
                </a:solidFill>
                <a:latin typeface="Times New Roman" panose="02020603050405020304" pitchFamily="18" charset="0"/>
                <a:cs typeface="Times New Roman" panose="02020603050405020304" pitchFamily="18" charset="0"/>
              </a:rPr>
              <a:t>The </a:t>
            </a:r>
            <a:r>
              <a:rPr lang="pl-PL" sz="6000" b="1" i="1" dirty="0" err="1" smtClean="0">
                <a:solidFill>
                  <a:schemeClr val="accent1">
                    <a:lumMod val="50000"/>
                  </a:schemeClr>
                </a:solidFill>
                <a:latin typeface="Times New Roman" panose="02020603050405020304" pitchFamily="18" charset="0"/>
                <a:cs typeface="Times New Roman" panose="02020603050405020304" pitchFamily="18" charset="0"/>
              </a:rPr>
              <a:t>Towarne</a:t>
            </a:r>
            <a:r>
              <a:rPr lang="pl-PL" sz="6000" b="1" i="1" dirty="0" smtClean="0">
                <a:solidFill>
                  <a:schemeClr val="accent1">
                    <a:lumMod val="50000"/>
                  </a:schemeClr>
                </a:solidFill>
                <a:latin typeface="Times New Roman" panose="02020603050405020304" pitchFamily="18" charset="0"/>
                <a:cs typeface="Times New Roman" panose="02020603050405020304" pitchFamily="18" charset="0"/>
              </a:rPr>
              <a:t> Mountains</a:t>
            </a:r>
            <a:endParaRPr lang="pl-PL" sz="60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Symbol zastępczy zawartości 4"/>
          <p:cNvSpPr>
            <a:spLocks noGrp="1"/>
          </p:cNvSpPr>
          <p:nvPr>
            <p:ph idx="1"/>
          </p:nvPr>
        </p:nvSpPr>
        <p:spPr>
          <a:xfrm>
            <a:off x="838200" y="5124090"/>
            <a:ext cx="10515600" cy="1733909"/>
          </a:xfrm>
        </p:spPr>
        <p:txBody>
          <a:bodyPr>
            <a:normAutofit/>
          </a:bodyPr>
          <a:lstStyle/>
          <a:p>
            <a:pPr marL="0" indent="0" algn="ctr">
              <a:buNone/>
            </a:pPr>
            <a:r>
              <a:rPr lang="pl-PL" dirty="0">
                <a:solidFill>
                  <a:schemeClr val="bg1"/>
                </a:solidFill>
                <a:latin typeface="Times New Roman" panose="02020603050405020304" pitchFamily="18" charset="0"/>
                <a:cs typeface="Times New Roman" panose="02020603050405020304" pitchFamily="18" charset="0"/>
              </a:rPr>
              <a:t>The </a:t>
            </a:r>
            <a:r>
              <a:rPr lang="pl-PL" dirty="0" err="1">
                <a:solidFill>
                  <a:schemeClr val="bg1"/>
                </a:solidFill>
                <a:latin typeface="Times New Roman" panose="02020603050405020304" pitchFamily="18" charset="0"/>
                <a:cs typeface="Times New Roman" panose="02020603050405020304" pitchFamily="18" charset="0"/>
              </a:rPr>
              <a:t>Towarne</a:t>
            </a:r>
            <a:r>
              <a:rPr lang="pl-PL" dirty="0">
                <a:solidFill>
                  <a:schemeClr val="bg1"/>
                </a:solidFill>
                <a:latin typeface="Times New Roman" panose="02020603050405020304" pitchFamily="18" charset="0"/>
                <a:cs typeface="Times New Roman" panose="02020603050405020304" pitchFamily="18" charset="0"/>
              </a:rPr>
              <a:t> Mountains </a:t>
            </a:r>
            <a:r>
              <a:rPr lang="pl-PL" dirty="0" err="1">
                <a:solidFill>
                  <a:schemeClr val="bg1"/>
                </a:solidFill>
                <a:latin typeface="Times New Roman" panose="02020603050405020304" pitchFamily="18" charset="0"/>
                <a:cs typeface="Times New Roman" panose="02020603050405020304" pitchFamily="18" charset="0"/>
              </a:rPr>
              <a:t>are</a:t>
            </a:r>
            <a:r>
              <a:rPr lang="pl-PL" dirty="0">
                <a:solidFill>
                  <a:schemeClr val="bg1"/>
                </a:solidFill>
                <a:latin typeface="Times New Roman" panose="02020603050405020304" pitchFamily="18" charset="0"/>
                <a:cs typeface="Times New Roman" panose="02020603050405020304" pitchFamily="18" charset="0"/>
              </a:rPr>
              <a:t> a </a:t>
            </a:r>
            <a:r>
              <a:rPr lang="pl-PL" dirty="0" err="1">
                <a:solidFill>
                  <a:schemeClr val="bg1"/>
                </a:solidFill>
                <a:latin typeface="Times New Roman" panose="02020603050405020304" pitchFamily="18" charset="0"/>
                <a:cs typeface="Times New Roman" panose="02020603050405020304" pitchFamily="18" charset="0"/>
              </a:rPr>
              <a:t>two</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pitched</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hill</a:t>
            </a:r>
            <a:r>
              <a:rPr lang="pl-PL" dirty="0">
                <a:solidFill>
                  <a:schemeClr val="bg1"/>
                </a:solidFill>
                <a:latin typeface="Times New Roman" panose="02020603050405020304" pitchFamily="18" charset="0"/>
                <a:cs typeface="Times New Roman" panose="02020603050405020304" pitchFamily="18" charset="0"/>
              </a:rPr>
              <a:t> with the </a:t>
            </a:r>
            <a:r>
              <a:rPr lang="pl-PL" dirty="0" err="1">
                <a:solidFill>
                  <a:schemeClr val="bg1"/>
                </a:solidFill>
                <a:latin typeface="Times New Roman" panose="02020603050405020304" pitchFamily="18" charset="0"/>
                <a:cs typeface="Times New Roman" panose="02020603050405020304" pitchFamily="18" charset="0"/>
              </a:rPr>
              <a:t>highest</a:t>
            </a:r>
            <a:r>
              <a:rPr lang="pl-PL" dirty="0">
                <a:solidFill>
                  <a:schemeClr val="bg1"/>
                </a:solidFill>
                <a:latin typeface="Times New Roman" panose="02020603050405020304" pitchFamily="18" charset="0"/>
                <a:cs typeface="Times New Roman" panose="02020603050405020304" pitchFamily="18" charset="0"/>
              </a:rPr>
              <a:t> point - Fox of 349 m , </a:t>
            </a:r>
            <a:r>
              <a:rPr lang="pl-PL" dirty="0" err="1">
                <a:solidFill>
                  <a:schemeClr val="bg1"/>
                </a:solidFill>
                <a:latin typeface="Times New Roman" panose="02020603050405020304" pitchFamily="18" charset="0"/>
                <a:cs typeface="Times New Roman" panose="02020603050405020304" pitchFamily="18" charset="0"/>
              </a:rPr>
              <a:t>near</a:t>
            </a:r>
            <a:r>
              <a:rPr lang="pl-PL" dirty="0">
                <a:solidFill>
                  <a:schemeClr val="bg1"/>
                </a:solidFill>
                <a:latin typeface="Times New Roman" panose="02020603050405020304" pitchFamily="18" charset="0"/>
                <a:cs typeface="Times New Roman" panose="02020603050405020304" pitchFamily="18" charset="0"/>
              </a:rPr>
              <a:t> The </a:t>
            </a:r>
            <a:r>
              <a:rPr lang="pl-PL" dirty="0" err="1">
                <a:solidFill>
                  <a:schemeClr val="bg1"/>
                </a:solidFill>
                <a:latin typeface="Times New Roman" panose="02020603050405020304" pitchFamily="18" charset="0"/>
                <a:cs typeface="Times New Roman" panose="02020603050405020304" pitchFamily="18" charset="0"/>
              </a:rPr>
              <a:t>Eagles</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Nests</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Trail</a:t>
            </a:r>
            <a:r>
              <a:rPr lang="pl-PL" dirty="0">
                <a:solidFill>
                  <a:schemeClr val="bg1"/>
                </a:solidFill>
                <a:latin typeface="Times New Roman" panose="02020603050405020304" pitchFamily="18" charset="0"/>
                <a:cs typeface="Times New Roman" panose="02020603050405020304" pitchFamily="18" charset="0"/>
              </a:rPr>
              <a:t> and the </a:t>
            </a:r>
            <a:r>
              <a:rPr lang="pl-PL" dirty="0" err="1">
                <a:solidFill>
                  <a:schemeClr val="bg1"/>
                </a:solidFill>
                <a:latin typeface="Times New Roman" panose="02020603050405020304" pitchFamily="18" charset="0"/>
                <a:cs typeface="Times New Roman" panose="02020603050405020304" pitchFamily="18" charset="0"/>
              </a:rPr>
              <a:t>village</a:t>
            </a:r>
            <a:r>
              <a:rPr lang="pl-PL" dirty="0">
                <a:solidFill>
                  <a:schemeClr val="bg1"/>
                </a:solidFill>
                <a:latin typeface="Times New Roman" panose="02020603050405020304" pitchFamily="18" charset="0"/>
                <a:cs typeface="Times New Roman" panose="02020603050405020304" pitchFamily="18" charset="0"/>
              </a:rPr>
              <a:t> Kusięta, </a:t>
            </a:r>
            <a:r>
              <a:rPr lang="pl-PL" dirty="0" err="1">
                <a:solidFill>
                  <a:schemeClr val="bg1"/>
                </a:solidFill>
                <a:latin typeface="Times New Roman" panose="02020603050405020304" pitchFamily="18" charset="0"/>
                <a:cs typeface="Times New Roman" panose="02020603050405020304" pitchFamily="18" charset="0"/>
              </a:rPr>
              <a:t>near</a:t>
            </a:r>
            <a:r>
              <a:rPr lang="pl-PL" dirty="0">
                <a:solidFill>
                  <a:schemeClr val="bg1"/>
                </a:solidFill>
                <a:latin typeface="Times New Roman" panose="02020603050405020304" pitchFamily="18" charset="0"/>
                <a:cs typeface="Times New Roman" panose="02020603050405020304" pitchFamily="18" charset="0"/>
              </a:rPr>
              <a:t> Olsztyn on the </a:t>
            </a:r>
            <a:r>
              <a:rPr lang="pl-PL" dirty="0" err="1">
                <a:solidFill>
                  <a:schemeClr val="bg1"/>
                </a:solidFill>
                <a:latin typeface="Times New Roman" panose="02020603050405020304" pitchFamily="18" charset="0"/>
                <a:cs typeface="Times New Roman" panose="02020603050405020304" pitchFamily="18" charset="0"/>
              </a:rPr>
              <a:t>Cracow-Czestochowa</a:t>
            </a:r>
            <a:r>
              <a:rPr lang="pl-PL" dirty="0">
                <a:solidFill>
                  <a:schemeClr val="bg1"/>
                </a:solidFill>
                <a:latin typeface="Times New Roman" panose="02020603050405020304" pitchFamily="18" charset="0"/>
                <a:cs typeface="Times New Roman" panose="02020603050405020304" pitchFamily="18" charset="0"/>
              </a:rPr>
              <a:t> Jura. The place </a:t>
            </a:r>
            <a:r>
              <a:rPr lang="pl-PL" dirty="0" err="1">
                <a:solidFill>
                  <a:schemeClr val="bg1"/>
                </a:solidFill>
                <a:latin typeface="Times New Roman" panose="02020603050405020304" pitchFamily="18" charset="0"/>
                <a:cs typeface="Times New Roman" panose="02020603050405020304" pitchFamily="18" charset="0"/>
              </a:rPr>
              <a:t>is</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well-known</a:t>
            </a:r>
            <a:r>
              <a:rPr lang="pl-PL" dirty="0">
                <a:solidFill>
                  <a:schemeClr val="bg1"/>
                </a:solidFill>
                <a:latin typeface="Times New Roman" panose="02020603050405020304" pitchFamily="18" charset="0"/>
                <a:cs typeface="Times New Roman" panose="02020603050405020304" pitchFamily="18" charset="0"/>
              </a:rPr>
              <a:t> for </a:t>
            </a:r>
            <a:r>
              <a:rPr lang="pl-PL" dirty="0" err="1">
                <a:solidFill>
                  <a:schemeClr val="bg1"/>
                </a:solidFill>
                <a:latin typeface="Times New Roman" panose="02020603050405020304" pitchFamily="18" charset="0"/>
                <a:cs typeface="Times New Roman" panose="02020603050405020304" pitchFamily="18" charset="0"/>
              </a:rPr>
              <a:t>its</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caves</a:t>
            </a:r>
            <a:r>
              <a:rPr lang="pl-PL" dirty="0">
                <a:solidFill>
                  <a:schemeClr val="bg1"/>
                </a:solidFill>
                <a:latin typeface="Times New Roman" panose="02020603050405020304" pitchFamily="18" charset="0"/>
                <a:cs typeface="Times New Roman" panose="02020603050405020304" pitchFamily="18" charset="0"/>
              </a:rPr>
              <a:t> and </a:t>
            </a:r>
            <a:r>
              <a:rPr lang="pl-PL" dirty="0" err="1">
                <a:solidFill>
                  <a:schemeClr val="bg1"/>
                </a:solidFill>
                <a:latin typeface="Times New Roman" panose="02020603050405020304" pitchFamily="18" charset="0"/>
                <a:cs typeface="Times New Roman" panose="02020603050405020304" pitchFamily="18" charset="0"/>
              </a:rPr>
              <a:t>lime</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rocks</a:t>
            </a:r>
            <a:r>
              <a:rPr lang="pl-PL" dirty="0">
                <a:solidFill>
                  <a:schemeClr val="bg1"/>
                </a:solidFill>
                <a:latin typeface="Times New Roman" panose="02020603050405020304" pitchFamily="18" charset="0"/>
                <a:cs typeface="Times New Roman" panose="02020603050405020304" pitchFamily="18" charset="0"/>
              </a:rPr>
              <a:t>, </a:t>
            </a:r>
            <a:r>
              <a:rPr lang="pl-PL" dirty="0" err="1">
                <a:solidFill>
                  <a:schemeClr val="bg1"/>
                </a:solidFill>
                <a:latin typeface="Times New Roman" panose="02020603050405020304" pitchFamily="18" charset="0"/>
                <a:cs typeface="Times New Roman" panose="02020603050405020304" pitchFamily="18" charset="0"/>
              </a:rPr>
              <a:t>very</a:t>
            </a:r>
            <a:r>
              <a:rPr lang="pl-PL" dirty="0">
                <a:solidFill>
                  <a:schemeClr val="bg1"/>
                </a:solidFill>
                <a:latin typeface="Times New Roman" panose="02020603050405020304" pitchFamily="18" charset="0"/>
                <a:cs typeface="Times New Roman" panose="02020603050405020304" pitchFamily="18" charset="0"/>
              </a:rPr>
              <a:t> popular with </a:t>
            </a:r>
            <a:r>
              <a:rPr lang="pl-PL" dirty="0" err="1">
                <a:solidFill>
                  <a:schemeClr val="bg1"/>
                </a:solidFill>
                <a:latin typeface="Times New Roman" panose="02020603050405020304" pitchFamily="18" charset="0"/>
                <a:cs typeface="Times New Roman" panose="02020603050405020304" pitchFamily="18" charset="0"/>
              </a:rPr>
              <a:t>speleologists</a:t>
            </a:r>
            <a:r>
              <a:rPr lang="pl-PL" dirty="0">
                <a:solidFill>
                  <a:schemeClr val="bg1"/>
                </a:solidFill>
                <a:latin typeface="Times New Roman" panose="02020603050405020304" pitchFamily="18" charset="0"/>
                <a:cs typeface="Times New Roman" panose="02020603050405020304" pitchFamily="18" charset="0"/>
              </a:rPr>
              <a:t> and </a:t>
            </a:r>
            <a:r>
              <a:rPr lang="pl-PL" dirty="0" err="1">
                <a:solidFill>
                  <a:schemeClr val="bg1"/>
                </a:solidFill>
                <a:latin typeface="Times New Roman" panose="02020603050405020304" pitchFamily="18" charset="0"/>
                <a:cs typeface="Times New Roman" panose="02020603050405020304" pitchFamily="18" charset="0"/>
              </a:rPr>
              <a:t>climbers</a:t>
            </a:r>
            <a:r>
              <a:rPr lang="pl-PL"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34736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Symbol zastępczy zawartości 3"/>
          <p:cNvSpPr>
            <a:spLocks noGrp="1"/>
          </p:cNvSpPr>
          <p:nvPr>
            <p:ph sz="half" idx="2"/>
          </p:nvPr>
        </p:nvSpPr>
        <p:spPr>
          <a:xfrm>
            <a:off x="5656217" y="1571153"/>
            <a:ext cx="6309360" cy="4351338"/>
          </a:xfrm>
        </p:spPr>
        <p:txBody>
          <a:bodyPr>
            <a:normAutofit/>
          </a:bodyPr>
          <a:lstStyle/>
          <a:p>
            <a:pPr marL="0" indent="0" algn="ctr">
              <a:buNone/>
            </a:pPr>
            <a:r>
              <a:rPr lang="pl-PL" sz="3200" dirty="0" smtClean="0">
                <a:latin typeface="Times New Roman" panose="02020603050405020304" pitchFamily="18" charset="0"/>
                <a:cs typeface="Times New Roman" panose="02020603050405020304" pitchFamily="18" charset="0"/>
              </a:rPr>
              <a:t>  </a:t>
            </a:r>
            <a:r>
              <a:rPr lang="pl-PL" sz="3200" dirty="0">
                <a:latin typeface="Times New Roman" panose="02020603050405020304" pitchFamily="18" charset="0"/>
                <a:cs typeface="Times New Roman" panose="02020603050405020304" pitchFamily="18" charset="0"/>
              </a:rPr>
              <a:t>The </a:t>
            </a:r>
            <a:r>
              <a:rPr lang="pl-PL" sz="3200" dirty="0" err="1">
                <a:latin typeface="Times New Roman" panose="02020603050405020304" pitchFamily="18" charset="0"/>
                <a:cs typeface="Times New Roman" panose="02020603050405020304" pitchFamily="18" charset="0"/>
              </a:rPr>
              <a:t>Towarne</a:t>
            </a:r>
            <a:r>
              <a:rPr lang="pl-PL" sz="3200" dirty="0">
                <a:latin typeface="Times New Roman" panose="02020603050405020304" pitchFamily="18" charset="0"/>
                <a:cs typeface="Times New Roman" panose="02020603050405020304" pitchFamily="18" charset="0"/>
              </a:rPr>
              <a:t> Mountains  </a:t>
            </a:r>
            <a:r>
              <a:rPr lang="pl-PL" sz="3200" dirty="0" err="1">
                <a:latin typeface="Times New Roman" panose="02020603050405020304" pitchFamily="18" charset="0"/>
                <a:cs typeface="Times New Roman" panose="02020603050405020304" pitchFamily="18" charset="0"/>
              </a:rPr>
              <a:t>have</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had</a:t>
            </a:r>
            <a:r>
              <a:rPr lang="pl-PL" sz="3200" dirty="0">
                <a:latin typeface="Times New Roman" panose="02020603050405020304" pitchFamily="18" charset="0"/>
                <a:cs typeface="Times New Roman" panose="02020603050405020304" pitchFamily="18" charset="0"/>
              </a:rPr>
              <a:t> the status of </a:t>
            </a:r>
            <a:r>
              <a:rPr lang="pl-PL" sz="3200" dirty="0" err="1">
                <a:latin typeface="Times New Roman" panose="02020603050405020304" pitchFamily="18" charset="0"/>
                <a:cs typeface="Times New Roman" panose="02020603050405020304" pitchFamily="18" charset="0"/>
              </a:rPr>
              <a:t>so</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called</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ecological</a:t>
            </a:r>
            <a:r>
              <a:rPr lang="pl-PL" sz="3200" dirty="0">
                <a:latin typeface="Times New Roman" panose="02020603050405020304" pitchFamily="18" charset="0"/>
                <a:cs typeface="Times New Roman" panose="02020603050405020304" pitchFamily="18" charset="0"/>
              </a:rPr>
              <a:t> </a:t>
            </a:r>
            <a:r>
              <a:rPr lang="pl-PL" sz="3200" dirty="0" smtClean="0">
                <a:latin typeface="Times New Roman" panose="02020603050405020304" pitchFamily="18" charset="0"/>
                <a:cs typeface="Times New Roman" panose="02020603050405020304" pitchFamily="18" charset="0"/>
              </a:rPr>
              <a:t>                       </a:t>
            </a:r>
            <a:r>
              <a:rPr lang="pl-PL" sz="3200" dirty="0" err="1" smtClean="0">
                <a:latin typeface="Times New Roman" panose="02020603050405020304" pitchFamily="18" charset="0"/>
                <a:cs typeface="Times New Roman" panose="02020603050405020304" pitchFamily="18" charset="0"/>
              </a:rPr>
              <a:t>ground</a:t>
            </a:r>
            <a:r>
              <a:rPr lang="pl-PL" sz="3200" dirty="0" smtClean="0">
                <a:latin typeface="Times New Roman" panose="02020603050405020304" pitchFamily="18" charset="0"/>
                <a:cs typeface="Times New Roman" panose="02020603050405020304" pitchFamily="18" charset="0"/>
              </a:rPr>
              <a:t> </a:t>
            </a:r>
            <a:r>
              <a:rPr lang="pl-PL" sz="3200" dirty="0" err="1" smtClean="0">
                <a:latin typeface="Times New Roman" panose="02020603050405020304" pitchFamily="18" charset="0"/>
                <a:cs typeface="Times New Roman" panose="02020603050405020304" pitchFamily="18" charset="0"/>
              </a:rPr>
              <a:t>since</a:t>
            </a:r>
            <a:r>
              <a:rPr lang="pl-PL" sz="3200" dirty="0" smtClean="0">
                <a:latin typeface="Times New Roman" panose="02020603050405020304" pitchFamily="18" charset="0"/>
                <a:cs typeface="Times New Roman" panose="02020603050405020304" pitchFamily="18" charset="0"/>
              </a:rPr>
              <a:t> </a:t>
            </a:r>
            <a:r>
              <a:rPr lang="pl-PL" sz="3200" dirty="0">
                <a:latin typeface="Times New Roman" panose="02020603050405020304" pitchFamily="18" charset="0"/>
                <a:cs typeface="Times New Roman" panose="02020603050405020304" pitchFamily="18" charset="0"/>
              </a:rPr>
              <a:t>2003</a:t>
            </a:r>
          </a:p>
          <a:p>
            <a:pPr marL="0" indent="0" algn="ctr">
              <a:buNone/>
            </a:pPr>
            <a:r>
              <a:rPr lang="pl-PL" sz="3200" dirty="0" smtClean="0">
                <a:latin typeface="Times New Roman" panose="02020603050405020304" pitchFamily="18" charset="0"/>
                <a:cs typeface="Times New Roman" panose="02020603050405020304" pitchFamily="18" charset="0"/>
              </a:rPr>
              <a:t> </a:t>
            </a:r>
            <a:r>
              <a:rPr lang="pl-PL" sz="3200" dirty="0">
                <a:latin typeface="Times New Roman" panose="02020603050405020304" pitchFamily="18" charset="0"/>
                <a:cs typeface="Times New Roman" panose="02020603050405020304" pitchFamily="18" charset="0"/>
              </a:rPr>
              <a:t>(The </a:t>
            </a:r>
            <a:r>
              <a:rPr lang="pl-PL" sz="3200" dirty="0" err="1">
                <a:latin typeface="Times New Roman" panose="02020603050405020304" pitchFamily="18" charset="0"/>
                <a:cs typeface="Times New Roman" panose="02020603050405020304" pitchFamily="18" charset="0"/>
              </a:rPr>
              <a:t>Ordinance</a:t>
            </a:r>
            <a:r>
              <a:rPr lang="pl-PL" sz="3200" dirty="0">
                <a:latin typeface="Times New Roman" panose="02020603050405020304" pitchFamily="18" charset="0"/>
                <a:cs typeface="Times New Roman" panose="02020603050405020304" pitchFamily="18" charset="0"/>
              </a:rPr>
              <a:t> of the </a:t>
            </a:r>
            <a:r>
              <a:rPr lang="pl-PL" sz="3200" dirty="0" err="1">
                <a:latin typeface="Times New Roman" panose="02020603050405020304" pitchFamily="18" charset="0"/>
                <a:cs typeface="Times New Roman" panose="02020603050405020304" pitchFamily="18" charset="0"/>
              </a:rPr>
              <a:t>Silesian</a:t>
            </a:r>
            <a:r>
              <a:rPr lang="pl-PL" sz="3200" dirty="0">
                <a:latin typeface="Times New Roman" panose="02020603050405020304" pitchFamily="18" charset="0"/>
                <a:cs typeface="Times New Roman" panose="02020603050405020304" pitchFamily="18" charset="0"/>
              </a:rPr>
              <a:t> </a:t>
            </a:r>
            <a:r>
              <a:rPr lang="pl-PL" sz="3200" dirty="0" err="1" smtClean="0">
                <a:latin typeface="Times New Roman" panose="02020603050405020304" pitchFamily="18" charset="0"/>
                <a:cs typeface="Times New Roman" panose="02020603050405020304" pitchFamily="18" charset="0"/>
              </a:rPr>
              <a:t>Province</a:t>
            </a:r>
            <a:r>
              <a:rPr lang="pl-PL" sz="3200" dirty="0" smtClean="0">
                <a:latin typeface="Times New Roman" panose="02020603050405020304" pitchFamily="18" charset="0"/>
                <a:cs typeface="Times New Roman" panose="02020603050405020304" pitchFamily="18" charset="0"/>
              </a:rPr>
              <a:t> </a:t>
            </a:r>
            <a:r>
              <a:rPr lang="pl-PL" sz="3200" dirty="0" err="1" smtClean="0">
                <a:latin typeface="Times New Roman" panose="02020603050405020304" pitchFamily="18" charset="0"/>
                <a:cs typeface="Times New Roman" panose="02020603050405020304" pitchFamily="18" charset="0"/>
              </a:rPr>
              <a:t>Governor</a:t>
            </a:r>
            <a:r>
              <a:rPr lang="pl-PL" sz="3200" dirty="0" smtClean="0">
                <a:latin typeface="Times New Roman" panose="02020603050405020304" pitchFamily="18" charset="0"/>
                <a:cs typeface="Times New Roman" panose="02020603050405020304" pitchFamily="18" charset="0"/>
              </a:rPr>
              <a:t>, 2003),                 </a:t>
            </a:r>
            <a:r>
              <a:rPr lang="pl-PL" sz="3200" dirty="0">
                <a:latin typeface="Times New Roman" panose="02020603050405020304" pitchFamily="18" charset="0"/>
                <a:cs typeface="Times New Roman" panose="02020603050405020304" pitchFamily="18" charset="0"/>
              </a:rPr>
              <a:t>with </a:t>
            </a:r>
            <a:r>
              <a:rPr lang="pl-PL" sz="3200" dirty="0" err="1">
                <a:latin typeface="Times New Roman" panose="02020603050405020304" pitchFamily="18" charset="0"/>
                <a:cs typeface="Times New Roman" panose="02020603050405020304" pitchFamily="18" charset="0"/>
              </a:rPr>
              <a:t>an</a:t>
            </a:r>
            <a:r>
              <a:rPr lang="pl-PL" sz="3200" dirty="0">
                <a:latin typeface="Times New Roman" panose="02020603050405020304" pitchFamily="18" charset="0"/>
                <a:cs typeface="Times New Roman" panose="02020603050405020304" pitchFamily="18" charset="0"/>
              </a:rPr>
              <a:t> </a:t>
            </a:r>
            <a:r>
              <a:rPr lang="pl-PL" sz="3200" dirty="0" err="1">
                <a:latin typeface="Times New Roman" panose="02020603050405020304" pitchFamily="18" charset="0"/>
                <a:cs typeface="Times New Roman" panose="02020603050405020304" pitchFamily="18" charset="0"/>
              </a:rPr>
              <a:t>area</a:t>
            </a:r>
            <a:r>
              <a:rPr lang="pl-PL" sz="3200" dirty="0">
                <a:latin typeface="Times New Roman" panose="02020603050405020304" pitchFamily="18" charset="0"/>
                <a:cs typeface="Times New Roman" panose="02020603050405020304" pitchFamily="18" charset="0"/>
              </a:rPr>
              <a:t> of 10,38 ha </a:t>
            </a:r>
          </a:p>
        </p:txBody>
      </p:sp>
      <p:pic>
        <p:nvPicPr>
          <p:cNvPr id="7" name="Symbol zastępczy zawartości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4320" y="276045"/>
            <a:ext cx="5263838" cy="6314536"/>
          </a:xfrm>
        </p:spPr>
      </p:pic>
    </p:spTree>
    <p:extLst>
      <p:ext uri="{BB962C8B-B14F-4D97-AF65-F5344CB8AC3E}">
        <p14:creationId xmlns:p14="http://schemas.microsoft.com/office/powerpoint/2010/main" val="2472669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15505" y="352062"/>
            <a:ext cx="5338313" cy="1066861"/>
          </a:xfrm>
        </p:spPr>
        <p:txBody>
          <a:bodyPr>
            <a:noAutofit/>
          </a:bodyPr>
          <a:lstStyle/>
          <a:p>
            <a:pPr algn="ctr"/>
            <a:r>
              <a:rPr lang="pl-PL" sz="6000" b="1" i="1" dirty="0" smtClean="0">
                <a:latin typeface="Times New Roman" panose="02020603050405020304" pitchFamily="18" charset="0"/>
                <a:cs typeface="Times New Roman" panose="02020603050405020304" pitchFamily="18" charset="0"/>
              </a:rPr>
              <a:t>The </a:t>
            </a:r>
            <a:r>
              <a:rPr lang="pl-PL" sz="6000" b="1" i="1" dirty="0" err="1" smtClean="0">
                <a:latin typeface="Times New Roman" panose="02020603050405020304" pitchFamily="18" charset="0"/>
                <a:cs typeface="Times New Roman" panose="02020603050405020304" pitchFamily="18" charset="0"/>
              </a:rPr>
              <a:t>caves</a:t>
            </a:r>
            <a:endParaRPr lang="pl-PL" sz="6000" b="1" i="1"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half" idx="1"/>
          </p:nvPr>
        </p:nvSpPr>
        <p:spPr>
          <a:xfrm>
            <a:off x="838200" y="1825625"/>
            <a:ext cx="4492925" cy="4351338"/>
          </a:xfrm>
        </p:spPr>
        <p:txBody>
          <a:bodyPr/>
          <a:lstStyle/>
          <a:p>
            <a:pPr marL="0" indent="0" algn="ctr">
              <a:buNone/>
            </a:pPr>
            <a:r>
              <a:rPr lang="pl-PL" dirty="0">
                <a:latin typeface="Times New Roman" panose="02020603050405020304" pitchFamily="18" charset="0"/>
                <a:cs typeface="Times New Roman" panose="02020603050405020304" pitchFamily="18" charset="0"/>
              </a:rPr>
              <a:t>The </a:t>
            </a:r>
            <a:r>
              <a:rPr lang="pl-PL" dirty="0" err="1">
                <a:latin typeface="Times New Roman" panose="02020603050405020304" pitchFamily="18" charset="0"/>
                <a:cs typeface="Times New Roman" panose="02020603050405020304" pitchFamily="18" charset="0"/>
              </a:rPr>
              <a:t>caves</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consist</a:t>
            </a:r>
            <a:r>
              <a:rPr lang="pl-PL" dirty="0">
                <a:latin typeface="Times New Roman" panose="02020603050405020304" pitchFamily="18" charset="0"/>
                <a:cs typeface="Times New Roman" panose="02020603050405020304" pitchFamily="18" charset="0"/>
              </a:rPr>
              <a:t> of </a:t>
            </a:r>
            <a:r>
              <a:rPr lang="pl-PL" dirty="0" err="1">
                <a:latin typeface="Times New Roman" panose="02020603050405020304" pitchFamily="18" charset="0"/>
                <a:cs typeface="Times New Roman" panose="02020603050405020304" pitchFamily="18" charset="0"/>
              </a:rPr>
              <a:t>three</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separate</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corridors</a:t>
            </a:r>
            <a:r>
              <a:rPr lang="pl-PL" dirty="0">
                <a:latin typeface="Times New Roman" panose="02020603050405020304" pitchFamily="18" charset="0"/>
                <a:cs typeface="Times New Roman" panose="02020603050405020304" pitchFamily="18" charset="0"/>
              </a:rPr>
              <a:t> of  </a:t>
            </a:r>
            <a:r>
              <a:rPr lang="pl-PL" dirty="0" err="1">
                <a:latin typeface="Times New Roman" panose="02020603050405020304" pitchFamily="18" charset="0"/>
                <a:cs typeface="Times New Roman" panose="02020603050405020304" pitchFamily="18" charset="0"/>
              </a:rPr>
              <a:t>Towarna</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Cave</a:t>
            </a:r>
            <a:r>
              <a:rPr lang="pl-PL" dirty="0">
                <a:latin typeface="Times New Roman" panose="02020603050405020304" pitchFamily="18" charset="0"/>
                <a:cs typeface="Times New Roman" panose="02020603050405020304" pitchFamily="18" charset="0"/>
              </a:rPr>
              <a:t>,  Bear </a:t>
            </a:r>
            <a:r>
              <a:rPr lang="pl-PL" dirty="0" err="1">
                <a:latin typeface="Times New Roman" panose="02020603050405020304" pitchFamily="18" charset="0"/>
                <a:cs typeface="Times New Roman" panose="02020603050405020304" pitchFamily="18" charset="0"/>
              </a:rPr>
              <a:t>Cave</a:t>
            </a:r>
            <a:r>
              <a:rPr lang="pl-PL" dirty="0">
                <a:latin typeface="Times New Roman" panose="02020603050405020304" pitchFamily="18" charset="0"/>
                <a:cs typeface="Times New Roman" panose="02020603050405020304" pitchFamily="18" charset="0"/>
              </a:rPr>
              <a:t> and </a:t>
            </a:r>
            <a:r>
              <a:rPr lang="pl-PL" dirty="0" err="1">
                <a:latin typeface="Times New Roman" panose="02020603050405020304" pitchFamily="18" charset="0"/>
                <a:cs typeface="Times New Roman" panose="02020603050405020304" pitchFamily="18" charset="0"/>
              </a:rPr>
              <a:t>Belfry</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Cave</a:t>
            </a:r>
            <a:r>
              <a:rPr lang="pl-PL" dirty="0">
                <a:latin typeface="Times New Roman" panose="02020603050405020304" pitchFamily="18" charset="0"/>
                <a:cs typeface="Times New Roman" panose="02020603050405020304" pitchFamily="18" charset="0"/>
              </a:rPr>
              <a:t>. </a:t>
            </a:r>
            <a:r>
              <a:rPr lang="pl-PL" dirty="0" smtClean="0">
                <a:latin typeface="Times New Roman" panose="02020603050405020304" pitchFamily="18" charset="0"/>
                <a:cs typeface="Times New Roman" panose="02020603050405020304" pitchFamily="18" charset="0"/>
              </a:rPr>
              <a:t>               The </a:t>
            </a:r>
            <a:r>
              <a:rPr lang="pl-PL" dirty="0" err="1">
                <a:latin typeface="Times New Roman" panose="02020603050405020304" pitchFamily="18" charset="0"/>
                <a:cs typeface="Times New Roman" panose="02020603050405020304" pitchFamily="18" charset="0"/>
              </a:rPr>
              <a:t>entrance</a:t>
            </a:r>
            <a:r>
              <a:rPr lang="pl-PL" dirty="0">
                <a:latin typeface="Times New Roman" panose="02020603050405020304" pitchFamily="18" charset="0"/>
                <a:cs typeface="Times New Roman" panose="02020603050405020304" pitchFamily="18" charset="0"/>
              </a:rPr>
              <a:t> to the </a:t>
            </a:r>
            <a:r>
              <a:rPr lang="pl-PL" dirty="0" err="1">
                <a:latin typeface="Times New Roman" panose="02020603050405020304" pitchFamily="18" charset="0"/>
                <a:cs typeface="Times New Roman" panose="02020603050405020304" pitchFamily="18" charset="0"/>
              </a:rPr>
              <a:t>Towarna</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Cave</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is</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spacious</a:t>
            </a:r>
            <a:r>
              <a:rPr lang="pl-PL" dirty="0">
                <a:latin typeface="Times New Roman" panose="02020603050405020304" pitchFamily="18" charset="0"/>
                <a:cs typeface="Times New Roman" panose="02020603050405020304" pitchFamily="18" charset="0"/>
              </a:rPr>
              <a:t> and </a:t>
            </a:r>
            <a:r>
              <a:rPr lang="pl-PL" dirty="0" err="1">
                <a:latin typeface="Times New Roman" panose="02020603050405020304" pitchFamily="18" charset="0"/>
                <a:cs typeface="Times New Roman" panose="02020603050405020304" pitchFamily="18" charset="0"/>
              </a:rPr>
              <a:t>nicely</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smoothed</a:t>
            </a:r>
            <a:r>
              <a:rPr lang="pl-PL" dirty="0">
                <a:latin typeface="Times New Roman" panose="02020603050405020304" pitchFamily="18" charset="0"/>
                <a:cs typeface="Times New Roman" panose="02020603050405020304" pitchFamily="18" charset="0"/>
              </a:rPr>
              <a:t> by </a:t>
            </a:r>
            <a:r>
              <a:rPr lang="pl-PL" dirty="0" err="1">
                <a:latin typeface="Times New Roman" panose="02020603050405020304" pitchFamily="18" charset="0"/>
                <a:cs typeface="Times New Roman" panose="02020603050405020304" pitchFamily="18" charset="0"/>
              </a:rPr>
              <a:t>water</a:t>
            </a:r>
            <a:r>
              <a:rPr lang="pl-PL" dirty="0">
                <a:latin typeface="Times New Roman" panose="02020603050405020304" pitchFamily="18" charset="0"/>
                <a:cs typeface="Times New Roman" panose="02020603050405020304" pitchFamily="18" charset="0"/>
              </a:rPr>
              <a:t>. </a:t>
            </a:r>
            <a:r>
              <a:rPr lang="pl-PL" dirty="0" smtClean="0">
                <a:latin typeface="Times New Roman" panose="02020603050405020304" pitchFamily="18" charset="0"/>
                <a:cs typeface="Times New Roman" panose="02020603050405020304" pitchFamily="18" charset="0"/>
              </a:rPr>
              <a:t>            The </a:t>
            </a:r>
            <a:r>
              <a:rPr lang="pl-PL" dirty="0" err="1">
                <a:latin typeface="Times New Roman" panose="02020603050405020304" pitchFamily="18" charset="0"/>
                <a:cs typeface="Times New Roman" panose="02020603050405020304" pitchFamily="18" charset="0"/>
              </a:rPr>
              <a:t>ceiling</a:t>
            </a:r>
            <a:r>
              <a:rPr lang="pl-PL" dirty="0">
                <a:latin typeface="Times New Roman" panose="02020603050405020304" pitchFamily="18" charset="0"/>
                <a:cs typeface="Times New Roman" panose="02020603050405020304" pitchFamily="18" charset="0"/>
              </a:rPr>
              <a:t> of the Bear </a:t>
            </a:r>
            <a:r>
              <a:rPr lang="pl-PL" dirty="0" err="1">
                <a:latin typeface="Times New Roman" panose="02020603050405020304" pitchFamily="18" charset="0"/>
                <a:cs typeface="Times New Roman" panose="02020603050405020304" pitchFamily="18" charset="0"/>
              </a:rPr>
              <a:t>Cave</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is</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covered</a:t>
            </a:r>
            <a:r>
              <a:rPr lang="pl-PL" dirty="0">
                <a:latin typeface="Times New Roman" panose="02020603050405020304" pitchFamily="18" charset="0"/>
                <a:cs typeface="Times New Roman" panose="02020603050405020304" pitchFamily="18" charset="0"/>
              </a:rPr>
              <a:t> in </a:t>
            </a:r>
            <a:r>
              <a:rPr lang="pl-PL" dirty="0" err="1">
                <a:latin typeface="Times New Roman" panose="02020603050405020304" pitchFamily="18" charset="0"/>
                <a:cs typeface="Times New Roman" panose="02020603050405020304" pitchFamily="18" charset="0"/>
              </a:rPr>
              <a:t>an</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interesting</a:t>
            </a:r>
            <a:r>
              <a:rPr lang="pl-PL" dirty="0">
                <a:latin typeface="Times New Roman" panose="02020603050405020304" pitchFamily="18" charset="0"/>
                <a:cs typeface="Times New Roman" panose="02020603050405020304" pitchFamily="18" charset="0"/>
              </a:rPr>
              <a:t> and </a:t>
            </a:r>
            <a:r>
              <a:rPr lang="pl-PL" dirty="0" err="1">
                <a:latin typeface="Times New Roman" panose="02020603050405020304" pitchFamily="18" charset="0"/>
                <a:cs typeface="Times New Roman" panose="02020603050405020304" pitchFamily="18" charset="0"/>
              </a:rPr>
              <a:t>unique</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dripstone</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called</a:t>
            </a:r>
            <a:r>
              <a:rPr lang="pl-PL" dirty="0">
                <a:latin typeface="Times New Roman" panose="02020603050405020304" pitchFamily="18" charset="0"/>
                <a:cs typeface="Times New Roman" panose="02020603050405020304" pitchFamily="18" charset="0"/>
              </a:rPr>
              <a:t>  the </a:t>
            </a:r>
            <a:r>
              <a:rPr lang="pl-PL" dirty="0" err="1">
                <a:latin typeface="Times New Roman" panose="02020603050405020304" pitchFamily="18" charset="0"/>
                <a:cs typeface="Times New Roman" panose="02020603050405020304" pitchFamily="18" charset="0"/>
              </a:rPr>
              <a:t>lime</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milk</a:t>
            </a:r>
            <a:r>
              <a:rPr lang="pl-PL" dirty="0">
                <a:latin typeface="Times New Roman" panose="02020603050405020304" pitchFamily="18" charset="0"/>
                <a:cs typeface="Times New Roman" panose="02020603050405020304" pitchFamily="18" charset="0"/>
              </a:rPr>
              <a:t>.</a:t>
            </a:r>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6513" y="138023"/>
            <a:ext cx="5865961" cy="6556075"/>
          </a:xfrm>
        </p:spPr>
      </p:pic>
    </p:spTree>
    <p:extLst>
      <p:ext uri="{BB962C8B-B14F-4D97-AF65-F5344CB8AC3E}">
        <p14:creationId xmlns:p14="http://schemas.microsoft.com/office/powerpoint/2010/main" val="823524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8200" y="120770"/>
            <a:ext cx="10515600" cy="1069676"/>
          </a:xfrm>
        </p:spPr>
        <p:txBody>
          <a:bodyPr>
            <a:normAutofit/>
          </a:bodyPr>
          <a:lstStyle/>
          <a:p>
            <a:r>
              <a:rPr lang="pl-PL" sz="6000" b="1" i="1" dirty="0">
                <a:latin typeface="Times New Roman" panose="02020603050405020304" pitchFamily="18" charset="0"/>
                <a:cs typeface="Times New Roman" panose="02020603050405020304" pitchFamily="18" charset="0"/>
              </a:rPr>
              <a:t>The </a:t>
            </a:r>
            <a:r>
              <a:rPr lang="pl-PL" sz="6000" b="1" i="1" dirty="0" err="1">
                <a:latin typeface="Times New Roman" panose="02020603050405020304" pitchFamily="18" charset="0"/>
                <a:cs typeface="Times New Roman" panose="02020603050405020304" pitchFamily="18" charset="0"/>
              </a:rPr>
              <a:t>Towarna</a:t>
            </a:r>
            <a:r>
              <a:rPr lang="pl-PL" sz="6000" b="1" i="1" dirty="0">
                <a:latin typeface="Times New Roman" panose="02020603050405020304" pitchFamily="18" charset="0"/>
                <a:cs typeface="Times New Roman" panose="02020603050405020304" pitchFamily="18" charset="0"/>
              </a:rPr>
              <a:t>  and </a:t>
            </a:r>
            <a:r>
              <a:rPr lang="pl-PL" sz="6000" b="1" i="1" dirty="0" err="1">
                <a:latin typeface="Times New Roman" panose="02020603050405020304" pitchFamily="18" charset="0"/>
                <a:cs typeface="Times New Roman" panose="02020603050405020304" pitchFamily="18" charset="0"/>
              </a:rPr>
              <a:t>Belfry</a:t>
            </a:r>
            <a:r>
              <a:rPr lang="pl-PL" sz="6000" b="1" i="1" dirty="0">
                <a:latin typeface="Times New Roman" panose="02020603050405020304" pitchFamily="18" charset="0"/>
                <a:cs typeface="Times New Roman" panose="02020603050405020304" pitchFamily="18" charset="0"/>
              </a:rPr>
              <a:t> </a:t>
            </a:r>
            <a:r>
              <a:rPr lang="pl-PL" sz="6000" b="1" i="1" dirty="0" err="1">
                <a:latin typeface="Times New Roman" panose="02020603050405020304" pitchFamily="18" charset="0"/>
                <a:cs typeface="Times New Roman" panose="02020603050405020304" pitchFamily="18" charset="0"/>
              </a:rPr>
              <a:t>Caves</a:t>
            </a:r>
            <a:endParaRPr lang="pl-PL" sz="6000" b="1" i="1" dirty="0">
              <a:latin typeface="Times New Roman" panose="02020603050405020304" pitchFamily="18" charset="0"/>
              <a:cs typeface="Times New Roman" panose="02020603050405020304" pitchFamily="18" charset="0"/>
            </a:endParaRPr>
          </a:p>
        </p:txBody>
      </p:sp>
      <p:pic>
        <p:nvPicPr>
          <p:cNvPr id="9" name="Symbol zastępczy zawartości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608" y="1362974"/>
            <a:ext cx="10698192" cy="5210354"/>
          </a:xfrm>
        </p:spPr>
      </p:pic>
    </p:spTree>
    <p:extLst>
      <p:ext uri="{BB962C8B-B14F-4D97-AF65-F5344CB8AC3E}">
        <p14:creationId xmlns:p14="http://schemas.microsoft.com/office/powerpoint/2010/main" val="615317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6" name="Symbol zastępczy zawartości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2830348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ymbol zastępczy zawartości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024782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3068</TotalTime>
  <Words>603</Words>
  <Application>Microsoft Office PowerPoint</Application>
  <PresentationFormat>Panoramiczny</PresentationFormat>
  <Paragraphs>34</Paragraphs>
  <Slides>30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30</vt:i4>
      </vt:variant>
    </vt:vector>
  </HeadingPairs>
  <TitlesOfParts>
    <vt:vector size="35" baseType="lpstr">
      <vt:lpstr>Arial</vt:lpstr>
      <vt:lpstr>Calibri</vt:lpstr>
      <vt:lpstr>Calibri Light</vt:lpstr>
      <vt:lpstr>Times New Roman</vt:lpstr>
      <vt:lpstr>Motyw pakietu Office</vt:lpstr>
      <vt:lpstr> Dear Visitor!   Visiting this region of the Krakow-Częstochowa Upland remember that its origin dates back to 150 million years back - the days of the Jurassic Sea. Please, respect it!   The Towarne (or Towarnie) Mountains      They are an ecological ground. Their highest peak is Lisica (349 m.n.p.m.), and their beauty is formed by groups of limestone rocks with fanciful shapes, covering caves with rich dripstone formations (Niedźwiedzia, Dzwonnica, Cabanowa Caves), often inhabited by bats. You will find here rare plants (galium cracoviense, southern bludgeon) This is an extraordinary place that used to be covered in the beech forest. Man changed it into treeless hills, littering them and destroying with quad rides.  Let's protect the place! Be delighted by its uniqueness and let them survive so that future generations can admire its beauty.  Do not litter! Do not devastate the rocks and caves! Do not destroy the plants! Do not frighten the animals!  Be eco! Admire!       </vt:lpstr>
      <vt:lpstr>  Implementation of the project "Present for the future - protection of the natural environment in tourist areas" within the ERASMUS + program (2016-2018)   Five schools: Lycee Saint Caprais in Agen, Hanse-Berufskolleg in Lemgo, Colegiul Energetic in Ramnicu Valcea, and Juliusz S łowacki Secondary  School  in Częstochowa and Atilim Anadolu Lisesi in Izmit cooperated in the ERASMUS + project "The present for the future - protection of the natural environment in tourist areas". While working on the project, we got to know unique places in partners' countries, we look for ways to protect them and convince people to respect them.   Disclaimer: This project has been funded with the support of the European Comission. This publication reflects the views of the author only and the European Commission and the National Agency of  Erasmus+ cannot be held responsible for its content.    </vt:lpstr>
      <vt:lpstr>„The Towarne Mountains/Hills” (ecological ground)</vt:lpstr>
      <vt:lpstr>                    The Towarne Mountains</vt:lpstr>
      <vt:lpstr>Prezentacja programu PowerPoint</vt:lpstr>
      <vt:lpstr>The caves</vt:lpstr>
      <vt:lpstr>The Towarna  and Belfry Caves</vt:lpstr>
      <vt:lpstr>Prezentacja programu PowerPoint</vt:lpstr>
      <vt:lpstr>Prezentacja programu PowerPoint</vt:lpstr>
      <vt:lpstr>Prezentacja programu PowerPoint</vt:lpstr>
      <vt:lpstr>Prezentacja programu PowerPoint</vt:lpstr>
      <vt:lpstr>Cabanowa Cave</vt:lpstr>
      <vt:lpstr>The interior of the Cabanowa Cave</vt:lpstr>
      <vt:lpstr>Prezentacja programu PowerPoint</vt:lpstr>
      <vt:lpstr>Prezentacja programu PowerPoint</vt:lpstr>
      <vt:lpstr>Prezentacja programu PowerPoint</vt:lpstr>
      <vt:lpstr>                                  Myotis myotis</vt:lpstr>
      <vt:lpstr>Myotis nattereri</vt:lpstr>
      <vt:lpstr>Myotis brandti</vt:lpstr>
      <vt:lpstr>There are two indigenous species of troglobionts in the caves of the Towarnie Mountains</vt:lpstr>
      <vt:lpstr>Prezentacja programu PowerPoint</vt:lpstr>
      <vt:lpstr>Prezentacja programu PowerPoint</vt:lpstr>
      <vt:lpstr>Saxifraga paniculata </vt:lpstr>
      <vt:lpstr>Prezentacja programu PowerPoint</vt:lpstr>
      <vt:lpstr>Galium cracoviense</vt:lpstr>
      <vt:lpstr>Prezentacja programu PowerPoint</vt:lpstr>
      <vt:lpstr>Prezentacja programu PowerPoint</vt:lpstr>
      <vt:lpstr>Prezentacja programu PowerPoint</vt:lpstr>
      <vt:lpstr>   Staphylea pinnata  </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REZERWAT PRZYRODY  „ZIELONA GÓRA”  I  GÓRY TOWARNE</dc:title>
  <dc:creator>Jacek</dc:creator>
  <cp:lastModifiedBy>jolku</cp:lastModifiedBy>
  <cp:revision>121</cp:revision>
  <dcterms:created xsi:type="dcterms:W3CDTF">2017-02-05T18:54:04Z</dcterms:created>
  <dcterms:modified xsi:type="dcterms:W3CDTF">2018-03-08T21:25:01Z</dcterms:modified>
</cp:coreProperties>
</file>