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sldIdLst>
    <p:sldId id="272" r:id="rId4"/>
    <p:sldId id="326" r:id="rId5"/>
    <p:sldId id="274" r:id="rId6"/>
    <p:sldId id="276" r:id="rId7"/>
    <p:sldId id="282" r:id="rId8"/>
    <p:sldId id="301" r:id="rId9"/>
    <p:sldId id="283" r:id="rId10"/>
    <p:sldId id="285" r:id="rId11"/>
    <p:sldId id="322" r:id="rId12"/>
    <p:sldId id="307" r:id="rId13"/>
    <p:sldId id="308" r:id="rId14"/>
    <p:sldId id="287" r:id="rId15"/>
    <p:sldId id="314" r:id="rId16"/>
    <p:sldId id="309" r:id="rId17"/>
    <p:sldId id="323" r:id="rId18"/>
    <p:sldId id="306" r:id="rId19"/>
    <p:sldId id="324" r:id="rId20"/>
    <p:sldId id="328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9900"/>
    <a:srgbClr val="993300"/>
    <a:srgbClr val="99FF99"/>
    <a:srgbClr val="CCFE7A"/>
    <a:srgbClr val="6DA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00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12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_BackUp\MisDocs\Congresos\2018\MujerCient&#237;fica\Analisis_Encuesta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6AE6-4B1F-9A24-D43A04D33F8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6AE6-4B1F-9A24-D43A04D33F8C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6AE6-4B1F-9A24-D43A04D33F8C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6AE6-4B1F-9A24-D43A04D33F8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6AE6-4B1F-9A24-D43A04D33F8C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6AE6-4B1F-9A24-D43A04D33F8C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D-6AE6-4B1F-9A24-D43A04D33F8C}"/>
              </c:ext>
            </c:extLst>
          </c:dPt>
          <c:cat>
            <c:strRef>
              <c:f>'Respuestas de formulario 1'!$D$50:$D$76</c:f>
              <c:strCache>
                <c:ptCount val="27"/>
                <c:pt idx="0">
                  <c:v>Marie Curie</c:v>
                </c:pt>
                <c:pt idx="1">
                  <c:v>Leo Messi</c:v>
                </c:pt>
                <c:pt idx="2">
                  <c:v>Rosalía</c:v>
                </c:pt>
                <c:pt idx="3">
                  <c:v>Albert Einstein</c:v>
                </c:pt>
                <c:pt idx="4">
                  <c:v>Padre/Hermano/Primo/Abuelo/tio</c:v>
                </c:pt>
                <c:pt idx="5">
                  <c:v>Margarita Salas</c:v>
                </c:pt>
                <c:pt idx="6">
                  <c:v>Jpelirrojo</c:v>
                </c:pt>
                <c:pt idx="7">
                  <c:v>Madre/Abuela/Tía/Hermana</c:v>
                </c:pt>
                <c:pt idx="8">
                  <c:v>Billie Eilish</c:v>
                </c:pt>
                <c:pt idx="9">
                  <c:v>El Rubius</c:v>
                </c:pt>
                <c:pt idx="10">
                  <c:v>Santiago Ramón y Cajal</c:v>
                </c:pt>
                <c:pt idx="11">
                  <c:v>Pau Gasol</c:v>
                </c:pt>
                <c:pt idx="12">
                  <c:v>Bad Bunny</c:v>
                </c:pt>
                <c:pt idx="13">
                  <c:v>Greta Thunberg</c:v>
                </c:pt>
                <c:pt idx="14">
                  <c:v>Bill Gates</c:v>
                </c:pt>
                <c:pt idx="15">
                  <c:v>Mario Casas</c:v>
                </c:pt>
                <c:pt idx="16">
                  <c:v>Nadie</c:v>
                </c:pt>
                <c:pt idx="17">
                  <c:v>David Broncano</c:v>
                </c:pt>
                <c:pt idx="18">
                  <c:v>Pepe Rodríguez </c:v>
                </c:pt>
                <c:pt idx="19">
                  <c:v>el profe de química </c:v>
                </c:pt>
                <c:pt idx="20">
                  <c:v>Carlos ocelote</c:v>
                </c:pt>
                <c:pt idx="21">
                  <c:v>Cristiano ronaldo</c:v>
                </c:pt>
                <c:pt idx="22">
                  <c:v>aviici </c:v>
                </c:pt>
                <c:pt idx="23">
                  <c:v>A XXXTentacion</c:v>
                </c:pt>
                <c:pt idx="24">
                  <c:v>Simone de Beauvoir</c:v>
                </c:pt>
                <c:pt idx="25">
                  <c:v>Illo juan</c:v>
                </c:pt>
                <c:pt idx="26">
                  <c:v>Sheldon Cooper</c:v>
                </c:pt>
              </c:strCache>
            </c:strRef>
          </c:cat>
          <c:val>
            <c:numRef>
              <c:f>'Respuestas de formulario 1'!$E$50:$E$76</c:f>
              <c:numCache>
                <c:formatCode>General</c:formatCode>
                <c:ptCount val="27"/>
                <c:pt idx="0">
                  <c:v>2</c:v>
                </c:pt>
                <c:pt idx="1">
                  <c:v>16</c:v>
                </c:pt>
                <c:pt idx="2">
                  <c:v>4</c:v>
                </c:pt>
                <c:pt idx="3">
                  <c:v>18</c:v>
                </c:pt>
                <c:pt idx="4">
                  <c:v>21</c:v>
                </c:pt>
                <c:pt idx="5">
                  <c:v>2</c:v>
                </c:pt>
                <c:pt idx="6">
                  <c:v>1</c:v>
                </c:pt>
                <c:pt idx="7">
                  <c:v>6</c:v>
                </c:pt>
                <c:pt idx="8">
                  <c:v>2</c:v>
                </c:pt>
                <c:pt idx="9">
                  <c:v>15</c:v>
                </c:pt>
                <c:pt idx="10">
                  <c:v>4</c:v>
                </c:pt>
                <c:pt idx="11">
                  <c:v>4</c:v>
                </c:pt>
                <c:pt idx="12">
                  <c:v>9</c:v>
                </c:pt>
                <c:pt idx="13">
                  <c:v>2</c:v>
                </c:pt>
                <c:pt idx="14">
                  <c:v>5</c:v>
                </c:pt>
                <c:pt idx="15">
                  <c:v>3</c:v>
                </c:pt>
                <c:pt idx="16">
                  <c:v>18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3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AE6-4B1F-9A24-D43A04D33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848768"/>
        <c:axId val="184850304"/>
      </c:barChart>
      <c:catAx>
        <c:axId val="1848487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84850304"/>
        <c:crosses val="autoZero"/>
        <c:auto val="1"/>
        <c:lblAlgn val="ctr"/>
        <c:lblOffset val="100"/>
        <c:noMultiLvlLbl val="0"/>
      </c:catAx>
      <c:valAx>
        <c:axId val="1848503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48487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418D-4ED4-86B4-E9302FE44981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418D-4ED4-86B4-E9302FE44981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18D-4ED4-86B4-E9302FE4498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418D-4ED4-86B4-E9302FE44981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418D-4ED4-86B4-E9302FE44981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418D-4ED4-86B4-E9302FE44981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418D-4ED4-86B4-E9302FE44981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418D-4ED4-86B4-E9302FE44981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418D-4ED4-86B4-E9302FE44981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418D-4ED4-86B4-E9302FE44981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5-418D-4ED4-86B4-E9302FE44981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7-418D-4ED4-86B4-E9302FE44981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9-418D-4ED4-86B4-E9302FE44981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B-418D-4ED4-86B4-E9302FE44981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D-418D-4ED4-86B4-E9302FE44981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F-418D-4ED4-86B4-E9302FE44981}"/>
              </c:ext>
            </c:extLst>
          </c:dPt>
          <c:dPt>
            <c:idx val="2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1-418D-4ED4-86B4-E9302FE44981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3-418D-4ED4-86B4-E9302FE44981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5-418D-4ED4-86B4-E9302FE44981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7-418D-4ED4-86B4-E9302FE44981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29-418D-4ED4-86B4-E9302FE44981}"/>
              </c:ext>
            </c:extLst>
          </c:dPt>
          <c:cat>
            <c:strRef>
              <c:f>'Respuestas de formulario 1'!$D$57:$D$94</c:f>
              <c:strCache>
                <c:ptCount val="38"/>
                <c:pt idx="0">
                  <c:v>Paula Gonu</c:v>
                </c:pt>
                <c:pt idx="1">
                  <c:v>Marie Curie</c:v>
                </c:pt>
                <c:pt idx="2">
                  <c:v>Leo Messi</c:v>
                </c:pt>
                <c:pt idx="3">
                  <c:v>Angela Merkel</c:v>
                </c:pt>
                <c:pt idx="4">
                  <c:v>Rosalía</c:v>
                </c:pt>
                <c:pt idx="5">
                  <c:v>Carolina Marín</c:v>
                </c:pt>
                <c:pt idx="6">
                  <c:v>Albert Einstein</c:v>
                </c:pt>
                <c:pt idx="7">
                  <c:v>Padre/Hermano/Primo/Abuelo/tio</c:v>
                </c:pt>
                <c:pt idx="8">
                  <c:v>Margarita Salas</c:v>
                </c:pt>
                <c:pt idx="9">
                  <c:v>Jpelirrojo</c:v>
                </c:pt>
                <c:pt idx="10">
                  <c:v>Madre/Abuela/Tía/Hermana</c:v>
                </c:pt>
                <c:pt idx="11">
                  <c:v>Billie Eilish</c:v>
                </c:pt>
                <c:pt idx="12">
                  <c:v>El Rubius</c:v>
                </c:pt>
                <c:pt idx="13">
                  <c:v>Santiago Ramón y Cajal</c:v>
                </c:pt>
                <c:pt idx="14">
                  <c:v>Pau Gasol</c:v>
                </c:pt>
                <c:pt idx="15">
                  <c:v>Bad Bunny</c:v>
                </c:pt>
                <c:pt idx="16">
                  <c:v>Greta Thunberg</c:v>
                </c:pt>
                <c:pt idx="17">
                  <c:v>Bill Gates</c:v>
                </c:pt>
                <c:pt idx="18">
                  <c:v>Angela Merkel</c:v>
                </c:pt>
                <c:pt idx="19">
                  <c:v>Mario Casas</c:v>
                </c:pt>
                <c:pt idx="20">
                  <c:v>Nadie</c:v>
                </c:pt>
                <c:pt idx="21">
                  <c:v>Ross maria</c:v>
                </c:pt>
                <c:pt idx="22">
                  <c:v>Kim Joohyun</c:v>
                </c:pt>
                <c:pt idx="23">
                  <c:v>rihanna</c:v>
                </c:pt>
                <c:pt idx="24">
                  <c:v>María Tello </c:v>
                </c:pt>
                <c:pt idx="25">
                  <c:v>Natasha Nazario</c:v>
                </c:pt>
                <c:pt idx="26">
                  <c:v>Harry Styles</c:v>
                </c:pt>
                <c:pt idx="27">
                  <c:v>Emma watson</c:v>
                </c:pt>
                <c:pt idx="28">
                  <c:v>Barak Obama</c:v>
                </c:pt>
                <c:pt idx="29">
                  <c:v>Margaret Sanger</c:v>
                </c:pt>
                <c:pt idx="30">
                  <c:v>Rosalind Franklin</c:v>
                </c:pt>
                <c:pt idx="31">
                  <c:v>Rosa Menéndez</c:v>
                </c:pt>
                <c:pt idx="32">
                  <c:v>Ada Lovelace </c:v>
                </c:pt>
                <c:pt idx="33">
                  <c:v>Melendi</c:v>
                </c:pt>
                <c:pt idx="34">
                  <c:v>Simone de Beauvoir</c:v>
                </c:pt>
                <c:pt idx="35">
                  <c:v>Emma Watson</c:v>
                </c:pt>
                <c:pt idx="36">
                  <c:v>Ian somerhalder</c:v>
                </c:pt>
                <c:pt idx="37">
                  <c:v>House</c:v>
                </c:pt>
              </c:strCache>
            </c:strRef>
          </c:cat>
          <c:val>
            <c:numRef>
              <c:f>'Respuestas de formulario 1'!$E$57:$E$94</c:f>
              <c:numCache>
                <c:formatCode>General</c:formatCode>
                <c:ptCount val="38"/>
                <c:pt idx="0">
                  <c:v>2</c:v>
                </c:pt>
                <c:pt idx="1">
                  <c:v>21</c:v>
                </c:pt>
                <c:pt idx="2">
                  <c:v>5</c:v>
                </c:pt>
                <c:pt idx="3">
                  <c:v>3</c:v>
                </c:pt>
                <c:pt idx="4">
                  <c:v>9</c:v>
                </c:pt>
                <c:pt idx="5">
                  <c:v>4</c:v>
                </c:pt>
                <c:pt idx="6">
                  <c:v>12</c:v>
                </c:pt>
                <c:pt idx="7">
                  <c:v>16</c:v>
                </c:pt>
                <c:pt idx="8">
                  <c:v>6</c:v>
                </c:pt>
                <c:pt idx="9">
                  <c:v>2</c:v>
                </c:pt>
                <c:pt idx="10">
                  <c:v>30</c:v>
                </c:pt>
                <c:pt idx="11">
                  <c:v>15</c:v>
                </c:pt>
                <c:pt idx="12">
                  <c:v>9</c:v>
                </c:pt>
                <c:pt idx="13">
                  <c:v>3</c:v>
                </c:pt>
                <c:pt idx="14">
                  <c:v>2</c:v>
                </c:pt>
                <c:pt idx="15">
                  <c:v>4</c:v>
                </c:pt>
                <c:pt idx="16">
                  <c:v>7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29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2</c:v>
                </c:pt>
                <c:pt idx="36">
                  <c:v>1</c:v>
                </c:pt>
                <c:pt idx="3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418D-4ED4-86B4-E9302FE44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581760"/>
        <c:axId val="188583296"/>
      </c:barChart>
      <c:catAx>
        <c:axId val="1885817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88583296"/>
        <c:crosses val="autoZero"/>
        <c:auto val="1"/>
        <c:lblAlgn val="ctr"/>
        <c:lblOffset val="100"/>
        <c:noMultiLvlLbl val="0"/>
      </c:catAx>
      <c:valAx>
        <c:axId val="1885832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85817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309951881014872"/>
          <c:y val="5.0925925925925923E-2"/>
          <c:w val="0.63029636920384957"/>
          <c:h val="0.86244568387284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'Respuestas de formulario 1'!$M$49</c:f>
              <c:strCache>
                <c:ptCount val="1"/>
                <c:pt idx="0">
                  <c:v>Chicos</c:v>
                </c:pt>
              </c:strCache>
            </c:strRef>
          </c:tx>
          <c:invertIfNegative val="0"/>
          <c:cat>
            <c:strRef>
              <c:f>'Respuestas de formulario 1'!$L$50:$L$53</c:f>
              <c:strCache>
                <c:ptCount val="4"/>
                <c:pt idx="0">
                  <c:v>referente masculino</c:v>
                </c:pt>
                <c:pt idx="1">
                  <c:v>referente femenino</c:v>
                </c:pt>
                <c:pt idx="2">
                  <c:v>referente cientifico</c:v>
                </c:pt>
                <c:pt idx="3">
                  <c:v>referente deportista</c:v>
                </c:pt>
              </c:strCache>
            </c:strRef>
          </c:cat>
          <c:val>
            <c:numRef>
              <c:f>'Respuestas de formulario 1'!$M$50:$M$53</c:f>
              <c:numCache>
                <c:formatCode>General</c:formatCode>
                <c:ptCount val="4"/>
                <c:pt idx="1">
                  <c:v>11</c:v>
                </c:pt>
                <c:pt idx="2">
                  <c:v>17.899999999999999</c:v>
                </c:pt>
                <c:pt idx="3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3B-410C-90CC-687627CF9E0B}"/>
            </c:ext>
          </c:extLst>
        </c:ser>
        <c:ser>
          <c:idx val="1"/>
          <c:order val="1"/>
          <c:tx>
            <c:strRef>
              <c:f>'Respuestas de formulario 1'!$N$49</c:f>
              <c:strCache>
                <c:ptCount val="1"/>
                <c:pt idx="0">
                  <c:v>Chicas</c:v>
                </c:pt>
              </c:strCache>
            </c:strRef>
          </c:tx>
          <c:invertIfNegative val="0"/>
          <c:cat>
            <c:strRef>
              <c:f>'Respuestas de formulario 1'!$L$50:$L$53</c:f>
              <c:strCache>
                <c:ptCount val="4"/>
                <c:pt idx="0">
                  <c:v>referente masculino</c:v>
                </c:pt>
                <c:pt idx="1">
                  <c:v>referente femenino</c:v>
                </c:pt>
                <c:pt idx="2">
                  <c:v>referente cientifico</c:v>
                </c:pt>
                <c:pt idx="3">
                  <c:v>referente deportista</c:v>
                </c:pt>
              </c:strCache>
            </c:strRef>
          </c:cat>
          <c:val>
            <c:numRef>
              <c:f>'Respuestas de formulario 1'!$N$50:$N$53</c:f>
              <c:numCache>
                <c:formatCode>General</c:formatCode>
                <c:ptCount val="4"/>
                <c:pt idx="0">
                  <c:v>31.7</c:v>
                </c:pt>
                <c:pt idx="2">
                  <c:v>22.4</c:v>
                </c:pt>
                <c:pt idx="3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3B-410C-90CC-687627CF9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057664"/>
        <c:axId val="313059584"/>
      </c:barChart>
      <c:catAx>
        <c:axId val="3130576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13059584"/>
        <c:crosses val="autoZero"/>
        <c:auto val="1"/>
        <c:lblAlgn val="ctr"/>
        <c:lblOffset val="100"/>
        <c:noMultiLvlLbl val="0"/>
      </c:catAx>
      <c:valAx>
        <c:axId val="313059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13057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50699912510934"/>
          <c:y val="8.7670239136774575E-2"/>
          <c:w val="0.12949300087489063"/>
          <c:h val="0.1579928550597841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0.21666666666666667"/>
                  <c:y val="-0.33622302420530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/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77777777777777"/>
                      <c:h val="0.185185185185185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426-4149-953A-58A345C06D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'Respuestas de formulario 1'!$E$54:$E$57</c:f>
              <c:strCache>
                <c:ptCount val="4"/>
                <c:pt idx="0">
                  <c:v>Ciencia y tecnología</c:v>
                </c:pt>
                <c:pt idx="1">
                  <c:v>Biosanitario</c:v>
                </c:pt>
                <c:pt idx="2">
                  <c:v>Otros</c:v>
                </c:pt>
                <c:pt idx="3">
                  <c:v>No se</c:v>
                </c:pt>
              </c:strCache>
            </c:strRef>
          </c:cat>
          <c:val>
            <c:numRef>
              <c:f>'Respuestas de formulario 1'!$F$54:$F$57</c:f>
              <c:numCache>
                <c:formatCode>General</c:formatCode>
                <c:ptCount val="4"/>
                <c:pt idx="0">
                  <c:v>13</c:v>
                </c:pt>
                <c:pt idx="1">
                  <c:v>17</c:v>
                </c:pt>
                <c:pt idx="2">
                  <c:v>16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E5-49C6-921B-15E65CB7CB8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/>
              <a:t>TECNOLÓGICO/BIOSANITARIO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423720" y="6356351"/>
            <a:ext cx="4473146" cy="365125"/>
          </a:xfrm>
          <a:solidFill>
            <a:srgbClr val="99FF99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11 de febrero Día Internacional de la Mujer y la Niña en la Ciencia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360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25A7-6C0D-4F53-8935-7F988EF6F8F4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4CC-044F-41B1-A606-CFA0C3F319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37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25A7-6C0D-4F53-8935-7F988EF6F8F4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4CC-044F-41B1-A606-CFA0C3F319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467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25A7-6C0D-4F53-8935-7F988EF6F8F4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4CC-044F-41B1-A606-CFA0C3F319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52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9634-1B09-4BB2-9546-817F0E24C996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12D2-F621-4621-8E0C-4AA1F89C97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656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9634-1B09-4BB2-9546-817F0E24C996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12D2-F621-4621-8E0C-4AA1F89C97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453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9634-1B09-4BB2-9546-817F0E24C996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12D2-F621-4621-8E0C-4AA1F89C97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309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9634-1B09-4BB2-9546-817F0E24C996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12D2-F621-4621-8E0C-4AA1F89C97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05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9634-1B09-4BB2-9546-817F0E24C996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12D2-F621-4621-8E0C-4AA1F89C97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91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9634-1B09-4BB2-9546-817F0E24C996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12D2-F621-4621-8E0C-4AA1F89C97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287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9634-1B09-4BB2-9546-817F0E24C996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12D2-F621-4621-8E0C-4AA1F89C97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27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25A7-6C0D-4F53-8935-7F988EF6F8F4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4CC-044F-41B1-A606-CFA0C3F319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8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9634-1B09-4BB2-9546-817F0E24C996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12D2-F621-4621-8E0C-4AA1F89C97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903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9634-1B09-4BB2-9546-817F0E24C996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12D2-F621-4621-8E0C-4AA1F89C97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743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9634-1B09-4BB2-9546-817F0E24C996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12D2-F621-4621-8E0C-4AA1F89C97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379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A9634-1B09-4BB2-9546-817F0E24C996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12D2-F621-4621-8E0C-4AA1F89C97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282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CB4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s://11defebrero.files.wordpress.com/2017/11/11f_lar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3419704" cy="153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542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61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04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65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29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7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25A7-6C0D-4F53-8935-7F988EF6F8F4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4CC-044F-41B1-A606-CFA0C3F319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919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42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17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43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97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25A7-6C0D-4F53-8935-7F988EF6F8F4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4CC-044F-41B1-A606-CFA0C3F319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45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25A7-6C0D-4F53-8935-7F988EF6F8F4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4CC-044F-41B1-A606-CFA0C3F319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0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25A7-6C0D-4F53-8935-7F988EF6F8F4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4CC-044F-41B1-A606-CFA0C3F319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05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25A7-6C0D-4F53-8935-7F988EF6F8F4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4CC-044F-41B1-A606-CFA0C3F319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58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25A7-6C0D-4F53-8935-7F988EF6F8F4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4CC-044F-41B1-A606-CFA0C3F319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056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25A7-6C0D-4F53-8935-7F988EF6F8F4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4CC-044F-41B1-A606-CFA0C3F319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49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25A7-6C0D-4F53-8935-7F988EF6F8F4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BC4CC-044F-41B1-A606-CFA0C3F319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19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A9634-1B09-4BB2-9546-817F0E24C996}" type="datetimeFigureOut">
              <a:rPr lang="es-ES" smtClean="0"/>
              <a:t>10/02/2021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912D2-F621-4621-8E0C-4AA1F89C97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96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84CE8FA-B450-4F88-BCA0-07596D48291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10/02/2021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FA22FF1-005D-4178-86E7-61ADC305D81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6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image" Target="../media/image25.pn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image" Target="../media/image25.pn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8.jpg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11defebrero.files.wordpress.com/2017/11/cartel-286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2" y="377331"/>
            <a:ext cx="8637916" cy="61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3" descr="Resultado de imagen de Laia San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AutoShape 25" descr="Resultado de imagen de Laia San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AutoShape 38" descr="Resultado de imagen de Jennifer Parej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68" name="Picture 4" descr="Almudena-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1" y="902681"/>
            <a:ext cx="1946182" cy="129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73206" y="1897040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Almudena Cid</a:t>
            </a:r>
          </a:p>
        </p:txBody>
      </p:sp>
      <p:pic>
        <p:nvPicPr>
          <p:cNvPr id="11270" name="Picture 6" descr="Teresa-Per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01" y="921224"/>
            <a:ext cx="1907796" cy="12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497540" y="996286"/>
            <a:ext cx="151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Teresa Perales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72" name="Picture 8" descr="lidia-valent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99" y="955344"/>
            <a:ext cx="2240908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346210" y="1828800"/>
            <a:ext cx="15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Lídia</a:t>
            </a:r>
            <a:r>
              <a:rPr lang="es-ES" dirty="0" smtClean="0">
                <a:solidFill>
                  <a:schemeClr val="bg1"/>
                </a:solidFill>
              </a:rPr>
              <a:t> Valentín)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74" name="Picture 10" descr="Mireia-Belmo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63" y="942202"/>
            <a:ext cx="1766938" cy="13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285396" y="982639"/>
            <a:ext cx="199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Mireia Belmonte</a:t>
            </a:r>
          </a:p>
        </p:txBody>
      </p:sp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6" y="2265528"/>
            <a:ext cx="2336570" cy="130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68740" y="3125338"/>
            <a:ext cx="15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Carolina Marín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81" name="Picture 17" descr="Resultado de imagen de Garbiñe Muguruz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04" y="2272896"/>
            <a:ext cx="2359878" cy="13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770496" y="3193577"/>
            <a:ext cx="193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Garbiñe</a:t>
            </a:r>
            <a:r>
              <a:rPr lang="es-ES" dirty="0" smtClean="0"/>
              <a:t> </a:t>
            </a:r>
            <a:r>
              <a:rPr lang="es-ES" dirty="0" err="1" smtClean="0"/>
              <a:t>Muguruza</a:t>
            </a:r>
            <a:endParaRPr lang="es-ES" dirty="0"/>
          </a:p>
        </p:txBody>
      </p:sp>
      <p:pic>
        <p:nvPicPr>
          <p:cNvPr id="11283" name="Picture 19" descr="Resultado de imagen de Gemma Mengu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36" y="2321757"/>
            <a:ext cx="2327046" cy="13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172502" y="3220871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Gemma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Mengual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85" name="Picture 21" descr="Resultado de imagen de Ona Carbonel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9" y="3559745"/>
            <a:ext cx="2259704" cy="12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96036" y="4271749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Ona</a:t>
            </a:r>
            <a:r>
              <a:rPr lang="es-ES" dirty="0" smtClean="0">
                <a:solidFill>
                  <a:schemeClr val="bg1"/>
                </a:solidFill>
              </a:rPr>
              <a:t> Carbonell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90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65" y="3540102"/>
            <a:ext cx="1937486" cy="128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688608" y="436728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Laila</a:t>
            </a:r>
            <a:r>
              <a:rPr lang="es-ES" dirty="0" smtClean="0">
                <a:solidFill>
                  <a:schemeClr val="bg1"/>
                </a:solidFill>
              </a:rPr>
              <a:t> Sanz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92" name="Picture 28" descr="Resultado de imagen de Ruth Beit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45" y="3635423"/>
            <a:ext cx="2101757" cy="11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708477" y="3698543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Ruth </a:t>
            </a:r>
            <a:r>
              <a:rPr lang="es-ES" dirty="0" err="1" smtClean="0">
                <a:solidFill>
                  <a:schemeClr val="bg1"/>
                </a:solidFill>
              </a:rPr>
              <a:t>Beitia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96" name="Picture 32" descr="Resultado de imagen de Edurne Pasabá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0" y="4813786"/>
            <a:ext cx="2034132" cy="15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600501" y="5827594"/>
            <a:ext cx="180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Edurne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/>
              <a:t>Pasabán</a:t>
            </a:r>
            <a:r>
              <a:rPr lang="es-ES" dirty="0" err="1" smtClean="0">
                <a:solidFill>
                  <a:schemeClr val="bg1"/>
                </a:solidFill>
              </a:rPr>
              <a:t>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98" name="Picture 34" descr="Resultado de imagen de Gisela Pulid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24" y="4807535"/>
            <a:ext cx="2367041" cy="13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2634018" y="5800299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Gisela Pulido</a:t>
            </a:r>
            <a:endParaRPr lang="es-ES" dirty="0"/>
          </a:p>
        </p:txBody>
      </p:sp>
      <p:pic>
        <p:nvPicPr>
          <p:cNvPr id="11300" name="Picture 36" descr="Resultado de imagen de Vero Boque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22" y="4844978"/>
            <a:ext cx="1823351" cy="12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4872251" y="5745707"/>
            <a:ext cx="14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Vero Boquete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303" name="Picture 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612" y="3794076"/>
            <a:ext cx="1971005" cy="11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7001301" y="3725839"/>
            <a:ext cx="156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Jennifer Pareja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305" name="Picture 41" descr="Resultado de imagen de Eli Pined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91" y="4992245"/>
            <a:ext cx="1796055" cy="131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7206018" y="59094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Eli Pinedo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36977" y="117242"/>
            <a:ext cx="8243247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FF0000"/>
                </a:solidFill>
              </a:rPr>
              <a:t>OLIMPIADAS DE BRASIL 2016</a:t>
            </a:r>
          </a:p>
          <a:p>
            <a:pPr algn="ctr"/>
            <a:r>
              <a:rPr lang="es-ES" sz="2800" dirty="0" smtClean="0">
                <a:solidFill>
                  <a:srgbClr val="FF0000"/>
                </a:solidFill>
              </a:rPr>
              <a:t>9 MEDALLAS FEMENINAS Y 8 MEDALLAS MASCULINAS</a:t>
            </a:r>
            <a:endParaRPr lang="es-E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sultado de imagen de amaya valdemor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37" y="2291615"/>
            <a:ext cx="2029060" cy="13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7438031" y="3167390"/>
            <a:ext cx="118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Amaya Valdemoro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1168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3" descr="Resultado de imagen de Laia San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AutoShape 25" descr="Resultado de imagen de Laia San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AutoShape 38" descr="Resultado de imagen de Jennifer Parej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68" name="Picture 4" descr="Almudena-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1" y="902681"/>
            <a:ext cx="1946182" cy="129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73206" y="1897040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Almudena Cid</a:t>
            </a:r>
          </a:p>
        </p:txBody>
      </p:sp>
      <p:pic>
        <p:nvPicPr>
          <p:cNvPr id="11270" name="Picture 6" descr="Teresa-Per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01" y="921224"/>
            <a:ext cx="1907796" cy="12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497540" y="996286"/>
            <a:ext cx="151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Teresa Perales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72" name="Picture 8" descr="lidia-valent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99" y="955344"/>
            <a:ext cx="2240908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346210" y="1828800"/>
            <a:ext cx="15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Lídia</a:t>
            </a:r>
            <a:r>
              <a:rPr lang="es-ES" dirty="0" smtClean="0">
                <a:solidFill>
                  <a:schemeClr val="bg1"/>
                </a:solidFill>
              </a:rPr>
              <a:t> Valentín)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74" name="Picture 10" descr="Mireia-Belmo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63" y="942202"/>
            <a:ext cx="1766938" cy="13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285396" y="982639"/>
            <a:ext cx="199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Mireia Belmonte</a:t>
            </a:r>
          </a:p>
        </p:txBody>
      </p:sp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16" y="2265528"/>
            <a:ext cx="2336570" cy="130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68740" y="3125338"/>
            <a:ext cx="15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Carolina Marín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81" name="Picture 17" descr="Resultado de imagen de Garbiñe Muguruz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04" y="2272896"/>
            <a:ext cx="2359878" cy="13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770496" y="3193577"/>
            <a:ext cx="193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Garbiñe</a:t>
            </a:r>
            <a:r>
              <a:rPr lang="es-ES" dirty="0" smtClean="0"/>
              <a:t> </a:t>
            </a:r>
            <a:r>
              <a:rPr lang="es-ES" dirty="0" err="1" smtClean="0"/>
              <a:t>Muguruza</a:t>
            </a:r>
            <a:endParaRPr lang="es-ES" dirty="0"/>
          </a:p>
        </p:txBody>
      </p:sp>
      <p:pic>
        <p:nvPicPr>
          <p:cNvPr id="11283" name="Picture 19" descr="Resultado de imagen de Gemma Mengu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36" y="2321757"/>
            <a:ext cx="2327046" cy="13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172502" y="3220871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Gemma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Mengual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85" name="Picture 21" descr="Resultado de imagen de Ona Carbonel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9" y="3559745"/>
            <a:ext cx="2259704" cy="12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96036" y="4271749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Ona</a:t>
            </a:r>
            <a:r>
              <a:rPr lang="es-ES" dirty="0" smtClean="0">
                <a:solidFill>
                  <a:schemeClr val="bg1"/>
                </a:solidFill>
              </a:rPr>
              <a:t> Carbonell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90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65" y="3540102"/>
            <a:ext cx="1937486" cy="128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688608" y="4367284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Laila</a:t>
            </a:r>
            <a:r>
              <a:rPr lang="es-ES" dirty="0" smtClean="0">
                <a:solidFill>
                  <a:schemeClr val="bg1"/>
                </a:solidFill>
              </a:rPr>
              <a:t> Sanz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92" name="Picture 28" descr="Resultado de imagen de Ruth Beit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45" y="3635423"/>
            <a:ext cx="2101757" cy="11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708477" y="3698543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Ruth </a:t>
            </a:r>
            <a:r>
              <a:rPr lang="es-ES" dirty="0" err="1" smtClean="0">
                <a:solidFill>
                  <a:schemeClr val="bg1"/>
                </a:solidFill>
              </a:rPr>
              <a:t>Beitia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96" name="Picture 32" descr="Resultado de imagen de Edurne Pasabá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0" y="4813786"/>
            <a:ext cx="2034132" cy="152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600501" y="5827594"/>
            <a:ext cx="180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Edurne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/>
              <a:t>Pasabán</a:t>
            </a:r>
            <a:r>
              <a:rPr lang="es-ES" dirty="0" err="1" smtClean="0">
                <a:solidFill>
                  <a:schemeClr val="bg1"/>
                </a:solidFill>
              </a:rPr>
              <a:t>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98" name="Picture 34" descr="Resultado de imagen de Gisela Pulid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24" y="4807535"/>
            <a:ext cx="2367041" cy="13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2634018" y="5800299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Gisela Pulido</a:t>
            </a:r>
            <a:endParaRPr lang="es-ES" dirty="0"/>
          </a:p>
        </p:txBody>
      </p:sp>
      <p:pic>
        <p:nvPicPr>
          <p:cNvPr id="11300" name="Picture 36" descr="Resultado de imagen de Vero Boque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22" y="4844978"/>
            <a:ext cx="1823351" cy="12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4872251" y="5745707"/>
            <a:ext cx="14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Vero Boquete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303" name="Picture 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612" y="3794076"/>
            <a:ext cx="1971005" cy="11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7001301" y="3725839"/>
            <a:ext cx="156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Jennifer Pareja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305" name="Picture 41" descr="Resultado de imagen de Eli Pined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91" y="4992245"/>
            <a:ext cx="1796055" cy="131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7206018" y="59094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Eli Pinedo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36977" y="117242"/>
            <a:ext cx="8243247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FF0000"/>
                </a:solidFill>
              </a:rPr>
              <a:t>OLIMPIADAS DE BRASIL 2016</a:t>
            </a:r>
          </a:p>
          <a:p>
            <a:pPr algn="ctr"/>
            <a:r>
              <a:rPr lang="es-ES" sz="2800" dirty="0" smtClean="0">
                <a:solidFill>
                  <a:srgbClr val="FF0000"/>
                </a:solidFill>
              </a:rPr>
              <a:t>9 MEDALLAS FEMENINAS Y 8 MEDALLAS MASCULINAS</a:t>
            </a:r>
            <a:endParaRPr lang="es-E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sultado de imagen de amaya valdemor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29" y="1191296"/>
            <a:ext cx="6406742" cy="39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34515" r="14086" b="35634"/>
          <a:stretch/>
        </p:blipFill>
        <p:spPr bwMode="auto">
          <a:xfrm>
            <a:off x="1583140" y="5060189"/>
            <a:ext cx="5977720" cy="17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624083" y="513155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98-99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3537075" y="509289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99-00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5584275" y="512018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00-01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8159" y="852590"/>
            <a:ext cx="376595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Máquina</a:t>
            </a:r>
            <a:r>
              <a:rPr kumimoji="0" lang="es-ES" altLang="en-US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altLang="en-US" sz="2000" kern="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coser (Elías </a:t>
            </a:r>
            <a:r>
              <a:rPr lang="es-ES" altLang="en-US" sz="2000" kern="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Howe</a:t>
            </a:r>
            <a:r>
              <a:rPr lang="es-ES" altLang="en-US" sz="2000" kern="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altLang="en-US" sz="2000" kern="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18160" y="2507958"/>
            <a:ext cx="34211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Libro electrónico (Ángela Ruiz) 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18160" y="5053717"/>
            <a:ext cx="27666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Chupa </a:t>
            </a:r>
            <a:r>
              <a:rPr kumimoji="0" lang="es-E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Chups</a:t>
            </a:r>
            <a:r>
              <a:rPr kumimoji="0" lang="es-E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(E. </a:t>
            </a:r>
            <a:r>
              <a:rPr kumimoji="0" lang="es-ES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Berniat</a:t>
            </a:r>
            <a:r>
              <a:rPr kumimoji="0" lang="es-E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18159" y="3934726"/>
            <a:ext cx="55952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Fregona </a:t>
            </a:r>
            <a:r>
              <a:rPr lang="es-ES" altLang="en-US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alt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J. </a:t>
            </a:r>
            <a:r>
              <a:rPr lang="es-ES" altLang="en-US" sz="20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Montoussé</a:t>
            </a:r>
            <a:r>
              <a:rPr lang="es-ES" altLang="en-US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alt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J- Rodríguez-</a:t>
            </a:r>
            <a:r>
              <a:rPr lang="es-ES" altLang="en-US" sz="20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Maribona</a:t>
            </a:r>
            <a:r>
              <a:rPr lang="es-ES" altLang="en-US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s-ES" altLang="en-US" sz="2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Conector recto de flecha 12"/>
          <p:cNvCxnSpPr/>
          <p:nvPr/>
        </p:nvCxnSpPr>
        <p:spPr>
          <a:xfrm>
            <a:off x="4168221" y="1195349"/>
            <a:ext cx="1972491" cy="0"/>
          </a:xfrm>
          <a:prstGeom prst="straightConnector1">
            <a:avLst/>
          </a:prstGeom>
          <a:noFill/>
          <a:ln w="762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" name="Grupo 1"/>
          <p:cNvGrpSpPr/>
          <p:nvPr/>
        </p:nvGrpSpPr>
        <p:grpSpPr>
          <a:xfrm>
            <a:off x="3369221" y="2738846"/>
            <a:ext cx="2994006" cy="2668814"/>
            <a:chOff x="3369221" y="2738846"/>
            <a:chExt cx="2994006" cy="2668814"/>
          </a:xfrm>
        </p:grpSpPr>
        <p:cxnSp>
          <p:nvCxnSpPr>
            <p:cNvPr id="11" name="Conector recto de flecha 16"/>
            <p:cNvCxnSpPr/>
            <p:nvPr/>
          </p:nvCxnSpPr>
          <p:spPr>
            <a:xfrm>
              <a:off x="4284119" y="2738846"/>
              <a:ext cx="1971826" cy="1395935"/>
            </a:xfrm>
            <a:prstGeom prst="straightConnector1">
              <a:avLst/>
            </a:prstGeom>
            <a:noFill/>
            <a:ln w="762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Conector recto de flecha 18"/>
            <p:cNvCxnSpPr/>
            <p:nvPr/>
          </p:nvCxnSpPr>
          <p:spPr>
            <a:xfrm>
              <a:off x="5519841" y="4381002"/>
              <a:ext cx="843386" cy="1026658"/>
            </a:xfrm>
            <a:prstGeom prst="straightConnector1">
              <a:avLst/>
            </a:prstGeom>
            <a:noFill/>
            <a:ln w="762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Conector recto de flecha 20"/>
            <p:cNvCxnSpPr/>
            <p:nvPr/>
          </p:nvCxnSpPr>
          <p:spPr>
            <a:xfrm flipV="1">
              <a:off x="3369221" y="2861901"/>
              <a:ext cx="2379729" cy="2442436"/>
            </a:xfrm>
            <a:prstGeom prst="straightConnector1">
              <a:avLst/>
            </a:prstGeom>
            <a:noFill/>
            <a:ln w="762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4" name="13 Rectángulo"/>
          <p:cNvSpPr/>
          <p:nvPr/>
        </p:nvSpPr>
        <p:spPr>
          <a:xfrm>
            <a:off x="136477" y="5913474"/>
            <a:ext cx="8871045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No puedo saber de quien son los inventos solo mirando si es hombre o mujer</a:t>
            </a:r>
          </a:p>
        </p:txBody>
      </p:sp>
      <p:pic>
        <p:nvPicPr>
          <p:cNvPr id="3074" name="Picture 2" descr="C:\Users\Sagrario Martinez\Desktop\marzo 2020\divulgación\11 febrero\inventoras y sus patentes\INVENTORAS Y SUS PATENTES\(4) ÁNGELA RU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27" y="3604363"/>
            <a:ext cx="1142584" cy="107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grario Martinez\Desktop\marzo 2020\divulgación\11 febrero\inventoras y sus patentes\INVENTORAS Y SUS PATENTES\(13) JULIA Y JULIA MADRE E HI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78" y="4789055"/>
            <a:ext cx="765882" cy="97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19" y="2019943"/>
            <a:ext cx="1081999" cy="97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54" y="676324"/>
            <a:ext cx="932931" cy="103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ventoras frego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/>
          <a:stretch/>
        </p:blipFill>
        <p:spPr bwMode="auto">
          <a:xfrm>
            <a:off x="0" y="900752"/>
            <a:ext cx="9062113" cy="56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8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ráfico de respuestas de formularios. Título de la pregunta: 9. ¿Por qué crees que podrías ser o no abogad@?. Número de respuestas: 35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Gráfico de respuestas de formularios. Título de la pregunta: 9. ¿Por qué crees que podrías ser o no abogad@?. Número de respuestas: 35 respuestas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Gráfico de respuestas de formularios. Título de la pregunta: 9. ¿Por qué crees que podrías ser o no abogad@?. Número de respuestas: 35 respuestas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3" name="Grupo 12"/>
          <p:cNvGrpSpPr/>
          <p:nvPr/>
        </p:nvGrpSpPr>
        <p:grpSpPr>
          <a:xfrm>
            <a:off x="460375" y="1664970"/>
            <a:ext cx="6206095" cy="3528060"/>
            <a:chOff x="612775" y="2038277"/>
            <a:chExt cx="6206095" cy="352806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775" y="2038277"/>
              <a:ext cx="6206095" cy="3528060"/>
            </a:xfrm>
            <a:prstGeom prst="rect">
              <a:avLst/>
            </a:prstGeom>
          </p:spPr>
        </p:pic>
        <p:pic>
          <p:nvPicPr>
            <p:cNvPr id="9" name="Imagen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401" y="3802307"/>
              <a:ext cx="1457325" cy="1123950"/>
            </a:xfrm>
            <a:prstGeom prst="rect">
              <a:avLst/>
            </a:prstGeom>
          </p:spPr>
        </p:pic>
        <p:pic>
          <p:nvPicPr>
            <p:cNvPr id="10" name="Imagen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944" y="2560596"/>
              <a:ext cx="1457325" cy="1123950"/>
            </a:xfrm>
            <a:prstGeom prst="rect">
              <a:avLst/>
            </a:prstGeom>
          </p:spPr>
        </p:pic>
      </p:grpSp>
      <p:pic>
        <p:nvPicPr>
          <p:cNvPr id="12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52" y="1018634"/>
            <a:ext cx="1573842" cy="229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688609" y="-10395"/>
            <a:ext cx="4211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 ¿Qué te gustaría estudiar?</a:t>
            </a:r>
            <a:endParaRPr lang="es-ES" sz="2800" dirty="0"/>
          </a:p>
        </p:txBody>
      </p:sp>
      <p:sp>
        <p:nvSpPr>
          <p:cNvPr id="5" name="CuadroTexto 6"/>
          <p:cNvSpPr txBox="1"/>
          <p:nvPr/>
        </p:nvSpPr>
        <p:spPr>
          <a:xfrm>
            <a:off x="6212135" y="1186210"/>
            <a:ext cx="2730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CIENCIA-TECNOLOGÍA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Física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Matemáticas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Ingeniería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Biología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Informática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152528" y="1369172"/>
            <a:ext cx="2730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BIOSANITARIO</a:t>
            </a:r>
          </a:p>
          <a:p>
            <a:pPr algn="ctr"/>
            <a:r>
              <a:rPr lang="es-ES" dirty="0" smtClean="0">
                <a:solidFill>
                  <a:schemeClr val="accent2"/>
                </a:solidFill>
              </a:rPr>
              <a:t>Medicina</a:t>
            </a:r>
          </a:p>
          <a:p>
            <a:pPr algn="ctr"/>
            <a:r>
              <a:rPr lang="es-ES" dirty="0" smtClean="0">
                <a:solidFill>
                  <a:schemeClr val="accent2"/>
                </a:solidFill>
              </a:rPr>
              <a:t>Enfermería</a:t>
            </a:r>
          </a:p>
          <a:p>
            <a:pPr algn="ctr"/>
            <a:r>
              <a:rPr lang="es-ES" dirty="0" smtClean="0">
                <a:solidFill>
                  <a:schemeClr val="accent2"/>
                </a:solidFill>
              </a:rPr>
              <a:t>Veterinaria</a:t>
            </a:r>
          </a:p>
        </p:txBody>
      </p:sp>
      <p:sp>
        <p:nvSpPr>
          <p:cNvPr id="7" name="CuadroTexto 8"/>
          <p:cNvSpPr txBox="1"/>
          <p:nvPr/>
        </p:nvSpPr>
        <p:spPr>
          <a:xfrm>
            <a:off x="7481377" y="4137141"/>
            <a:ext cx="1294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C000"/>
                </a:solidFill>
              </a:rPr>
              <a:t>OTROS</a:t>
            </a:r>
          </a:p>
          <a:p>
            <a:pPr algn="ctr"/>
            <a:r>
              <a:rPr lang="es-ES" dirty="0" smtClean="0">
                <a:solidFill>
                  <a:srgbClr val="FFC000"/>
                </a:solidFill>
              </a:rPr>
              <a:t>Cocina</a:t>
            </a:r>
          </a:p>
          <a:p>
            <a:pPr algn="ctr"/>
            <a:r>
              <a:rPr lang="es-ES" dirty="0" smtClean="0">
                <a:solidFill>
                  <a:srgbClr val="FFC000"/>
                </a:solidFill>
              </a:rPr>
              <a:t>INEF</a:t>
            </a:r>
          </a:p>
          <a:p>
            <a:pPr algn="ctr"/>
            <a:r>
              <a:rPr lang="es-ES" dirty="0" smtClean="0">
                <a:solidFill>
                  <a:srgbClr val="FFC000"/>
                </a:solidFill>
              </a:rPr>
              <a:t>FP</a:t>
            </a:r>
            <a:endParaRPr lang="es-ES" dirty="0">
              <a:solidFill>
                <a:srgbClr val="FFC000"/>
              </a:solidFill>
            </a:endParaRPr>
          </a:p>
          <a:p>
            <a:pPr algn="ctr"/>
            <a:endParaRPr lang="es-ES" dirty="0" smtClean="0">
              <a:solidFill>
                <a:srgbClr val="FFC000"/>
              </a:solidFill>
            </a:endParaRPr>
          </a:p>
        </p:txBody>
      </p:sp>
      <p:sp>
        <p:nvSpPr>
          <p:cNvPr id="8" name="CuadroTexto 9"/>
          <p:cNvSpPr txBox="1"/>
          <p:nvPr/>
        </p:nvSpPr>
        <p:spPr>
          <a:xfrm>
            <a:off x="5475157" y="4427392"/>
            <a:ext cx="193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NO SABE TODAVÍA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1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26" y="1755474"/>
            <a:ext cx="1457325" cy="1123950"/>
          </a:xfrm>
          <a:prstGeom prst="rect">
            <a:avLst/>
          </a:prstGeom>
        </p:spPr>
      </p:pic>
      <p:graphicFrame>
        <p:nvGraphicFramePr>
          <p:cNvPr id="15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719230"/>
              </p:ext>
            </p:extLst>
          </p:nvPr>
        </p:nvGraphicFramePr>
        <p:xfrm>
          <a:off x="347628" y="4879107"/>
          <a:ext cx="2825345" cy="2080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121316"/>
              </p:ext>
            </p:extLst>
          </p:nvPr>
        </p:nvGraphicFramePr>
        <p:xfrm>
          <a:off x="774071" y="33520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37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"/>
          <p:cNvSpPr txBox="1"/>
          <p:nvPr/>
        </p:nvSpPr>
        <p:spPr>
          <a:xfrm rot="19488345">
            <a:off x="1810584" y="2197526"/>
            <a:ext cx="164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TECNOLÓGICAS</a:t>
            </a:r>
            <a:endParaRPr lang="en-US" dirty="0"/>
          </a:p>
        </p:txBody>
      </p:sp>
      <p:sp>
        <p:nvSpPr>
          <p:cNvPr id="10" name="CuadroTexto 18"/>
          <p:cNvSpPr txBox="1"/>
          <p:nvPr/>
        </p:nvSpPr>
        <p:spPr>
          <a:xfrm rot="19636988">
            <a:off x="619972" y="1810021"/>
            <a:ext cx="161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BIOSANITARIAS</a:t>
            </a:r>
            <a:endParaRPr lang="en-US" dirty="0"/>
          </a:p>
        </p:txBody>
      </p:sp>
      <p:graphicFrame>
        <p:nvGraphicFramePr>
          <p:cNvPr id="23" name="2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917873"/>
              </p:ext>
            </p:extLst>
          </p:nvPr>
        </p:nvGraphicFramePr>
        <p:xfrm>
          <a:off x="439645" y="928048"/>
          <a:ext cx="4555435" cy="285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4"/>
          <a:stretch/>
        </p:blipFill>
        <p:spPr>
          <a:xfrm>
            <a:off x="818148" y="932793"/>
            <a:ext cx="1328692" cy="1483075"/>
          </a:xfrm>
          <a:prstGeom prst="rect">
            <a:avLst/>
          </a:prstGeom>
        </p:spPr>
      </p:pic>
      <p:pic>
        <p:nvPicPr>
          <p:cNvPr id="13" name="Imagen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9"/>
          <a:stretch/>
        </p:blipFill>
        <p:spPr>
          <a:xfrm>
            <a:off x="1058779" y="4151640"/>
            <a:ext cx="1088060" cy="135695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921" y="875870"/>
            <a:ext cx="4914440" cy="2484829"/>
          </a:xfrm>
          <a:prstGeom prst="rect">
            <a:avLst/>
          </a:prstGeom>
        </p:spPr>
      </p:pic>
      <p:sp>
        <p:nvSpPr>
          <p:cNvPr id="16" name="2 CuadroTexto"/>
          <p:cNvSpPr txBox="1"/>
          <p:nvPr/>
        </p:nvSpPr>
        <p:spPr>
          <a:xfrm>
            <a:off x="2236921" y="-1882"/>
            <a:ext cx="4575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1.- ¿Qué te gustaría estudiar?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6921" y="4137227"/>
            <a:ext cx="4861560" cy="244602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159710" y="932587"/>
            <a:ext cx="2026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CHICAS</a:t>
            </a:r>
            <a:endParaRPr lang="es-ES" b="1" dirty="0"/>
          </a:p>
          <a:p>
            <a:pPr algn="ctr"/>
            <a:r>
              <a:rPr lang="es-ES" b="1" dirty="0" smtClean="0">
                <a:solidFill>
                  <a:srgbClr val="0066FF"/>
                </a:solidFill>
              </a:rPr>
              <a:t>BIOSANITARIO 40%</a:t>
            </a:r>
            <a:endParaRPr lang="es-ES" b="1" dirty="0">
              <a:solidFill>
                <a:srgbClr val="0066FF"/>
              </a:solidFill>
            </a:endParaRP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C Y T 28%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117611" y="4137227"/>
            <a:ext cx="2026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CHICOS</a:t>
            </a:r>
            <a:endParaRPr lang="es-ES" b="1" dirty="0"/>
          </a:p>
          <a:p>
            <a:pPr algn="ctr"/>
            <a:r>
              <a:rPr lang="es-ES" b="1" dirty="0" smtClean="0">
                <a:solidFill>
                  <a:srgbClr val="0066FF"/>
                </a:solidFill>
              </a:rPr>
              <a:t>BIOSANITARIO 33%</a:t>
            </a:r>
            <a:endParaRPr lang="es-ES" b="1" dirty="0">
              <a:solidFill>
                <a:srgbClr val="0066FF"/>
              </a:solidFill>
            </a:endParaRP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C Y T 44 %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9" y="1618935"/>
            <a:ext cx="8761191" cy="362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CuadroTexto"/>
          <p:cNvSpPr txBox="1"/>
          <p:nvPr/>
        </p:nvSpPr>
        <p:spPr>
          <a:xfrm>
            <a:off x="777922" y="668740"/>
            <a:ext cx="5675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 ¿Qué te gustaría estudiar?-¿Por qué?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842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3 CuadroTexto"/>
          <p:cNvSpPr txBox="1"/>
          <p:nvPr/>
        </p:nvSpPr>
        <p:spPr>
          <a:xfrm>
            <a:off x="671170" y="614970"/>
            <a:ext cx="8204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FF"/>
                </a:solidFill>
              </a:rPr>
              <a:t>Science</a:t>
            </a:r>
            <a:r>
              <a:rPr lang="en-US" sz="2800" b="1" dirty="0">
                <a:solidFill>
                  <a:srgbClr val="0066FF"/>
                </a:solidFill>
              </a:rPr>
              <a:t>, Technology, Engineering and Mathematics </a:t>
            </a:r>
            <a:endParaRPr lang="en-US" sz="2800" b="1" dirty="0" smtClean="0">
              <a:solidFill>
                <a:srgbClr val="0066FF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66FF"/>
                </a:solidFill>
              </a:rPr>
              <a:t>(</a:t>
            </a:r>
            <a:r>
              <a:rPr lang="en-US" sz="2800" b="1" dirty="0">
                <a:solidFill>
                  <a:srgbClr val="0066FF"/>
                </a:solidFill>
              </a:rPr>
              <a:t>STEM)</a:t>
            </a:r>
            <a:endParaRPr lang="es-ES" sz="2800" b="1" dirty="0">
              <a:solidFill>
                <a:srgbClr val="0066FF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" y="1569077"/>
            <a:ext cx="4770120" cy="29641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976" y="3524648"/>
            <a:ext cx="4831080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4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93576" y="8963"/>
            <a:ext cx="244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 smtClean="0"/>
              <a:t>CONCLUSIÓN</a:t>
            </a:r>
            <a:endParaRPr lang="es-ES" sz="3200" b="1" u="sng" dirty="0"/>
          </a:p>
        </p:txBody>
      </p:sp>
      <p:sp>
        <p:nvSpPr>
          <p:cNvPr id="3" name="2 CuadroTexto"/>
          <p:cNvSpPr txBox="1"/>
          <p:nvPr/>
        </p:nvSpPr>
        <p:spPr>
          <a:xfrm>
            <a:off x="627798" y="855125"/>
            <a:ext cx="3098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Nos la habéis dado vosotros</a:t>
            </a:r>
            <a:endParaRPr lang="es-ES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34978" y="1372583"/>
            <a:ext cx="86188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/>
              <a:t>“Todos </a:t>
            </a:r>
            <a:r>
              <a:rPr lang="es-ES" sz="2400" b="1" i="1" dirty="0"/>
              <a:t>pueden hacer cualquier trabajo independientemente de su </a:t>
            </a:r>
            <a:r>
              <a:rPr lang="es-ES" sz="2400" b="1" i="1" dirty="0" smtClean="0"/>
              <a:t>género”.</a:t>
            </a:r>
          </a:p>
          <a:p>
            <a:endParaRPr lang="es-ES" sz="2400" b="1" i="1" dirty="0"/>
          </a:p>
          <a:p>
            <a:r>
              <a:rPr lang="es-ES" sz="2400" b="1" i="1" dirty="0" smtClean="0"/>
              <a:t>“Todos </a:t>
            </a:r>
            <a:r>
              <a:rPr lang="es-ES" sz="2400" b="1" i="1" dirty="0"/>
              <a:t>los trabajos lo pueden realizar todos los géneros con los conocimientos </a:t>
            </a:r>
            <a:r>
              <a:rPr lang="es-ES" sz="2400" b="1" i="1" dirty="0" smtClean="0"/>
              <a:t>adecuados”. </a:t>
            </a:r>
          </a:p>
          <a:p>
            <a:endParaRPr lang="es-ES" sz="2400" b="1" i="1" dirty="0"/>
          </a:p>
          <a:p>
            <a:r>
              <a:rPr lang="es-ES" sz="2400" b="1" i="1" dirty="0" smtClean="0"/>
              <a:t>“Tu </a:t>
            </a:r>
            <a:r>
              <a:rPr lang="es-ES" sz="2400" b="1" i="1" dirty="0"/>
              <a:t>profesión se define según tus capacidades, no según tu </a:t>
            </a:r>
            <a:r>
              <a:rPr lang="es-ES" sz="2400" b="1" i="1" dirty="0" smtClean="0"/>
              <a:t>género”.</a:t>
            </a:r>
          </a:p>
          <a:p>
            <a:endParaRPr lang="es-ES" sz="2400" b="1" i="1" dirty="0"/>
          </a:p>
          <a:p>
            <a:r>
              <a:rPr lang="es-ES" sz="2400" b="1" i="1" dirty="0" smtClean="0"/>
              <a:t>“La </a:t>
            </a:r>
            <a:r>
              <a:rPr lang="es-ES" sz="2400" b="1" i="1" dirty="0"/>
              <a:t>aptitud para hacer un trabajo depende de la personalidad, no de sus características </a:t>
            </a:r>
            <a:r>
              <a:rPr lang="es-ES" sz="2400" b="1" i="1" dirty="0" smtClean="0"/>
              <a:t>físicas”.</a:t>
            </a:r>
          </a:p>
          <a:p>
            <a:endParaRPr lang="es-ES" sz="2400" b="1" i="1" dirty="0"/>
          </a:p>
          <a:p>
            <a:r>
              <a:rPr lang="es-ES" sz="2400" b="1" i="1" dirty="0"/>
              <a:t>“Se puede ser lo que se quiera, con dedicación y esfuerzo todo es posible</a:t>
            </a:r>
            <a:r>
              <a:rPr lang="es-ES" sz="2400" b="1" i="1" dirty="0" smtClean="0"/>
              <a:t>”</a:t>
            </a:r>
          </a:p>
          <a:p>
            <a:endParaRPr lang="es-ES" sz="2400" b="1" i="1" dirty="0"/>
          </a:p>
          <a:p>
            <a:r>
              <a:rPr lang="es-ES" sz="2400" b="1" i="1" dirty="0"/>
              <a:t>Estudiaré para saber hacerlo”</a:t>
            </a:r>
          </a:p>
          <a:p>
            <a:endParaRPr lang="es-ES" sz="2400" b="1" i="1" dirty="0"/>
          </a:p>
        </p:txBody>
      </p:sp>
    </p:spTree>
    <p:extLst>
      <p:ext uri="{BB962C8B-B14F-4D97-AF65-F5344CB8AC3E}">
        <p14:creationId xmlns:p14="http://schemas.microsoft.com/office/powerpoint/2010/main" val="16959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5538" y="6439987"/>
            <a:ext cx="538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Sagrario Ramírez Gallardo. Esfuerzo, ilusión y confianza 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85353" y="1179278"/>
            <a:ext cx="3417526" cy="3570353"/>
            <a:chOff x="85353" y="1179278"/>
            <a:chExt cx="3417526" cy="3570353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68" y="1786795"/>
              <a:ext cx="2770053" cy="2086475"/>
            </a:xfrm>
            <a:prstGeom prst="rect">
              <a:avLst/>
            </a:prstGeom>
          </p:spPr>
        </p:pic>
        <p:sp>
          <p:nvSpPr>
            <p:cNvPr id="5" name="4 CuadroTexto"/>
            <p:cNvSpPr txBox="1"/>
            <p:nvPr/>
          </p:nvSpPr>
          <p:spPr>
            <a:xfrm>
              <a:off x="281983" y="1179278"/>
              <a:ext cx="1215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u="sng" dirty="0" smtClean="0">
                  <a:solidFill>
                    <a:srgbClr val="C00000"/>
                  </a:solidFill>
                </a:rPr>
                <a:t>1940</a:t>
              </a: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85353" y="3818622"/>
              <a:ext cx="32343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b="1" dirty="0">
                  <a:solidFill>
                    <a:srgbClr val="C00000"/>
                  </a:solidFill>
                </a:rPr>
                <a:t>20%</a:t>
              </a:r>
              <a:r>
                <a:rPr lang="es-ES" sz="2800" b="1" dirty="0">
                  <a:solidFill>
                    <a:srgbClr val="C00000"/>
                  </a:solidFill>
                </a:rPr>
                <a:t> Mujeres Ciencias</a:t>
              </a: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57311" y="4226411"/>
              <a:ext cx="32455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>
                  <a:solidFill>
                    <a:srgbClr val="C00000"/>
                  </a:solidFill>
                </a:rPr>
                <a:t>6%</a:t>
              </a:r>
              <a:r>
                <a:rPr lang="es-ES" sz="2800" b="1" dirty="0">
                  <a:solidFill>
                    <a:srgbClr val="C00000"/>
                  </a:solidFill>
                </a:rPr>
                <a:t> Mujeres Medicina</a:t>
              </a:r>
            </a:p>
          </p:txBody>
        </p:sp>
      </p:grpSp>
      <p:sp>
        <p:nvSpPr>
          <p:cNvPr id="9" name="2 CuadroTexto"/>
          <p:cNvSpPr txBox="1"/>
          <p:nvPr/>
        </p:nvSpPr>
        <p:spPr>
          <a:xfrm>
            <a:off x="-30498" y="773695"/>
            <a:ext cx="9239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/>
              <a:t>¿Por qué el</a:t>
            </a:r>
            <a:r>
              <a:rPr lang="es-ES" sz="2600" b="1" i="1" dirty="0" smtClean="0">
                <a:solidFill>
                  <a:srgbClr val="FF0000"/>
                </a:solidFill>
              </a:rPr>
              <a:t> Día Internacional de la Mujer y la Niña en la Ciencia?</a:t>
            </a:r>
            <a:endParaRPr lang="es-ES" sz="2600" b="1" dirty="0"/>
          </a:p>
        </p:txBody>
      </p:sp>
      <p:grpSp>
        <p:nvGrpSpPr>
          <p:cNvPr id="19" name="Grupo 18"/>
          <p:cNvGrpSpPr/>
          <p:nvPr/>
        </p:nvGrpSpPr>
        <p:grpSpPr>
          <a:xfrm>
            <a:off x="4671728" y="1116989"/>
            <a:ext cx="4397022" cy="3943382"/>
            <a:chOff x="4671728" y="1116989"/>
            <a:chExt cx="4397022" cy="3943382"/>
          </a:xfrm>
        </p:grpSpPr>
        <p:sp>
          <p:nvSpPr>
            <p:cNvPr id="8" name="7 CuadroTexto"/>
            <p:cNvSpPr txBox="1"/>
            <p:nvPr/>
          </p:nvSpPr>
          <p:spPr>
            <a:xfrm>
              <a:off x="4776712" y="1116989"/>
              <a:ext cx="1127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u="sng" dirty="0" smtClean="0">
                  <a:solidFill>
                    <a:srgbClr val="C00000"/>
                  </a:solidFill>
                </a:rPr>
                <a:t>2018</a:t>
              </a: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4776712" y="3654347"/>
              <a:ext cx="34138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800" b="1" dirty="0" smtClean="0">
                  <a:solidFill>
                    <a:srgbClr val="C00000"/>
                  </a:solidFill>
                </a:rPr>
                <a:t>50</a:t>
              </a:r>
              <a:r>
                <a:rPr lang="es-ES" sz="2800" b="1" dirty="0">
                  <a:solidFill>
                    <a:srgbClr val="C00000"/>
                  </a:solidFill>
                </a:rPr>
                <a:t>% Mujeres Ciencias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4975946" y="4011231"/>
              <a:ext cx="378738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600" b="1" dirty="0" smtClean="0">
                  <a:solidFill>
                    <a:srgbClr val="C00000"/>
                  </a:solidFill>
                </a:rPr>
                <a:t>70% </a:t>
              </a:r>
              <a:r>
                <a:rPr lang="es-ES" sz="2800" b="1" dirty="0">
                  <a:solidFill>
                    <a:srgbClr val="C00000"/>
                  </a:solidFill>
                </a:rPr>
                <a:t>Mujeres Medicina</a:t>
              </a: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2" t="3565" b="8857"/>
            <a:stretch/>
          </p:blipFill>
          <p:spPr>
            <a:xfrm>
              <a:off x="4671728" y="1682289"/>
              <a:ext cx="3778431" cy="2046514"/>
            </a:xfrm>
            <a:prstGeom prst="rect">
              <a:avLst/>
            </a:prstGeom>
          </p:spPr>
        </p:pic>
        <p:sp>
          <p:nvSpPr>
            <p:cNvPr id="13" name="Rectángulo 12"/>
            <p:cNvSpPr/>
            <p:nvPr/>
          </p:nvSpPr>
          <p:spPr>
            <a:xfrm>
              <a:off x="5369532" y="4537151"/>
              <a:ext cx="36992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 smtClean="0">
                  <a:solidFill>
                    <a:srgbClr val="C00000"/>
                  </a:solidFill>
                </a:rPr>
                <a:t>13%</a:t>
              </a:r>
              <a:r>
                <a:rPr lang="es-ES" sz="2800" b="1" dirty="0" smtClean="0">
                  <a:solidFill>
                    <a:srgbClr val="C00000"/>
                  </a:solidFill>
                </a:rPr>
                <a:t> </a:t>
              </a:r>
              <a:r>
                <a:rPr lang="es-ES" sz="2800" b="1" dirty="0">
                  <a:solidFill>
                    <a:srgbClr val="C00000"/>
                  </a:solidFill>
                </a:rPr>
                <a:t>Mujeres </a:t>
              </a:r>
              <a:r>
                <a:rPr lang="es-ES" sz="2800" b="1" dirty="0" smtClean="0">
                  <a:solidFill>
                    <a:srgbClr val="C00000"/>
                  </a:solidFill>
                </a:rPr>
                <a:t>Informática</a:t>
              </a:r>
              <a:endParaRPr lang="es-ES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3 CuadroTexto"/>
          <p:cNvSpPr txBox="1"/>
          <p:nvPr/>
        </p:nvSpPr>
        <p:spPr>
          <a:xfrm>
            <a:off x="143450" y="5150190"/>
            <a:ext cx="9048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0000FF"/>
                </a:solidFill>
              </a:rPr>
              <a:t>Carreras que más futuro laboral: S</a:t>
            </a:r>
            <a:r>
              <a:rPr lang="es-ES" sz="2000" dirty="0" smtClean="0">
                <a:solidFill>
                  <a:srgbClr val="0000FF"/>
                </a:solidFill>
              </a:rPr>
              <a:t>cience,</a:t>
            </a:r>
            <a:r>
              <a:rPr lang="es-ES" sz="2000" b="1" dirty="0" smtClean="0">
                <a:solidFill>
                  <a:srgbClr val="0000FF"/>
                </a:solidFill>
              </a:rPr>
              <a:t> </a:t>
            </a:r>
            <a:r>
              <a:rPr lang="es-ES" sz="2000" b="1" dirty="0" err="1" smtClean="0">
                <a:solidFill>
                  <a:srgbClr val="0000FF"/>
                </a:solidFill>
              </a:rPr>
              <a:t>T</a:t>
            </a:r>
            <a:r>
              <a:rPr lang="es-ES" sz="2000" dirty="0" err="1" smtClean="0">
                <a:solidFill>
                  <a:srgbClr val="0000FF"/>
                </a:solidFill>
              </a:rPr>
              <a:t>echnology</a:t>
            </a:r>
            <a:r>
              <a:rPr lang="es-ES" sz="2000" b="1" dirty="0" smtClean="0">
                <a:solidFill>
                  <a:srgbClr val="0000FF"/>
                </a:solidFill>
              </a:rPr>
              <a:t>, E</a:t>
            </a:r>
            <a:r>
              <a:rPr lang="es-ES" sz="2000" dirty="0" smtClean="0">
                <a:solidFill>
                  <a:srgbClr val="0000FF"/>
                </a:solidFill>
              </a:rPr>
              <a:t>ngineering</a:t>
            </a:r>
            <a:r>
              <a:rPr lang="es-ES" sz="2000" b="1" dirty="0" smtClean="0">
                <a:solidFill>
                  <a:srgbClr val="0000FF"/>
                </a:solidFill>
              </a:rPr>
              <a:t> </a:t>
            </a:r>
            <a:r>
              <a:rPr lang="es-ES" sz="2000" dirty="0" smtClean="0">
                <a:solidFill>
                  <a:srgbClr val="0000FF"/>
                </a:solidFill>
              </a:rPr>
              <a:t>and</a:t>
            </a:r>
            <a:r>
              <a:rPr lang="es-ES" sz="2000" b="1" dirty="0" smtClean="0">
                <a:solidFill>
                  <a:srgbClr val="0000FF"/>
                </a:solidFill>
              </a:rPr>
              <a:t> </a:t>
            </a:r>
            <a:r>
              <a:rPr lang="es-ES" sz="2000" b="1" dirty="0" err="1" smtClean="0">
                <a:solidFill>
                  <a:srgbClr val="0000FF"/>
                </a:solidFill>
              </a:rPr>
              <a:t>M</a:t>
            </a:r>
            <a:r>
              <a:rPr lang="es-ES" sz="2000" dirty="0" err="1" smtClean="0">
                <a:solidFill>
                  <a:srgbClr val="0000FF"/>
                </a:solidFill>
              </a:rPr>
              <a:t>athematics</a:t>
            </a:r>
            <a:r>
              <a:rPr lang="es-ES" sz="2000" b="1" dirty="0" smtClean="0">
                <a:solidFill>
                  <a:srgbClr val="0000FF"/>
                </a:solidFill>
              </a:rPr>
              <a:t> (STEM)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00FF"/>
                </a:solidFill>
              </a:rPr>
              <a:t>Participación de la </a:t>
            </a:r>
            <a:r>
              <a:rPr lang="es-ES" sz="2000" b="1" dirty="0">
                <a:solidFill>
                  <a:srgbClr val="0000FF"/>
                </a:solidFill>
              </a:rPr>
              <a:t>mujer en </a:t>
            </a:r>
            <a:r>
              <a:rPr lang="es-ES" sz="2000" b="1" dirty="0" smtClean="0">
                <a:solidFill>
                  <a:srgbClr val="0000FF"/>
                </a:solidFill>
              </a:rPr>
              <a:t>este campo no mejora al ritmo esperado </a:t>
            </a:r>
            <a:r>
              <a:rPr lang="es-ES" sz="2000" dirty="0" smtClean="0">
                <a:solidFill>
                  <a:srgbClr val="0000FF"/>
                </a:solidFill>
              </a:rPr>
              <a:t>(tanto en países no desarrollados como desarrollados)</a:t>
            </a:r>
            <a:endParaRPr lang="es-ES" sz="2000" dirty="0">
              <a:solidFill>
                <a:srgbClr val="0000FF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143450" y="6405029"/>
            <a:ext cx="842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0000FF"/>
                </a:solidFill>
              </a:rPr>
              <a:t>A LOS 15 AÑOS, MENOS CHICAS QUE CHICOS QUIEREN ESTUDIAR CARRERAS TÉCNICAS</a:t>
            </a:r>
          </a:p>
        </p:txBody>
      </p:sp>
    </p:spTree>
    <p:extLst>
      <p:ext uri="{BB962C8B-B14F-4D97-AF65-F5344CB8AC3E}">
        <p14:creationId xmlns:p14="http://schemas.microsoft.com/office/powerpoint/2010/main" val="9402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87392" y="1643448"/>
            <a:ext cx="7098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Comic Sans MS" panose="030F0702030302020204" pitchFamily="66" charset="0"/>
              </a:rPr>
              <a:t>¿QUÉ QUIERES SER DE MAYOR?</a:t>
            </a:r>
            <a:endParaRPr lang="es-ES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15517" y="3105834"/>
            <a:ext cx="3099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QUÉ ME GUSTA</a:t>
            </a:r>
            <a:endParaRPr lang="es-ES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15517" y="4163603"/>
            <a:ext cx="3930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QUÉ SE ME DÁ BIEN</a:t>
            </a:r>
            <a:endParaRPr lang="es-ES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15517" y="5417920"/>
            <a:ext cx="5906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A QUIÉN ME QUIERO PARECER</a:t>
            </a:r>
            <a:endParaRPr lang="es-ES" sz="3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888033" y="3901993"/>
            <a:ext cx="3029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MUJER/HOMBRE</a:t>
            </a:r>
            <a:endParaRPr lang="es-ES" sz="3200" dirty="0"/>
          </a:p>
        </p:txBody>
      </p:sp>
      <p:sp>
        <p:nvSpPr>
          <p:cNvPr id="8" name="7 Multiplicar"/>
          <p:cNvSpPr/>
          <p:nvPr/>
        </p:nvSpPr>
        <p:spPr>
          <a:xfrm>
            <a:off x="6481980" y="3856393"/>
            <a:ext cx="1487262" cy="68854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33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2" t="9901" r="30198" b="5743"/>
          <a:stretch/>
        </p:blipFill>
        <p:spPr bwMode="auto">
          <a:xfrm>
            <a:off x="2362954" y="733330"/>
            <a:ext cx="5060887" cy="578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/>
          <p:nvPr/>
        </p:nvSpPr>
        <p:spPr>
          <a:xfrm>
            <a:off x="170207" y="5416026"/>
            <a:ext cx="8810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ENHORABUENA, habéis contestado que no hay diferencias entre los trabajos que pueden ejercer unos y otros prácticamente por unanimidad.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8" y="3497932"/>
            <a:ext cx="2890742" cy="16759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643" y="3397078"/>
            <a:ext cx="2701165" cy="1833223"/>
          </a:xfrm>
          <a:prstGeom prst="rect">
            <a:avLst/>
          </a:prstGeom>
        </p:spPr>
      </p:pic>
      <p:pic>
        <p:nvPicPr>
          <p:cNvPr id="5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78" y="2474231"/>
            <a:ext cx="1860455" cy="13498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2" y="763813"/>
            <a:ext cx="8016383" cy="169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91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ALBAÃIL MUJ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0" y="873456"/>
            <a:ext cx="2374968" cy="177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bombero muj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18" y="871187"/>
            <a:ext cx="2546191" cy="147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mujer construcciÃ³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64" y="832514"/>
            <a:ext cx="2248901" cy="157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de ama casa homb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6" y="2823022"/>
            <a:ext cx="2792342" cy="178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de auxiliar guarderÃ­a homb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9" y="4706503"/>
            <a:ext cx="2628568" cy="17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de matrona homb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65" y="4640239"/>
            <a:ext cx="1721892" cy="17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de vigilante seguridad muj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33" y="4585648"/>
            <a:ext cx="2937510" cy="16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de trabajo fuerza muj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90" y="2729550"/>
            <a:ext cx="2395183" cy="159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n relacionad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54" y="2643622"/>
            <a:ext cx="2523519" cy="169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1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3" y="597162"/>
            <a:ext cx="7315200" cy="75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“Yo de mayor quiero parecerme a Amancio Ortega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t="9061" r="-967" b="8653"/>
          <a:stretch/>
        </p:blipFill>
        <p:spPr bwMode="auto">
          <a:xfrm>
            <a:off x="209671" y="1433018"/>
            <a:ext cx="8731298" cy="483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2252"/>
            <a:ext cx="847407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89111" y="633256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marzo 2017</a:t>
            </a:r>
            <a:endParaRPr lang="es-E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74" y="325569"/>
            <a:ext cx="8163729" cy="75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4"/>
          <a:stretch/>
        </p:blipFill>
        <p:spPr>
          <a:xfrm>
            <a:off x="172016" y="959785"/>
            <a:ext cx="1006951" cy="1123950"/>
          </a:xfrm>
          <a:prstGeom prst="rect">
            <a:avLst/>
          </a:prstGeom>
        </p:spPr>
      </p:pic>
      <p:pic>
        <p:nvPicPr>
          <p:cNvPr id="25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8" t="5864"/>
          <a:stretch/>
        </p:blipFill>
        <p:spPr>
          <a:xfrm>
            <a:off x="7811877" y="1221957"/>
            <a:ext cx="934901" cy="1058042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887374" y="-19882"/>
            <a:ext cx="53717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REFERENTES HOMBRES Y MUJERES</a:t>
            </a:r>
            <a:endParaRPr lang="es-E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431967"/>
              </p:ext>
            </p:extLst>
          </p:nvPr>
        </p:nvGraphicFramePr>
        <p:xfrm>
          <a:off x="5078994" y="1323242"/>
          <a:ext cx="3743608" cy="537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606237"/>
              </p:ext>
            </p:extLst>
          </p:nvPr>
        </p:nvGraphicFramePr>
        <p:xfrm>
          <a:off x="394835" y="815590"/>
          <a:ext cx="3914616" cy="598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ángulo 1"/>
          <p:cNvSpPr/>
          <p:nvPr/>
        </p:nvSpPr>
        <p:spPr>
          <a:xfrm>
            <a:off x="4726863" y="1353901"/>
            <a:ext cx="388422" cy="86274"/>
          </a:xfrm>
          <a:prstGeom prst="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4828735" y="1651318"/>
            <a:ext cx="388423" cy="82812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3988602" y="1221957"/>
            <a:ext cx="83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mujer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885790" y="1500203"/>
            <a:ext cx="92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hombre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287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28" y="412169"/>
            <a:ext cx="7315200" cy="75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5925" y="6527549"/>
            <a:ext cx="638203" cy="2353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662403" y="6526041"/>
            <a:ext cx="638203" cy="235390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020" y="6488668"/>
            <a:ext cx="95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Mujeres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00606" y="6492265"/>
            <a:ext cx="10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66FF"/>
                </a:solidFill>
              </a:rPr>
              <a:t>Hombres</a:t>
            </a:r>
            <a:endParaRPr lang="es-ES" dirty="0">
              <a:solidFill>
                <a:srgbClr val="0066FF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52673" y="5364657"/>
            <a:ext cx="8392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Las </a:t>
            </a:r>
            <a:r>
              <a:rPr lang="es-ES" dirty="0" smtClean="0">
                <a:solidFill>
                  <a:srgbClr val="FF0000"/>
                </a:solidFill>
              </a:rPr>
              <a:t>chicas </a:t>
            </a:r>
            <a:r>
              <a:rPr lang="es-ES" dirty="0" smtClean="0">
                <a:solidFill>
                  <a:prstClr val="black"/>
                </a:solidFill>
              </a:rPr>
              <a:t>tienen más referentes </a:t>
            </a:r>
            <a:r>
              <a:rPr lang="es-ES" dirty="0" smtClean="0">
                <a:solidFill>
                  <a:srgbClr val="0066FF"/>
                </a:solidFill>
              </a:rPr>
              <a:t>masculinos</a:t>
            </a:r>
            <a:r>
              <a:rPr lang="es-ES" dirty="0" smtClean="0">
                <a:solidFill>
                  <a:prstClr val="black"/>
                </a:solidFill>
              </a:rPr>
              <a:t> que los </a:t>
            </a:r>
            <a:r>
              <a:rPr lang="es-ES" dirty="0" smtClean="0">
                <a:solidFill>
                  <a:srgbClr val="0066FF"/>
                </a:solidFill>
              </a:rPr>
              <a:t>chicos</a:t>
            </a:r>
            <a:r>
              <a:rPr lang="es-ES" dirty="0" smtClean="0">
                <a:solidFill>
                  <a:prstClr val="black"/>
                </a:solidFill>
              </a:rPr>
              <a:t> referentes </a:t>
            </a:r>
            <a:r>
              <a:rPr lang="es-ES" dirty="0" smtClean="0">
                <a:solidFill>
                  <a:srgbClr val="FF0000"/>
                </a:solidFill>
              </a:rPr>
              <a:t>femeninos</a:t>
            </a:r>
            <a:r>
              <a:rPr lang="es-ES" dirty="0" smtClean="0">
                <a:solidFill>
                  <a:prstClr val="black"/>
                </a:solidFill>
              </a:rPr>
              <a:t>.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Los </a:t>
            </a:r>
            <a:r>
              <a:rPr lang="es-ES" dirty="0" smtClean="0">
                <a:solidFill>
                  <a:srgbClr val="0066FF"/>
                </a:solidFill>
              </a:rPr>
              <a:t>chicos </a:t>
            </a:r>
            <a:r>
              <a:rPr lang="es-ES" dirty="0" smtClean="0">
                <a:solidFill>
                  <a:prstClr val="black"/>
                </a:solidFill>
              </a:rPr>
              <a:t>tienen menos referentes </a:t>
            </a:r>
            <a:r>
              <a:rPr lang="es-ES" dirty="0" err="1" smtClean="0">
                <a:solidFill>
                  <a:prstClr val="black"/>
                </a:solidFill>
              </a:rPr>
              <a:t>cientificos</a:t>
            </a:r>
            <a:r>
              <a:rPr lang="es-ES" dirty="0" smtClean="0">
                <a:solidFill>
                  <a:prstClr val="black"/>
                </a:solidFill>
              </a:rPr>
              <a:t>.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Las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chicas</a:t>
            </a:r>
            <a:r>
              <a:rPr lang="es-ES" dirty="0" smtClean="0">
                <a:solidFill>
                  <a:prstClr val="black"/>
                </a:solidFill>
              </a:rPr>
              <a:t> tienen menos referentes deportistas</a:t>
            </a:r>
          </a:p>
          <a:p>
            <a:endParaRPr lang="es-ES" dirty="0">
              <a:solidFill>
                <a:prstClr val="black"/>
              </a:solidFill>
            </a:endParaRPr>
          </a:p>
          <a:p>
            <a:r>
              <a:rPr lang="es-ES" dirty="0" smtClean="0">
                <a:solidFill>
                  <a:prstClr val="black"/>
                </a:solidFill>
              </a:rPr>
              <a:t> </a:t>
            </a:r>
            <a:endParaRPr lang="es-ES" dirty="0">
              <a:solidFill>
                <a:prstClr val="black"/>
              </a:solidFill>
            </a:endParaRPr>
          </a:p>
        </p:txBody>
      </p:sp>
      <p:graphicFrame>
        <p:nvGraphicFramePr>
          <p:cNvPr id="9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941"/>
              </p:ext>
            </p:extLst>
          </p:nvPr>
        </p:nvGraphicFramePr>
        <p:xfrm>
          <a:off x="971020" y="1086415"/>
          <a:ext cx="6787800" cy="403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90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1770</TotalTime>
  <Words>464</Words>
  <Application>Microsoft Office PowerPoint</Application>
  <PresentationFormat>Presentación en pantalla 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Times New Roman</vt:lpstr>
      <vt:lpstr>Tema de Office</vt:lpstr>
      <vt:lpstr>Diseño personalizado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Aurora</dc:creator>
  <cp:lastModifiedBy>Mar Fernandez</cp:lastModifiedBy>
  <cp:revision>146</cp:revision>
  <dcterms:created xsi:type="dcterms:W3CDTF">2018-02-02T14:03:34Z</dcterms:created>
  <dcterms:modified xsi:type="dcterms:W3CDTF">2021-02-10T15:56:49Z</dcterms:modified>
</cp:coreProperties>
</file>