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68" r:id="rId2"/>
    <p:sldId id="269" r:id="rId3"/>
    <p:sldId id="270" r:id="rId4"/>
    <p:sldId id="271" r:id="rId5"/>
    <p:sldId id="272" r:id="rId6"/>
    <p:sldId id="257" r:id="rId7"/>
    <p:sldId id="258" r:id="rId8"/>
    <p:sldId id="259" r:id="rId9"/>
    <p:sldId id="260" r:id="rId10"/>
    <p:sldId id="261" r:id="rId11"/>
    <p:sldId id="262" r:id="rId12"/>
    <p:sldId id="263" r:id="rId13"/>
    <p:sldId id="264" r:id="rId14"/>
    <p:sldId id="265" r:id="rId15"/>
    <p:sldId id="267" r:id="rId16"/>
    <p:sldId id="26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Bez stila, s rešetkom tablice">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Svijetli stil 3 - Isticanj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1" autoAdjust="0"/>
    <p:restoredTop sz="71273" autoAdjust="0"/>
  </p:normalViewPr>
  <p:slideViewPr>
    <p:cSldViewPr snapToGrid="0">
      <p:cViewPr varScale="1">
        <p:scale>
          <a:sx n="52" d="100"/>
          <a:sy n="52" d="100"/>
        </p:scale>
        <p:origin x="14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3D8AB5-FFFF-48F0-AAE3-644CA28BEB6F}" type="datetimeFigureOut">
              <a:rPr lang="hr-HR" smtClean="0"/>
              <a:t>7.1.2018.</a:t>
            </a:fld>
            <a:endParaRPr lang="hr-HR"/>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F0439E-B9A1-4532-89AA-1C25F982FCD7}" type="slidenum">
              <a:rPr lang="hr-HR" smtClean="0"/>
              <a:t>‹#›</a:t>
            </a:fld>
            <a:endParaRPr lang="hr-HR"/>
          </a:p>
        </p:txBody>
      </p:sp>
    </p:spTree>
    <p:extLst>
      <p:ext uri="{BB962C8B-B14F-4D97-AF65-F5344CB8AC3E}">
        <p14:creationId xmlns:p14="http://schemas.microsoft.com/office/powerpoint/2010/main" val="2873002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AAF0439E-B9A1-4532-89AA-1C25F982FCD7}" type="slidenum">
              <a:rPr lang="hr-HR" smtClean="0"/>
              <a:t>1</a:t>
            </a:fld>
            <a:endParaRPr lang="hr-HR"/>
          </a:p>
        </p:txBody>
      </p:sp>
    </p:spTree>
    <p:extLst>
      <p:ext uri="{BB962C8B-B14F-4D97-AF65-F5344CB8AC3E}">
        <p14:creationId xmlns:p14="http://schemas.microsoft.com/office/powerpoint/2010/main" val="4054197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AAF0439E-B9A1-4532-89AA-1C25F982FCD7}" type="slidenum">
              <a:rPr lang="hr-HR" smtClean="0"/>
              <a:t>14</a:t>
            </a:fld>
            <a:endParaRPr lang="hr-HR"/>
          </a:p>
        </p:txBody>
      </p:sp>
    </p:spTree>
    <p:extLst>
      <p:ext uri="{BB962C8B-B14F-4D97-AF65-F5344CB8AC3E}">
        <p14:creationId xmlns:p14="http://schemas.microsoft.com/office/powerpoint/2010/main" val="1417382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AAF0439E-B9A1-4532-89AA-1C25F982FCD7}" type="slidenum">
              <a:rPr lang="hr-HR" smtClean="0"/>
              <a:t>15</a:t>
            </a:fld>
            <a:endParaRPr lang="hr-HR"/>
          </a:p>
        </p:txBody>
      </p:sp>
    </p:spTree>
    <p:extLst>
      <p:ext uri="{BB962C8B-B14F-4D97-AF65-F5344CB8AC3E}">
        <p14:creationId xmlns:p14="http://schemas.microsoft.com/office/powerpoint/2010/main" val="538370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smtClean="0"/>
          </a:p>
        </p:txBody>
      </p:sp>
      <p:sp>
        <p:nvSpPr>
          <p:cNvPr id="4" name="Rezervirano mjesto broja slajda 3"/>
          <p:cNvSpPr>
            <a:spLocks noGrp="1"/>
          </p:cNvSpPr>
          <p:nvPr>
            <p:ph type="sldNum" sz="quarter" idx="10"/>
          </p:nvPr>
        </p:nvSpPr>
        <p:spPr/>
        <p:txBody>
          <a:bodyPr/>
          <a:lstStyle/>
          <a:p>
            <a:fld id="{AAF0439E-B9A1-4532-89AA-1C25F982FCD7}" type="slidenum">
              <a:rPr lang="hr-HR" smtClean="0"/>
              <a:t>16</a:t>
            </a:fld>
            <a:endParaRPr lang="hr-HR"/>
          </a:p>
        </p:txBody>
      </p:sp>
    </p:spTree>
    <p:extLst>
      <p:ext uri="{BB962C8B-B14F-4D97-AF65-F5344CB8AC3E}">
        <p14:creationId xmlns:p14="http://schemas.microsoft.com/office/powerpoint/2010/main" val="1342864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baseline="0" dirty="0" smtClean="0"/>
          </a:p>
        </p:txBody>
      </p:sp>
      <p:sp>
        <p:nvSpPr>
          <p:cNvPr id="4" name="Rezervirano mjesto broja slajda 3"/>
          <p:cNvSpPr>
            <a:spLocks noGrp="1"/>
          </p:cNvSpPr>
          <p:nvPr>
            <p:ph type="sldNum" sz="quarter" idx="10"/>
          </p:nvPr>
        </p:nvSpPr>
        <p:spPr/>
        <p:txBody>
          <a:bodyPr/>
          <a:lstStyle/>
          <a:p>
            <a:fld id="{AAF0439E-B9A1-4532-89AA-1C25F982FCD7}" type="slidenum">
              <a:rPr lang="hr-HR" smtClean="0"/>
              <a:t>6</a:t>
            </a:fld>
            <a:endParaRPr lang="hr-HR"/>
          </a:p>
        </p:txBody>
      </p:sp>
    </p:spTree>
    <p:extLst>
      <p:ext uri="{BB962C8B-B14F-4D97-AF65-F5344CB8AC3E}">
        <p14:creationId xmlns:p14="http://schemas.microsoft.com/office/powerpoint/2010/main" val="1484696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AAF0439E-B9A1-4532-89AA-1C25F982FCD7}" type="slidenum">
              <a:rPr lang="hr-HR" smtClean="0"/>
              <a:t>7</a:t>
            </a:fld>
            <a:endParaRPr lang="hr-HR"/>
          </a:p>
        </p:txBody>
      </p:sp>
    </p:spTree>
    <p:extLst>
      <p:ext uri="{BB962C8B-B14F-4D97-AF65-F5344CB8AC3E}">
        <p14:creationId xmlns:p14="http://schemas.microsoft.com/office/powerpoint/2010/main" val="1223617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AAF0439E-B9A1-4532-89AA-1C25F982FCD7}" type="slidenum">
              <a:rPr lang="hr-HR" smtClean="0"/>
              <a:t>8</a:t>
            </a:fld>
            <a:endParaRPr lang="hr-HR"/>
          </a:p>
        </p:txBody>
      </p:sp>
    </p:spTree>
    <p:extLst>
      <p:ext uri="{BB962C8B-B14F-4D97-AF65-F5344CB8AC3E}">
        <p14:creationId xmlns:p14="http://schemas.microsoft.com/office/powerpoint/2010/main" val="3696326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smtClean="0"/>
          </a:p>
        </p:txBody>
      </p:sp>
      <p:sp>
        <p:nvSpPr>
          <p:cNvPr id="4" name="Rezervirano mjesto broja slajda 3"/>
          <p:cNvSpPr>
            <a:spLocks noGrp="1"/>
          </p:cNvSpPr>
          <p:nvPr>
            <p:ph type="sldNum" sz="quarter" idx="10"/>
          </p:nvPr>
        </p:nvSpPr>
        <p:spPr/>
        <p:txBody>
          <a:bodyPr/>
          <a:lstStyle/>
          <a:p>
            <a:fld id="{AAF0439E-B9A1-4532-89AA-1C25F982FCD7}" type="slidenum">
              <a:rPr lang="hr-HR" smtClean="0"/>
              <a:t>9</a:t>
            </a:fld>
            <a:endParaRPr lang="hr-HR"/>
          </a:p>
        </p:txBody>
      </p:sp>
    </p:spTree>
    <p:extLst>
      <p:ext uri="{BB962C8B-B14F-4D97-AF65-F5344CB8AC3E}">
        <p14:creationId xmlns:p14="http://schemas.microsoft.com/office/powerpoint/2010/main" val="2393359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smtClean="0"/>
          </a:p>
        </p:txBody>
      </p:sp>
      <p:sp>
        <p:nvSpPr>
          <p:cNvPr id="4" name="Rezervirano mjesto broja slajda 3"/>
          <p:cNvSpPr>
            <a:spLocks noGrp="1"/>
          </p:cNvSpPr>
          <p:nvPr>
            <p:ph type="sldNum" sz="quarter" idx="10"/>
          </p:nvPr>
        </p:nvSpPr>
        <p:spPr/>
        <p:txBody>
          <a:bodyPr/>
          <a:lstStyle/>
          <a:p>
            <a:fld id="{AAF0439E-B9A1-4532-89AA-1C25F982FCD7}" type="slidenum">
              <a:rPr lang="hr-HR" smtClean="0"/>
              <a:t>10</a:t>
            </a:fld>
            <a:endParaRPr lang="hr-HR"/>
          </a:p>
        </p:txBody>
      </p:sp>
    </p:spTree>
    <p:extLst>
      <p:ext uri="{BB962C8B-B14F-4D97-AF65-F5344CB8AC3E}">
        <p14:creationId xmlns:p14="http://schemas.microsoft.com/office/powerpoint/2010/main" val="3849782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smtClean="0"/>
          </a:p>
        </p:txBody>
      </p:sp>
      <p:sp>
        <p:nvSpPr>
          <p:cNvPr id="4" name="Rezervirano mjesto broja slajda 3"/>
          <p:cNvSpPr>
            <a:spLocks noGrp="1"/>
          </p:cNvSpPr>
          <p:nvPr>
            <p:ph type="sldNum" sz="quarter" idx="10"/>
          </p:nvPr>
        </p:nvSpPr>
        <p:spPr/>
        <p:txBody>
          <a:bodyPr/>
          <a:lstStyle/>
          <a:p>
            <a:fld id="{AAF0439E-B9A1-4532-89AA-1C25F982FCD7}" type="slidenum">
              <a:rPr lang="hr-HR" smtClean="0"/>
              <a:t>11</a:t>
            </a:fld>
            <a:endParaRPr lang="hr-HR"/>
          </a:p>
        </p:txBody>
      </p:sp>
    </p:spTree>
    <p:extLst>
      <p:ext uri="{BB962C8B-B14F-4D97-AF65-F5344CB8AC3E}">
        <p14:creationId xmlns:p14="http://schemas.microsoft.com/office/powerpoint/2010/main" val="3721477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AAF0439E-B9A1-4532-89AA-1C25F982FCD7}" type="slidenum">
              <a:rPr lang="hr-HR" smtClean="0"/>
              <a:t>12</a:t>
            </a:fld>
            <a:endParaRPr lang="hr-HR"/>
          </a:p>
        </p:txBody>
      </p:sp>
    </p:spTree>
    <p:extLst>
      <p:ext uri="{BB962C8B-B14F-4D97-AF65-F5344CB8AC3E}">
        <p14:creationId xmlns:p14="http://schemas.microsoft.com/office/powerpoint/2010/main" val="877086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AAF0439E-B9A1-4532-89AA-1C25F982FCD7}" type="slidenum">
              <a:rPr lang="hr-HR" smtClean="0"/>
              <a:t>13</a:t>
            </a:fld>
            <a:endParaRPr lang="hr-HR"/>
          </a:p>
        </p:txBody>
      </p:sp>
    </p:spTree>
    <p:extLst>
      <p:ext uri="{BB962C8B-B14F-4D97-AF65-F5344CB8AC3E}">
        <p14:creationId xmlns:p14="http://schemas.microsoft.com/office/powerpoint/2010/main" val="4159084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hr-HR" smtClean="0"/>
              <a:t>Uredite stil naslova matrice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smtClean="0"/>
              <a:t>Kliknite da biste uredili stil podnaslova matrice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1/7/2018</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hr-HR" smtClean="0"/>
              <a:t>Uredite stil naslova matrice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idx="1"/>
          </p:nvPr>
        </p:nvSpPr>
        <p:spPr/>
        <p:txBody>
          <a:bodyPr ancho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hr-HR" smtClean="0"/>
              <a:t>Uredite stil naslova matrice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48A87A34-81AB-432B-8DAE-1953F412C126}" type="datetimeFigureOut">
              <a:rPr lang="en-US" dirty="0"/>
              <a:t>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hr-HR" smtClean="0"/>
              <a:t>Uredite stil naslova matrice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hr-HR" smtClean="0"/>
              <a:t>Uredite stil naslova matrice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Content Placeholder 3"/>
          <p:cNvSpPr>
            <a:spLocks noGrp="1"/>
          </p:cNvSpPr>
          <p:nvPr>
            <p:ph sz="half" idx="2"/>
          </p:nvPr>
        </p:nvSpPr>
        <p:spPr>
          <a:xfrm>
            <a:off x="1447191" y="2824269"/>
            <a:ext cx="4645152" cy="2644457"/>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Content Placeholder 5"/>
          <p:cNvSpPr>
            <a:spLocks noGrp="1"/>
          </p:cNvSpPr>
          <p:nvPr>
            <p:ph sz="quarter" idx="4"/>
          </p:nvPr>
        </p:nvSpPr>
        <p:spPr>
          <a:xfrm>
            <a:off x="6412362" y="2821491"/>
            <a:ext cx="4645152" cy="2637371"/>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hr-HR" smtClean="0"/>
              <a:t>Uredite stil naslova matrice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48A87A34-81AB-432B-8DAE-1953F412C126}" type="datetimeFigureOut">
              <a:rPr lang="en-US" dirty="0"/>
              <a:t>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hr-HR" smtClean="0"/>
              <a:t>Uredite stil naslova matrice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1/7/2018</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hr-HR" smtClean="0"/>
              <a:t>Uredite stil naslova matrice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1/7/2018</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facebook.com/erasmusKA1strahoninec" TargetMode="External"/><Relationship Id="rId2" Type="http://schemas.openxmlformats.org/officeDocument/2006/relationships/hyperlink" Target="https://korakdoskolebuducnosti.blogspot.h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4DAFB-911D-42DB-97BF-D64858DF1795}"/>
              </a:ext>
            </a:extLst>
          </p:cNvPr>
          <p:cNvSpPr>
            <a:spLocks noGrp="1"/>
          </p:cNvSpPr>
          <p:nvPr>
            <p:ph type="ctrTitle"/>
          </p:nvPr>
        </p:nvSpPr>
        <p:spPr/>
        <p:txBody>
          <a:bodyPr/>
          <a:lstStyle/>
          <a:p>
            <a:r>
              <a:rPr lang="hr-HR"/>
              <a:t>Kooperativna </a:t>
            </a:r>
            <a:r>
              <a:rPr lang="hr-HR" dirty="0"/>
              <a:t>metoda</a:t>
            </a:r>
          </a:p>
        </p:txBody>
      </p:sp>
      <p:sp>
        <p:nvSpPr>
          <p:cNvPr id="3" name="Subtitle 2">
            <a:extLst>
              <a:ext uri="{FF2B5EF4-FFF2-40B4-BE49-F238E27FC236}">
                <a16:creationId xmlns:a16="http://schemas.microsoft.com/office/drawing/2014/main" id="{DD274A94-129A-4106-B6A8-442BA017CF56}"/>
              </a:ext>
            </a:extLst>
          </p:cNvPr>
          <p:cNvSpPr>
            <a:spLocks noGrp="1"/>
          </p:cNvSpPr>
          <p:nvPr>
            <p:ph type="subTitle" idx="1"/>
          </p:nvPr>
        </p:nvSpPr>
        <p:spPr/>
        <p:txBody>
          <a:bodyPr>
            <a:normAutofit fontScale="62500" lnSpcReduction="20000"/>
          </a:bodyPr>
          <a:lstStyle/>
          <a:p>
            <a:pPr algn="r"/>
            <a:r>
              <a:rPr lang="hr-HR" dirty="0"/>
              <a:t>Katica Mikulaj Ovčarić </a:t>
            </a:r>
            <a:r>
              <a:rPr lang="hr-HR" dirty="0" smtClean="0"/>
              <a:t>učitelj savjetnik tehničke kulture</a:t>
            </a:r>
          </a:p>
          <a:p>
            <a:pPr algn="r"/>
            <a:r>
              <a:rPr lang="hr-HR" dirty="0" smtClean="0"/>
              <a:t>i </a:t>
            </a:r>
            <a:r>
              <a:rPr lang="hr-HR" dirty="0"/>
              <a:t>Marina </a:t>
            </a:r>
            <a:r>
              <a:rPr lang="hr-HR" dirty="0" err="1" smtClean="0"/>
              <a:t>Mrazović</a:t>
            </a:r>
            <a:r>
              <a:rPr lang="hr-HR" dirty="0" smtClean="0"/>
              <a:t> učitelj mentor likovne kulture</a:t>
            </a:r>
            <a:endParaRPr lang="hr-HR" dirty="0"/>
          </a:p>
          <a:p>
            <a:pPr algn="r"/>
            <a:r>
              <a:rPr lang="hr-HR" dirty="0"/>
              <a:t>8. siječnja 2018.</a:t>
            </a:r>
          </a:p>
        </p:txBody>
      </p:sp>
      <p:pic>
        <p:nvPicPr>
          <p:cNvPr id="5" name="Picture 4">
            <a:extLst>
              <a:ext uri="{FF2B5EF4-FFF2-40B4-BE49-F238E27FC236}">
                <a16:creationId xmlns:a16="http://schemas.microsoft.com/office/drawing/2014/main" id="{C0C4B667-ED81-4AB2-92A7-530CE5C9D658}"/>
              </a:ext>
            </a:extLst>
          </p:cNvPr>
          <p:cNvPicPr>
            <a:picLocks noChangeAspect="1"/>
          </p:cNvPicPr>
          <p:nvPr/>
        </p:nvPicPr>
        <p:blipFill>
          <a:blip r:embed="rId3"/>
          <a:stretch>
            <a:fillRect/>
          </a:stretch>
        </p:blipFill>
        <p:spPr>
          <a:xfrm>
            <a:off x="8788547" y="219635"/>
            <a:ext cx="2004959" cy="2004959"/>
          </a:xfrm>
          <a:prstGeom prst="rect">
            <a:avLst/>
          </a:prstGeom>
        </p:spPr>
      </p:pic>
      <p:pic>
        <p:nvPicPr>
          <p:cNvPr id="7" name="Picture 6">
            <a:extLst>
              <a:ext uri="{FF2B5EF4-FFF2-40B4-BE49-F238E27FC236}">
                <a16:creationId xmlns:a16="http://schemas.microsoft.com/office/drawing/2014/main" id="{D51CF5D3-8315-44C9-981E-3FCB58D157E3}"/>
              </a:ext>
            </a:extLst>
          </p:cNvPr>
          <p:cNvPicPr>
            <a:picLocks noChangeAspect="1"/>
          </p:cNvPicPr>
          <p:nvPr/>
        </p:nvPicPr>
        <p:blipFill>
          <a:blip r:embed="rId4"/>
          <a:stretch>
            <a:fillRect/>
          </a:stretch>
        </p:blipFill>
        <p:spPr>
          <a:xfrm>
            <a:off x="3805440" y="5455499"/>
            <a:ext cx="2102660" cy="822153"/>
          </a:xfrm>
          <a:prstGeom prst="rect">
            <a:avLst/>
          </a:prstGeom>
        </p:spPr>
      </p:pic>
      <p:pic>
        <p:nvPicPr>
          <p:cNvPr id="11" name="Picture 10">
            <a:extLst>
              <a:ext uri="{FF2B5EF4-FFF2-40B4-BE49-F238E27FC236}">
                <a16:creationId xmlns:a16="http://schemas.microsoft.com/office/drawing/2014/main" id="{7326C3FF-6829-42EA-8B14-F3D13C28F552}"/>
              </a:ext>
            </a:extLst>
          </p:cNvPr>
          <p:cNvPicPr>
            <a:picLocks noChangeAspect="1"/>
          </p:cNvPicPr>
          <p:nvPr/>
        </p:nvPicPr>
        <p:blipFill>
          <a:blip r:embed="rId5"/>
          <a:stretch>
            <a:fillRect/>
          </a:stretch>
        </p:blipFill>
        <p:spPr>
          <a:xfrm>
            <a:off x="770965" y="5458845"/>
            <a:ext cx="2866553" cy="818807"/>
          </a:xfrm>
          <a:prstGeom prst="rect">
            <a:avLst/>
          </a:prstGeom>
        </p:spPr>
      </p:pic>
      <p:pic>
        <p:nvPicPr>
          <p:cNvPr id="13" name="Picture 12">
            <a:extLst>
              <a:ext uri="{FF2B5EF4-FFF2-40B4-BE49-F238E27FC236}">
                <a16:creationId xmlns:a16="http://schemas.microsoft.com/office/drawing/2014/main" id="{C8D9B719-D478-478E-ACA2-348C85DDFE71}"/>
              </a:ext>
            </a:extLst>
          </p:cNvPr>
          <p:cNvPicPr>
            <a:picLocks noChangeAspect="1"/>
          </p:cNvPicPr>
          <p:nvPr/>
        </p:nvPicPr>
        <p:blipFill>
          <a:blip r:embed="rId6"/>
          <a:stretch>
            <a:fillRect/>
          </a:stretch>
        </p:blipFill>
        <p:spPr>
          <a:xfrm>
            <a:off x="6041113" y="5486040"/>
            <a:ext cx="2636056" cy="791612"/>
          </a:xfrm>
          <a:prstGeom prst="rect">
            <a:avLst/>
          </a:prstGeom>
        </p:spPr>
      </p:pic>
    </p:spTree>
    <p:extLst>
      <p:ext uri="{BB962C8B-B14F-4D97-AF65-F5344CB8AC3E}">
        <p14:creationId xmlns:p14="http://schemas.microsoft.com/office/powerpoint/2010/main" val="40785476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47076" y="491011"/>
            <a:ext cx="9603275" cy="1049235"/>
          </a:xfrm>
        </p:spPr>
        <p:txBody>
          <a:bodyPr/>
          <a:lstStyle/>
          <a:p>
            <a:r>
              <a:rPr lang="hr-HR" dirty="0" smtClean="0"/>
              <a:t>KOPERATIVNA METODA učenja</a:t>
            </a:r>
            <a:endParaRPr lang="hr-HR" dirty="0"/>
          </a:p>
        </p:txBody>
      </p:sp>
      <p:sp>
        <p:nvSpPr>
          <p:cNvPr id="3" name="Rezervirano mjesto sadržaja 2"/>
          <p:cNvSpPr>
            <a:spLocks noGrp="1"/>
          </p:cNvSpPr>
          <p:nvPr>
            <p:ph idx="1"/>
          </p:nvPr>
        </p:nvSpPr>
        <p:spPr>
          <a:xfrm>
            <a:off x="1059694" y="1159319"/>
            <a:ext cx="9603275" cy="4640590"/>
          </a:xfrm>
        </p:spPr>
        <p:txBody>
          <a:bodyPr>
            <a:noAutofit/>
          </a:bodyPr>
          <a:lstStyle/>
          <a:p>
            <a:r>
              <a:rPr lang="hr-HR" sz="2400" dirty="0" smtClean="0"/>
              <a:t>Strukturirane grupe</a:t>
            </a:r>
          </a:p>
          <a:p>
            <a:r>
              <a:rPr lang="pl-PL" sz="2400" dirty="0"/>
              <a:t>Učenici su sami odgovorni za svoje učenje kao i za učenje ostalih</a:t>
            </a:r>
            <a:r>
              <a:rPr lang="pl-PL" sz="2400" dirty="0" smtClean="0"/>
              <a:t>.</a:t>
            </a:r>
            <a:endParaRPr lang="hr-HR" sz="2400" dirty="0" smtClean="0"/>
          </a:p>
          <a:p>
            <a:r>
              <a:rPr lang="hr-HR" sz="2400" dirty="0" smtClean="0"/>
              <a:t>Male grupe učenika </a:t>
            </a:r>
            <a:r>
              <a:rPr lang="hr-HR" sz="2400" dirty="0"/>
              <a:t>raznih razina znanja </a:t>
            </a:r>
            <a:r>
              <a:rPr lang="hr-HR" sz="2400" dirty="0" smtClean="0"/>
              <a:t>i statusa u razredu uče </a:t>
            </a:r>
            <a:r>
              <a:rPr lang="hr-HR" sz="2400" dirty="0"/>
              <a:t>zajedno </a:t>
            </a:r>
            <a:endParaRPr lang="hr-HR" sz="2400" dirty="0" smtClean="0"/>
          </a:p>
          <a:p>
            <a:r>
              <a:rPr lang="hr-HR" sz="2400" dirty="0"/>
              <a:t>Svatko ima posebnu ulogu u grupi  </a:t>
            </a:r>
          </a:p>
          <a:p>
            <a:r>
              <a:rPr lang="hr-HR" sz="2400" dirty="0" smtClean="0"/>
              <a:t>Svi članovi grupe su odgovorni da svi u grupi razumiju zadatak</a:t>
            </a:r>
          </a:p>
          <a:p>
            <a:r>
              <a:rPr lang="hr-HR" sz="2400" dirty="0"/>
              <a:t>Uspjeh jednog člana skupine pomaže drugom biti </a:t>
            </a:r>
            <a:r>
              <a:rPr lang="hr-HR" sz="2400" dirty="0" smtClean="0"/>
              <a:t>uspješniji</a:t>
            </a:r>
          </a:p>
          <a:p>
            <a:r>
              <a:rPr lang="hr-HR" sz="2400" dirty="0" smtClean="0"/>
              <a:t>Zadatak zahtijeva međusobnu suradnju, različite sposobnosti i vještine</a:t>
            </a:r>
          </a:p>
          <a:p>
            <a:r>
              <a:rPr lang="hr-HR" sz="2400" dirty="0" smtClean="0"/>
              <a:t>Nitko nije završio sa zadatkom dok svi nisu završili</a:t>
            </a:r>
            <a:endParaRPr lang="hr-HR" sz="2400" dirty="0"/>
          </a:p>
        </p:txBody>
      </p:sp>
    </p:spTree>
    <p:extLst>
      <p:ext uri="{BB962C8B-B14F-4D97-AF65-F5344CB8AC3E}">
        <p14:creationId xmlns:p14="http://schemas.microsoft.com/office/powerpoint/2010/main" val="264013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451578" y="164439"/>
            <a:ext cx="9603275" cy="1049235"/>
          </a:xfrm>
        </p:spPr>
        <p:txBody>
          <a:bodyPr/>
          <a:lstStyle/>
          <a:p>
            <a:r>
              <a:rPr lang="hr-HR" dirty="0" smtClean="0"/>
              <a:t>Uloge</a:t>
            </a:r>
            <a:endParaRPr lang="hr-HR" dirty="0"/>
          </a:p>
        </p:txBody>
      </p:sp>
      <p:sp>
        <p:nvSpPr>
          <p:cNvPr id="3" name="Rezervirano mjesto sadržaja 2"/>
          <p:cNvSpPr>
            <a:spLocks noGrp="1"/>
          </p:cNvSpPr>
          <p:nvPr>
            <p:ph idx="1"/>
          </p:nvPr>
        </p:nvSpPr>
        <p:spPr>
          <a:xfrm>
            <a:off x="1229510" y="866199"/>
            <a:ext cx="9603275" cy="5273343"/>
          </a:xfrm>
        </p:spPr>
        <p:txBody>
          <a:bodyPr>
            <a:normAutofit fontScale="40000" lnSpcReduction="20000"/>
          </a:bodyPr>
          <a:lstStyle/>
          <a:p>
            <a:r>
              <a:rPr lang="hr-HR" sz="5300" b="1" dirty="0" smtClean="0"/>
              <a:t>Organizator</a:t>
            </a:r>
            <a:r>
              <a:rPr lang="hr-HR" sz="5300" dirty="0" smtClean="0"/>
              <a:t> - brine se o tome da li su svi članovi grupe razumjeli zadatak, kako doći do rješenja, da svi članovi sudjeluju u rješavanju zadatka,  ako nekome u grupi nešto </a:t>
            </a:r>
            <a:r>
              <a:rPr lang="hr-HR" sz="5300" dirty="0"/>
              <a:t>nije jasno </a:t>
            </a:r>
            <a:r>
              <a:rPr lang="hr-HR" sz="5300" dirty="0" smtClean="0"/>
              <a:t>u zadatku on jedini smije pozvati učitelja</a:t>
            </a:r>
          </a:p>
          <a:p>
            <a:r>
              <a:rPr lang="hr-HR" sz="5300" b="1" dirty="0" smtClean="0"/>
              <a:t>Izvjestitelj -</a:t>
            </a:r>
            <a:r>
              <a:rPr lang="hr-HR" sz="5300" dirty="0" smtClean="0"/>
              <a:t> piše bilješke, diskutira s grupom što će </a:t>
            </a:r>
            <a:r>
              <a:rPr lang="hr-HR" sz="5300" dirty="0"/>
              <a:t>i </a:t>
            </a:r>
            <a:r>
              <a:rPr lang="hr-HR" sz="5300" dirty="0" smtClean="0"/>
              <a:t>kako prezentirati</a:t>
            </a:r>
            <a:r>
              <a:rPr lang="hr-HR" sz="5300" dirty="0"/>
              <a:t>, </a:t>
            </a:r>
            <a:r>
              <a:rPr lang="hr-HR" sz="5300" dirty="0" smtClean="0"/>
              <a:t>organizira prezentiranje tako da je svaki od člana grupe uključen, </a:t>
            </a:r>
            <a:r>
              <a:rPr lang="hr-HR" sz="5300" dirty="0"/>
              <a:t>organizira prezentiranje rješenja razredu i </a:t>
            </a:r>
            <a:r>
              <a:rPr lang="hr-HR" sz="5300" dirty="0" smtClean="0"/>
              <a:t>učitelju</a:t>
            </a:r>
          </a:p>
          <a:p>
            <a:r>
              <a:rPr lang="hr-HR" sz="5300" b="1" dirty="0" smtClean="0"/>
              <a:t>Preuzimatelj materijala </a:t>
            </a:r>
            <a:r>
              <a:rPr lang="hr-HR" sz="5300" dirty="0" smtClean="0"/>
              <a:t>-preuzima radni materijal </a:t>
            </a:r>
            <a:r>
              <a:rPr lang="hr-HR" sz="5300" dirty="0"/>
              <a:t>te </a:t>
            </a:r>
            <a:r>
              <a:rPr lang="hr-HR" sz="5300" dirty="0" smtClean="0"/>
              <a:t>je zadužen </a:t>
            </a:r>
            <a:r>
              <a:rPr lang="hr-HR" sz="5300" dirty="0"/>
              <a:t>za </a:t>
            </a:r>
            <a:r>
              <a:rPr lang="hr-HR" sz="5300" dirty="0" smtClean="0"/>
              <a:t>njega. Dijeli ih članovima grupe. Jedino </a:t>
            </a:r>
            <a:r>
              <a:rPr lang="hr-HR" sz="5300" dirty="0"/>
              <a:t>se on </a:t>
            </a:r>
            <a:r>
              <a:rPr lang="hr-HR" sz="5300" dirty="0" smtClean="0"/>
              <a:t>može dići od stola i uzeti materijale. Nakon završetka vraća radne materijale.</a:t>
            </a:r>
          </a:p>
          <a:p>
            <a:r>
              <a:rPr lang="hr-HR" sz="5300" b="1" dirty="0" smtClean="0"/>
              <a:t>Planer</a:t>
            </a:r>
            <a:r>
              <a:rPr lang="hr-HR" sz="5300" dirty="0" smtClean="0"/>
              <a:t> - brine </a:t>
            </a:r>
            <a:r>
              <a:rPr lang="hr-HR" sz="5300" dirty="0"/>
              <a:t>se da grupa riješi </a:t>
            </a:r>
            <a:r>
              <a:rPr lang="hr-HR" sz="5300" dirty="0" smtClean="0"/>
              <a:t>zadatak </a:t>
            </a:r>
            <a:r>
              <a:rPr lang="hr-HR" sz="5300" dirty="0"/>
              <a:t>u </a:t>
            </a:r>
            <a:r>
              <a:rPr lang="hr-HR" sz="5300" dirty="0" smtClean="0"/>
              <a:t>zadanom vremenskom roku, te konstantno prati koliko vremena je preostalo</a:t>
            </a:r>
          </a:p>
          <a:p>
            <a:r>
              <a:rPr lang="hr-HR" sz="5300" b="1" dirty="0" smtClean="0"/>
              <a:t>Poticatelj</a:t>
            </a:r>
            <a:r>
              <a:rPr lang="hr-HR" sz="5300" dirty="0" smtClean="0"/>
              <a:t> – potiče svakog u grupi da da svoj maksimum, pohvaljuje njihov doprinos, potiče međusobnu suradnju, vodi računa da nitko u grupi nije izostavljen. Posebno je zadužen da pohvali kad netko napravi nešto dobro, iznese neku dobru ideju.</a:t>
            </a:r>
          </a:p>
          <a:p>
            <a:endParaRPr lang="hr-HR" sz="4000" dirty="0" smtClean="0"/>
          </a:p>
          <a:p>
            <a:endParaRPr lang="hr-HR" dirty="0" smtClean="0"/>
          </a:p>
          <a:p>
            <a:endParaRPr lang="hr-HR" dirty="0" smtClean="0"/>
          </a:p>
          <a:p>
            <a:endParaRPr lang="hr-HR" dirty="0"/>
          </a:p>
        </p:txBody>
      </p:sp>
    </p:spTree>
    <p:extLst>
      <p:ext uri="{BB962C8B-B14F-4D97-AF65-F5344CB8AC3E}">
        <p14:creationId xmlns:p14="http://schemas.microsoft.com/office/powerpoint/2010/main" val="102301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438516" y="373445"/>
            <a:ext cx="9603275" cy="1049235"/>
          </a:xfrm>
        </p:spPr>
        <p:txBody>
          <a:bodyPr/>
          <a:lstStyle/>
          <a:p>
            <a:r>
              <a:rPr lang="hr-HR" dirty="0" smtClean="0"/>
              <a:t>Zašto uloge?</a:t>
            </a:r>
            <a:endParaRPr lang="hr-HR" dirty="0"/>
          </a:p>
        </p:txBody>
      </p:sp>
      <p:sp>
        <p:nvSpPr>
          <p:cNvPr id="3" name="Rezervirano mjesto sadržaja 2"/>
          <p:cNvSpPr>
            <a:spLocks noGrp="1"/>
          </p:cNvSpPr>
          <p:nvPr>
            <p:ph idx="1"/>
          </p:nvPr>
        </p:nvSpPr>
        <p:spPr>
          <a:xfrm>
            <a:off x="1229511" y="1916964"/>
            <a:ext cx="9603275" cy="4248704"/>
          </a:xfrm>
        </p:spPr>
        <p:txBody>
          <a:bodyPr>
            <a:noAutofit/>
          </a:bodyPr>
          <a:lstStyle/>
          <a:p>
            <a:r>
              <a:rPr lang="hr-HR" sz="2400" dirty="0" smtClean="0"/>
              <a:t>Grupni rad je efikasniji ako svaki član skupine ima određenu ulogu</a:t>
            </a:r>
          </a:p>
          <a:p>
            <a:r>
              <a:rPr lang="hr-HR" sz="2400" dirty="0" smtClean="0"/>
              <a:t>Učenik kojem je dodijeljena uloga kvalitetnije izvršava zadatak</a:t>
            </a:r>
          </a:p>
          <a:p>
            <a:r>
              <a:rPr lang="hr-HR" sz="2400" dirty="0" smtClean="0"/>
              <a:t>Učenici uče preuzeti kolektivnu odgovornost grupnog rada</a:t>
            </a:r>
          </a:p>
          <a:p>
            <a:r>
              <a:rPr lang="hr-HR" sz="2400" dirty="0" smtClean="0"/>
              <a:t>Svatko sudjeluje u grupnom radu</a:t>
            </a:r>
          </a:p>
          <a:p>
            <a:r>
              <a:rPr lang="hr-HR" sz="2400" dirty="0" smtClean="0"/>
              <a:t>Dominantniji učenici će lakše drugima dati priliku da sudjeluju, a učenici nižeg statusa u razredu će sudjelovati u radu (npr. učenici s jezičnom barijerom) ako imaju ulogu u grupnom radu</a:t>
            </a:r>
            <a:endParaRPr lang="hr-HR" sz="2400" dirty="0"/>
          </a:p>
        </p:txBody>
      </p:sp>
    </p:spTree>
    <p:extLst>
      <p:ext uri="{BB962C8B-B14F-4D97-AF65-F5344CB8AC3E}">
        <p14:creationId xmlns:p14="http://schemas.microsoft.com/office/powerpoint/2010/main" val="316843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dirty="0"/>
              <a:t>Četiri temeljnih načela kooperativnog učenja:</a:t>
            </a:r>
            <a:br>
              <a:rPr lang="hr-HR" dirty="0"/>
            </a:br>
            <a:endParaRPr lang="hr-HR" dirty="0"/>
          </a:p>
        </p:txBody>
      </p:sp>
      <p:sp>
        <p:nvSpPr>
          <p:cNvPr id="3" name="Rezervirano mjesto sadržaja 2"/>
          <p:cNvSpPr>
            <a:spLocks noGrp="1"/>
          </p:cNvSpPr>
          <p:nvPr>
            <p:ph idx="1"/>
          </p:nvPr>
        </p:nvSpPr>
        <p:spPr/>
        <p:txBody>
          <a:bodyPr/>
          <a:lstStyle/>
          <a:p>
            <a:r>
              <a:rPr lang="hr-HR" sz="2400" dirty="0" smtClean="0"/>
              <a:t>Pozitivna </a:t>
            </a:r>
            <a:r>
              <a:rPr lang="hr-HR" sz="2400" dirty="0"/>
              <a:t>međuovisnost članova u grupi</a:t>
            </a:r>
          </a:p>
          <a:p>
            <a:r>
              <a:rPr lang="hr-HR" sz="2400" dirty="0" smtClean="0"/>
              <a:t>Individualna </a:t>
            </a:r>
            <a:r>
              <a:rPr lang="hr-HR" sz="2400" dirty="0"/>
              <a:t>odgovornost</a:t>
            </a:r>
          </a:p>
          <a:p>
            <a:r>
              <a:rPr lang="hr-HR" sz="2400" dirty="0" smtClean="0"/>
              <a:t>Podjednak </a:t>
            </a:r>
            <a:r>
              <a:rPr lang="hr-HR" sz="2400" dirty="0"/>
              <a:t>doprinos</a:t>
            </a:r>
          </a:p>
          <a:p>
            <a:r>
              <a:rPr lang="hr-HR" sz="2400" dirty="0" smtClean="0"/>
              <a:t>Simultana interakcija</a:t>
            </a:r>
          </a:p>
          <a:p>
            <a:endParaRPr lang="hr-HR" sz="2400" dirty="0"/>
          </a:p>
          <a:p>
            <a:endParaRPr lang="hr-HR" dirty="0"/>
          </a:p>
        </p:txBody>
      </p:sp>
    </p:spTree>
    <p:extLst>
      <p:ext uri="{BB962C8B-B14F-4D97-AF65-F5344CB8AC3E}">
        <p14:creationId xmlns:p14="http://schemas.microsoft.com/office/powerpoint/2010/main" val="163948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Uloga učitelja</a:t>
            </a:r>
            <a:endParaRPr lang="hr-HR" dirty="0"/>
          </a:p>
        </p:txBody>
      </p:sp>
      <p:sp>
        <p:nvSpPr>
          <p:cNvPr id="3" name="Rezervirano mjesto sadržaja 2"/>
          <p:cNvSpPr>
            <a:spLocks noGrp="1"/>
          </p:cNvSpPr>
          <p:nvPr>
            <p:ph idx="1"/>
          </p:nvPr>
        </p:nvSpPr>
        <p:spPr/>
        <p:txBody>
          <a:bodyPr>
            <a:normAutofit/>
          </a:bodyPr>
          <a:lstStyle/>
          <a:p>
            <a:r>
              <a:rPr lang="hr-HR" sz="2400" dirty="0" smtClean="0"/>
              <a:t>Postaviti pravila, dati jasne upute, odrediti jasne kriterije ocjenjivanja, naučiti učenike kako učiti kooperativnom metodom, planirajte, osmišljavajte, kad dođe do problema pitajte grupu što misle koji je najbolji način da ga riješite.</a:t>
            </a:r>
          </a:p>
          <a:p>
            <a:r>
              <a:rPr lang="hr-HR" sz="2400" dirty="0" smtClean="0"/>
              <a:t>Vi ste tamo da ih vodite, a ne da im kažete kako doći do rješenja.</a:t>
            </a:r>
            <a:endParaRPr lang="hr-HR" sz="2400" dirty="0"/>
          </a:p>
        </p:txBody>
      </p:sp>
    </p:spTree>
    <p:extLst>
      <p:ext uri="{BB962C8B-B14F-4D97-AF65-F5344CB8AC3E}">
        <p14:creationId xmlns:p14="http://schemas.microsoft.com/office/powerpoint/2010/main" val="270296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Rezervirano mjesto sadržaja 3"/>
          <p:cNvGraphicFramePr>
            <a:graphicFrameLocks noGrp="1"/>
          </p:cNvGraphicFramePr>
          <p:nvPr>
            <p:ph idx="1"/>
            <p:extLst>
              <p:ext uri="{D42A27DB-BD31-4B8C-83A1-F6EECF244321}">
                <p14:modId xmlns:p14="http://schemas.microsoft.com/office/powerpoint/2010/main" val="3636752346"/>
              </p:ext>
            </p:extLst>
          </p:nvPr>
        </p:nvGraphicFramePr>
        <p:xfrm>
          <a:off x="223935" y="1101012"/>
          <a:ext cx="11476653" cy="5163894"/>
        </p:xfrm>
        <a:graphic>
          <a:graphicData uri="http://schemas.openxmlformats.org/drawingml/2006/table">
            <a:tbl>
              <a:tblPr firstRow="1" firstCol="1" bandRow="1">
                <a:tableStyleId>{E8B1032C-EA38-4F05-BA0D-38AFFFC7BED3}</a:tableStyleId>
              </a:tblPr>
              <a:tblGrid>
                <a:gridCol w="1222139">
                  <a:extLst>
                    <a:ext uri="{9D8B030D-6E8A-4147-A177-3AD203B41FA5}">
                      <a16:colId xmlns:a16="http://schemas.microsoft.com/office/drawing/2014/main" val="2147376496"/>
                    </a:ext>
                  </a:extLst>
                </a:gridCol>
                <a:gridCol w="2252625">
                  <a:extLst>
                    <a:ext uri="{9D8B030D-6E8A-4147-A177-3AD203B41FA5}">
                      <a16:colId xmlns:a16="http://schemas.microsoft.com/office/drawing/2014/main" val="3552032790"/>
                    </a:ext>
                  </a:extLst>
                </a:gridCol>
                <a:gridCol w="1908719">
                  <a:extLst>
                    <a:ext uri="{9D8B030D-6E8A-4147-A177-3AD203B41FA5}">
                      <a16:colId xmlns:a16="http://schemas.microsoft.com/office/drawing/2014/main" val="2542260300"/>
                    </a:ext>
                  </a:extLst>
                </a:gridCol>
                <a:gridCol w="2148070">
                  <a:extLst>
                    <a:ext uri="{9D8B030D-6E8A-4147-A177-3AD203B41FA5}">
                      <a16:colId xmlns:a16="http://schemas.microsoft.com/office/drawing/2014/main" val="4294297410"/>
                    </a:ext>
                  </a:extLst>
                </a:gridCol>
                <a:gridCol w="1960511">
                  <a:extLst>
                    <a:ext uri="{9D8B030D-6E8A-4147-A177-3AD203B41FA5}">
                      <a16:colId xmlns:a16="http://schemas.microsoft.com/office/drawing/2014/main" val="4030987600"/>
                    </a:ext>
                  </a:extLst>
                </a:gridCol>
                <a:gridCol w="1984589">
                  <a:extLst>
                    <a:ext uri="{9D8B030D-6E8A-4147-A177-3AD203B41FA5}">
                      <a16:colId xmlns:a16="http://schemas.microsoft.com/office/drawing/2014/main" val="2829737564"/>
                    </a:ext>
                  </a:extLst>
                </a:gridCol>
              </a:tblGrid>
              <a:tr h="722670">
                <a:tc>
                  <a:txBody>
                    <a:bodyPr/>
                    <a:lstStyle/>
                    <a:p>
                      <a:pPr algn="ctr">
                        <a:lnSpc>
                          <a:spcPct val="107000"/>
                        </a:lnSpc>
                        <a:spcAft>
                          <a:spcPts val="0"/>
                        </a:spcAft>
                      </a:pPr>
                      <a:r>
                        <a:rPr lang="hr-HR" sz="2000" dirty="0" smtClean="0">
                          <a:effectLst/>
                        </a:rPr>
                        <a:t> ULOGA</a:t>
                      </a:r>
                      <a:endParaRPr lang="hr-H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2000" dirty="0">
                          <a:effectLst/>
                        </a:rPr>
                        <a:t>ORGANIZATOR</a:t>
                      </a:r>
                      <a:endParaRPr lang="hr-H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2000" dirty="0">
                          <a:effectLst/>
                        </a:rPr>
                        <a:t>IZVJESTITELJ</a:t>
                      </a:r>
                      <a:endParaRPr lang="hr-H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2000" dirty="0">
                          <a:effectLst/>
                        </a:rPr>
                        <a:t>PREUZIMATELJ MATERIJALA  </a:t>
                      </a:r>
                      <a:endParaRPr lang="hr-H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2000" dirty="0">
                          <a:effectLst/>
                        </a:rPr>
                        <a:t>PLANER</a:t>
                      </a:r>
                      <a:endParaRPr lang="hr-H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2000" dirty="0" smtClean="0">
                          <a:effectLst/>
                        </a:rPr>
                        <a:t>POTICATELJ/</a:t>
                      </a:r>
                    </a:p>
                    <a:p>
                      <a:pPr algn="ctr">
                        <a:lnSpc>
                          <a:spcPct val="107000"/>
                        </a:lnSpc>
                        <a:spcAft>
                          <a:spcPts val="0"/>
                        </a:spcAft>
                      </a:pPr>
                      <a:r>
                        <a:rPr lang="hr-HR" sz="2000" dirty="0" smtClean="0">
                          <a:effectLst/>
                        </a:rPr>
                        <a:t>HARMONIZER</a:t>
                      </a:r>
                      <a:endParaRPr lang="hr-H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28877781"/>
                  </a:ext>
                </a:extLst>
              </a:tr>
              <a:tr h="826212">
                <a:tc>
                  <a:txBody>
                    <a:bodyPr/>
                    <a:lstStyle/>
                    <a:p>
                      <a:pPr algn="ctr">
                        <a:lnSpc>
                          <a:spcPct val="107000"/>
                        </a:lnSpc>
                        <a:spcAft>
                          <a:spcPts val="0"/>
                        </a:spcAft>
                      </a:pPr>
                      <a:r>
                        <a:rPr lang="hr-HR" sz="2200" dirty="0">
                          <a:effectLst/>
                        </a:rPr>
                        <a:t> </a:t>
                      </a:r>
                      <a:r>
                        <a:rPr lang="hr-HR" sz="2200" dirty="0" smtClean="0">
                          <a:effectLst/>
                        </a:rPr>
                        <a:t>Grupa</a:t>
                      </a:r>
                      <a:r>
                        <a:rPr lang="hr-HR" sz="2200" baseline="0" dirty="0" smtClean="0">
                          <a:effectLst/>
                        </a:rPr>
                        <a:t> 1</a:t>
                      </a:r>
                      <a:endParaRPr lang="hr-HR"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2200" dirty="0">
                          <a:effectLst/>
                        </a:rPr>
                        <a:t>Dunja Novak</a:t>
                      </a:r>
                      <a:endParaRPr lang="hr-HR"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2200" dirty="0">
                          <a:effectLst/>
                        </a:rPr>
                        <a:t>Petra </a:t>
                      </a:r>
                      <a:r>
                        <a:rPr lang="hr-HR" sz="2200" dirty="0" err="1">
                          <a:effectLst/>
                        </a:rPr>
                        <a:t>Žganec</a:t>
                      </a:r>
                      <a:endParaRPr lang="hr-HR"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2200" dirty="0">
                          <a:effectLst/>
                        </a:rPr>
                        <a:t>Silvija Šoštarić</a:t>
                      </a:r>
                      <a:endParaRPr lang="hr-HR"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2200">
                          <a:effectLst/>
                        </a:rPr>
                        <a:t>Karmenka Tomašek</a:t>
                      </a:r>
                      <a:endParaRPr lang="hr-HR"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2200">
                          <a:effectLst/>
                        </a:rPr>
                        <a:t>Janko Kalšan</a:t>
                      </a:r>
                      <a:endParaRPr lang="hr-HR"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84139158"/>
                  </a:ext>
                </a:extLst>
              </a:tr>
              <a:tr h="1020166">
                <a:tc>
                  <a:txBody>
                    <a:bodyPr/>
                    <a:lstStyle/>
                    <a:p>
                      <a:pPr algn="ctr">
                        <a:lnSpc>
                          <a:spcPct val="107000"/>
                        </a:lnSpc>
                        <a:spcAft>
                          <a:spcPts val="0"/>
                        </a:spcAft>
                      </a:pPr>
                      <a:r>
                        <a:rPr lang="hr-HR" sz="2200" dirty="0" smtClean="0">
                          <a:effectLst/>
                        </a:rPr>
                        <a:t>Grupa</a:t>
                      </a:r>
                      <a:r>
                        <a:rPr lang="hr-HR" sz="2200" baseline="0" dirty="0" smtClean="0">
                          <a:effectLst/>
                        </a:rPr>
                        <a:t> </a:t>
                      </a:r>
                    </a:p>
                    <a:p>
                      <a:pPr algn="ctr">
                        <a:lnSpc>
                          <a:spcPct val="107000"/>
                        </a:lnSpc>
                        <a:spcAft>
                          <a:spcPts val="0"/>
                        </a:spcAft>
                      </a:pPr>
                      <a:r>
                        <a:rPr lang="hr-HR" sz="2200" dirty="0" smtClean="0">
                          <a:effectLst/>
                        </a:rPr>
                        <a:t>2</a:t>
                      </a:r>
                      <a:endParaRPr lang="hr-HR"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2200" dirty="0" smtClean="0">
                          <a:effectLst/>
                        </a:rPr>
                        <a:t>Jasenka </a:t>
                      </a:r>
                      <a:r>
                        <a:rPr lang="hr-HR" sz="2200" dirty="0">
                          <a:effectLst/>
                        </a:rPr>
                        <a:t>Đurić</a:t>
                      </a:r>
                      <a:endParaRPr lang="hr-HR"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2200" dirty="0">
                          <a:effectLst/>
                        </a:rPr>
                        <a:t>Edita Medved</a:t>
                      </a:r>
                      <a:endParaRPr lang="hr-HR"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2200" dirty="0" smtClean="0">
                          <a:effectLst/>
                        </a:rPr>
                        <a:t>Jadranka</a:t>
                      </a:r>
                    </a:p>
                    <a:p>
                      <a:pPr algn="ctr">
                        <a:lnSpc>
                          <a:spcPct val="107000"/>
                        </a:lnSpc>
                        <a:spcAft>
                          <a:spcPts val="0"/>
                        </a:spcAft>
                      </a:pPr>
                      <a:r>
                        <a:rPr lang="hr-HR" sz="2200" dirty="0" smtClean="0">
                          <a:effectLst/>
                        </a:rPr>
                        <a:t> </a:t>
                      </a:r>
                      <a:r>
                        <a:rPr lang="hr-HR" sz="2200" dirty="0" err="1">
                          <a:effectLst/>
                        </a:rPr>
                        <a:t>Škvorc</a:t>
                      </a:r>
                      <a:endParaRPr lang="hr-HR"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hr-HR" sz="2200" dirty="0" smtClean="0">
                        <a:effectLst/>
                      </a:endParaRPr>
                    </a:p>
                    <a:p>
                      <a:pPr algn="ctr">
                        <a:lnSpc>
                          <a:spcPct val="107000"/>
                        </a:lnSpc>
                        <a:spcAft>
                          <a:spcPts val="0"/>
                        </a:spcAft>
                      </a:pPr>
                      <a:r>
                        <a:rPr lang="hr-HR" sz="2200" dirty="0" smtClean="0">
                          <a:effectLst/>
                        </a:rPr>
                        <a:t>Jadranka </a:t>
                      </a:r>
                    </a:p>
                    <a:p>
                      <a:pPr algn="ctr">
                        <a:lnSpc>
                          <a:spcPct val="107000"/>
                        </a:lnSpc>
                        <a:spcAft>
                          <a:spcPts val="0"/>
                        </a:spcAft>
                      </a:pPr>
                      <a:r>
                        <a:rPr lang="hr-HR" sz="2200" dirty="0" err="1" smtClean="0">
                          <a:effectLst/>
                        </a:rPr>
                        <a:t>Škvorc</a:t>
                      </a:r>
                      <a:endParaRPr lang="hr-HR" sz="2200" dirty="0" smtClean="0">
                        <a:effectLst/>
                      </a:endParaRPr>
                    </a:p>
                    <a:p>
                      <a:pPr algn="ctr">
                        <a:lnSpc>
                          <a:spcPct val="107000"/>
                        </a:lnSpc>
                        <a:spcAft>
                          <a:spcPts val="0"/>
                        </a:spcAft>
                      </a:pPr>
                      <a:endParaRPr lang="hr-HR"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hr-HR" sz="2200" dirty="0" smtClean="0">
                        <a:effectLst/>
                      </a:endParaRPr>
                    </a:p>
                    <a:p>
                      <a:pPr algn="ctr">
                        <a:lnSpc>
                          <a:spcPct val="107000"/>
                        </a:lnSpc>
                        <a:spcAft>
                          <a:spcPts val="0"/>
                        </a:spcAft>
                      </a:pPr>
                      <a:r>
                        <a:rPr lang="hr-HR" sz="2200" dirty="0" smtClean="0">
                          <a:effectLst/>
                        </a:rPr>
                        <a:t>Marija </a:t>
                      </a:r>
                    </a:p>
                    <a:p>
                      <a:pPr algn="ctr">
                        <a:lnSpc>
                          <a:spcPct val="107000"/>
                        </a:lnSpc>
                        <a:spcAft>
                          <a:spcPts val="0"/>
                        </a:spcAft>
                      </a:pPr>
                      <a:r>
                        <a:rPr lang="hr-HR" sz="2200" dirty="0" err="1" smtClean="0">
                          <a:effectLst/>
                        </a:rPr>
                        <a:t>Meštrić</a:t>
                      </a:r>
                      <a:endParaRPr lang="hr-HR" sz="2200" dirty="0" smtClean="0">
                        <a:effectLst/>
                      </a:endParaRPr>
                    </a:p>
                    <a:p>
                      <a:pPr algn="ctr">
                        <a:lnSpc>
                          <a:spcPct val="107000"/>
                        </a:lnSpc>
                        <a:spcAft>
                          <a:spcPts val="0"/>
                        </a:spcAft>
                      </a:pPr>
                      <a:endParaRPr lang="hr-HR"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43021879"/>
                  </a:ext>
                </a:extLst>
              </a:tr>
              <a:tr h="1089956">
                <a:tc>
                  <a:txBody>
                    <a:bodyPr/>
                    <a:lstStyle/>
                    <a:p>
                      <a:pPr algn="ctr">
                        <a:lnSpc>
                          <a:spcPct val="107000"/>
                        </a:lnSpc>
                        <a:spcAft>
                          <a:spcPts val="0"/>
                        </a:spcAft>
                      </a:pPr>
                      <a:r>
                        <a:rPr lang="hr-HR" sz="2200" dirty="0">
                          <a:effectLst/>
                        </a:rPr>
                        <a:t> </a:t>
                      </a:r>
                      <a:r>
                        <a:rPr lang="hr-HR" sz="2200" dirty="0" smtClean="0">
                          <a:effectLst/>
                        </a:rPr>
                        <a:t>Grupa 3</a:t>
                      </a:r>
                      <a:endParaRPr lang="hr-HR"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2200">
                          <a:effectLst/>
                        </a:rPr>
                        <a:t>Tea Horvatić</a:t>
                      </a:r>
                      <a:endParaRPr lang="hr-HR"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2200" dirty="0">
                          <a:effectLst/>
                        </a:rPr>
                        <a:t>Sandra Kocijan</a:t>
                      </a:r>
                      <a:endParaRPr lang="hr-HR"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2200" dirty="0">
                          <a:effectLst/>
                        </a:rPr>
                        <a:t>Adela </a:t>
                      </a:r>
                      <a:r>
                        <a:rPr lang="hr-HR" sz="2200" dirty="0" err="1">
                          <a:effectLst/>
                        </a:rPr>
                        <a:t>Tompoš</a:t>
                      </a:r>
                      <a:endParaRPr lang="hr-HR"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2200" dirty="0">
                          <a:effectLst/>
                        </a:rPr>
                        <a:t>Dijana Oreški Vidović</a:t>
                      </a:r>
                      <a:endParaRPr lang="hr-HR"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2200" dirty="0">
                          <a:effectLst/>
                        </a:rPr>
                        <a:t>Sanja </a:t>
                      </a:r>
                      <a:r>
                        <a:rPr lang="hr-HR" sz="2200" dirty="0" err="1">
                          <a:effectLst/>
                        </a:rPr>
                        <a:t>Hozmec</a:t>
                      </a:r>
                      <a:endParaRPr lang="hr-HR"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0117607"/>
                  </a:ext>
                </a:extLst>
              </a:tr>
              <a:tr h="1089956">
                <a:tc>
                  <a:txBody>
                    <a:bodyPr/>
                    <a:lstStyle/>
                    <a:p>
                      <a:pPr algn="ctr">
                        <a:lnSpc>
                          <a:spcPct val="107000"/>
                        </a:lnSpc>
                        <a:spcAft>
                          <a:spcPts val="0"/>
                        </a:spcAft>
                      </a:pPr>
                      <a:r>
                        <a:rPr lang="hr-HR" sz="2200" dirty="0">
                          <a:effectLst/>
                        </a:rPr>
                        <a:t> </a:t>
                      </a:r>
                      <a:r>
                        <a:rPr lang="hr-HR" sz="2200" dirty="0" smtClean="0">
                          <a:effectLst/>
                        </a:rPr>
                        <a:t>Grupa 4</a:t>
                      </a:r>
                      <a:endParaRPr lang="hr-HR"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hr-HR" sz="2200" dirty="0" smtClean="0">
                          <a:effectLst/>
                        </a:rPr>
                        <a:t>Ana Horvat</a:t>
                      </a:r>
                    </a:p>
                    <a:p>
                      <a:pPr algn="ctr">
                        <a:lnSpc>
                          <a:spcPct val="107000"/>
                        </a:lnSpc>
                        <a:spcAft>
                          <a:spcPts val="0"/>
                        </a:spcAft>
                      </a:pPr>
                      <a:endParaRPr lang="hr-HR"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hr-HR" sz="2200" dirty="0" smtClean="0">
                          <a:effectLst/>
                        </a:rPr>
                        <a:t>Karmen </a:t>
                      </a:r>
                      <a:r>
                        <a:rPr lang="hr-HR" sz="2200" dirty="0" err="1" smtClean="0">
                          <a:effectLst/>
                        </a:rPr>
                        <a:t>Habijan</a:t>
                      </a:r>
                      <a:r>
                        <a:rPr lang="hr-HR" sz="2200" dirty="0" smtClean="0">
                          <a:effectLst/>
                        </a:rPr>
                        <a:t> </a:t>
                      </a:r>
                      <a:r>
                        <a:rPr lang="hr-HR" sz="2200" dirty="0" err="1" smtClean="0">
                          <a:effectLst/>
                        </a:rPr>
                        <a:t>Buza</a:t>
                      </a:r>
                      <a:endParaRPr lang="hr-HR" sz="2200" dirty="0" smtClean="0">
                        <a:effectLst/>
                      </a:endParaRPr>
                    </a:p>
                    <a:p>
                      <a:pPr algn="ctr">
                        <a:lnSpc>
                          <a:spcPct val="107000"/>
                        </a:lnSpc>
                        <a:spcAft>
                          <a:spcPts val="0"/>
                        </a:spcAft>
                      </a:pPr>
                      <a:endParaRPr lang="hr-HR"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2200">
                          <a:effectLst/>
                        </a:rPr>
                        <a:t>Jasmina Tratnjak</a:t>
                      </a:r>
                      <a:endParaRPr lang="hr-HR"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2200" dirty="0">
                          <a:effectLst/>
                        </a:rPr>
                        <a:t>Zoran Horvatić</a:t>
                      </a:r>
                      <a:endParaRPr lang="hr-HR"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2200" dirty="0">
                          <a:effectLst/>
                        </a:rPr>
                        <a:t>Tamara Vidović</a:t>
                      </a:r>
                      <a:endParaRPr lang="hr-HR"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27343847"/>
                  </a:ext>
                </a:extLst>
              </a:tr>
            </a:tbl>
          </a:graphicData>
        </a:graphic>
      </p:graphicFrame>
      <p:sp>
        <p:nvSpPr>
          <p:cNvPr id="2" name="TekstniOkvir 1"/>
          <p:cNvSpPr txBox="1"/>
          <p:nvPr/>
        </p:nvSpPr>
        <p:spPr>
          <a:xfrm>
            <a:off x="3648269" y="391885"/>
            <a:ext cx="4627983" cy="523220"/>
          </a:xfrm>
          <a:prstGeom prst="rect">
            <a:avLst/>
          </a:prstGeom>
          <a:noFill/>
        </p:spPr>
        <p:txBody>
          <a:bodyPr wrap="square" rtlCol="0">
            <a:spAutoFit/>
          </a:bodyPr>
          <a:lstStyle/>
          <a:p>
            <a:pPr algn="ctr"/>
            <a:r>
              <a:rPr lang="hr-HR" sz="2800" dirty="0" smtClean="0"/>
              <a:t>GRUPE I ULOGE</a:t>
            </a:r>
            <a:endParaRPr lang="hr-HR" sz="2800" dirty="0"/>
          </a:p>
        </p:txBody>
      </p:sp>
    </p:spTree>
    <p:extLst>
      <p:ext uri="{BB962C8B-B14F-4D97-AF65-F5344CB8AC3E}">
        <p14:creationId xmlns:p14="http://schemas.microsoft.com/office/powerpoint/2010/main" val="307521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Diskusija u paru</a:t>
            </a:r>
            <a:endParaRPr lang="hr-HR" dirty="0"/>
          </a:p>
        </p:txBody>
      </p:sp>
      <p:sp>
        <p:nvSpPr>
          <p:cNvPr id="3" name="Rezervirano mjesto sadržaja 2"/>
          <p:cNvSpPr>
            <a:spLocks noGrp="1"/>
          </p:cNvSpPr>
          <p:nvPr>
            <p:ph idx="1"/>
          </p:nvPr>
        </p:nvSpPr>
        <p:spPr/>
        <p:txBody>
          <a:bodyPr>
            <a:normAutofit/>
          </a:bodyPr>
          <a:lstStyle/>
          <a:p>
            <a:r>
              <a:rPr lang="hr-HR" sz="2400" dirty="0" smtClean="0"/>
              <a:t>Navedite koje bi bile prednosti kooperativnog učenja</a:t>
            </a:r>
          </a:p>
          <a:p>
            <a:r>
              <a:rPr lang="hr-HR" sz="2400" dirty="0" smtClean="0"/>
              <a:t>Navedite neke od nedostataka kooperativnog učenja</a:t>
            </a:r>
          </a:p>
          <a:p>
            <a:r>
              <a:rPr lang="hr-HR" sz="2400" dirty="0" smtClean="0"/>
              <a:t>Navedite sve uvjete koje je nužno zadovoljiti da bi kooperativna metoda učenja bila uspješna</a:t>
            </a:r>
            <a:endParaRPr lang="hr-HR" sz="2400" dirty="0"/>
          </a:p>
        </p:txBody>
      </p:sp>
    </p:spTree>
    <p:extLst>
      <p:ext uri="{BB962C8B-B14F-4D97-AF65-F5344CB8AC3E}">
        <p14:creationId xmlns:p14="http://schemas.microsoft.com/office/powerpoint/2010/main" val="321169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F858-F10A-4003-B38B-145A6012830D}"/>
              </a:ext>
            </a:extLst>
          </p:cNvPr>
          <p:cNvSpPr>
            <a:spLocks noGrp="1"/>
          </p:cNvSpPr>
          <p:nvPr>
            <p:ph type="title"/>
          </p:nvPr>
        </p:nvSpPr>
        <p:spPr/>
        <p:txBody>
          <a:bodyPr/>
          <a:lstStyle/>
          <a:p>
            <a:r>
              <a:rPr lang="hr-HR" dirty="0"/>
              <a:t>Erasmus+ KA1 (Ključna aktivnost 1)</a:t>
            </a:r>
          </a:p>
        </p:txBody>
      </p:sp>
      <p:sp>
        <p:nvSpPr>
          <p:cNvPr id="3" name="Content Placeholder 2">
            <a:extLst>
              <a:ext uri="{FF2B5EF4-FFF2-40B4-BE49-F238E27FC236}">
                <a16:creationId xmlns:a16="http://schemas.microsoft.com/office/drawing/2014/main" id="{532A01F2-4B12-4ABD-BE24-A4E2C308C8FF}"/>
              </a:ext>
            </a:extLst>
          </p:cNvPr>
          <p:cNvSpPr>
            <a:spLocks noGrp="1"/>
          </p:cNvSpPr>
          <p:nvPr>
            <p:ph idx="1"/>
          </p:nvPr>
        </p:nvSpPr>
        <p:spPr>
          <a:xfrm>
            <a:off x="1371600" y="1709530"/>
            <a:ext cx="10065026" cy="4678018"/>
          </a:xfrm>
        </p:spPr>
        <p:txBody>
          <a:bodyPr>
            <a:normAutofit fontScale="85000" lnSpcReduction="10000"/>
          </a:bodyPr>
          <a:lstStyle/>
          <a:p>
            <a:r>
              <a:rPr lang="hr-HR" dirty="0"/>
              <a:t>namijenjena je ostvarivanju mobilnosti zaposlenika odgojno-obrazovnih ustanova u svrhu usavršavanja znanja, vještina i kompetencija potrebnih za obavljanje posla u svojim matičnim ustanovama</a:t>
            </a:r>
          </a:p>
          <a:p>
            <a:r>
              <a:rPr lang="hr-HR" b="1" dirty="0">
                <a:solidFill>
                  <a:schemeClr val="accent5"/>
                </a:solidFill>
              </a:rPr>
              <a:t>Vrste mobilnosti:</a:t>
            </a:r>
          </a:p>
          <a:p>
            <a:pPr lvl="1"/>
            <a:r>
              <a:rPr lang="hr-HR" sz="2800" dirty="0"/>
              <a:t>a) sudjelovanje u </a:t>
            </a:r>
            <a:r>
              <a:rPr lang="hr-HR" sz="2800" b="1" dirty="0"/>
              <a:t>strukturiranim tečajevima </a:t>
            </a:r>
            <a:r>
              <a:rPr lang="hr-HR" sz="2800" dirty="0"/>
              <a:t>i ostalim oblicima osposobljavanja u inozemstvu </a:t>
            </a:r>
          </a:p>
          <a:p>
            <a:pPr lvl="1"/>
            <a:r>
              <a:rPr lang="hr-HR" sz="2800" dirty="0"/>
              <a:t>b) praksa po modelu </a:t>
            </a:r>
            <a:r>
              <a:rPr lang="hr-HR" sz="2800" b="1" dirty="0" err="1"/>
              <a:t>job</a:t>
            </a:r>
            <a:r>
              <a:rPr lang="hr-HR" sz="2800" b="1" dirty="0"/>
              <a:t> </a:t>
            </a:r>
            <a:r>
              <a:rPr lang="hr-HR" sz="2800" b="1" dirty="0" err="1"/>
              <a:t>shadowing</a:t>
            </a:r>
            <a:r>
              <a:rPr lang="hr-HR" sz="2800" b="1" dirty="0"/>
              <a:t> </a:t>
            </a:r>
            <a:r>
              <a:rPr lang="hr-HR" sz="2800" dirty="0"/>
              <a:t>u partnerskoj školi (školi koja prima sudionika) ili drugoj relevantnoj ustanovi u području općeg obrazovanja</a:t>
            </a:r>
          </a:p>
          <a:p>
            <a:pPr lvl="1"/>
            <a:r>
              <a:rPr lang="hr-HR" sz="2800" dirty="0"/>
              <a:t>c) </a:t>
            </a:r>
            <a:r>
              <a:rPr lang="hr-HR" sz="2800" b="1" dirty="0"/>
              <a:t>aktivnost podučavanja </a:t>
            </a:r>
            <a:r>
              <a:rPr lang="hr-HR" sz="2800" dirty="0"/>
              <a:t>unutar koje nastavno i nenastavno osoblje ima priliku podučavati svoj predmet u partnerskoj školi u inozemstvu</a:t>
            </a:r>
          </a:p>
          <a:p>
            <a:endParaRPr lang="hr-HR" dirty="0"/>
          </a:p>
        </p:txBody>
      </p:sp>
    </p:spTree>
    <p:extLst>
      <p:ext uri="{BB962C8B-B14F-4D97-AF65-F5344CB8AC3E}">
        <p14:creationId xmlns:p14="http://schemas.microsoft.com/office/powerpoint/2010/main" val="118277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B28C09AD-162C-4871-A4CE-621A849BA487}"/>
              </a:ext>
            </a:extLst>
          </p:cNvPr>
          <p:cNvPicPr>
            <a:picLocks noChangeAspect="1"/>
          </p:cNvPicPr>
          <p:nvPr/>
        </p:nvPicPr>
        <p:blipFill>
          <a:blip r:embed="rId2"/>
          <a:stretch>
            <a:fillRect/>
          </a:stretch>
        </p:blipFill>
        <p:spPr>
          <a:xfrm>
            <a:off x="2100468" y="301487"/>
            <a:ext cx="8830732" cy="3311525"/>
          </a:xfrm>
          <a:prstGeom prst="rect">
            <a:avLst/>
          </a:prstGeom>
        </p:spPr>
      </p:pic>
      <p:sp>
        <p:nvSpPr>
          <p:cNvPr id="3" name="Content Placeholder 2">
            <a:extLst>
              <a:ext uri="{FF2B5EF4-FFF2-40B4-BE49-F238E27FC236}">
                <a16:creationId xmlns:a16="http://schemas.microsoft.com/office/drawing/2014/main" id="{914C308B-06FB-4862-87B8-D454437FE039}"/>
              </a:ext>
            </a:extLst>
          </p:cNvPr>
          <p:cNvSpPr>
            <a:spLocks noGrp="1"/>
          </p:cNvSpPr>
          <p:nvPr>
            <p:ph idx="1"/>
          </p:nvPr>
        </p:nvSpPr>
        <p:spPr>
          <a:xfrm>
            <a:off x="958939" y="2847054"/>
            <a:ext cx="9972261" cy="3389244"/>
          </a:xfrm>
        </p:spPr>
        <p:txBody>
          <a:bodyPr>
            <a:normAutofit fontScale="92500" lnSpcReduction="10000"/>
          </a:bodyPr>
          <a:lstStyle/>
          <a:p>
            <a:r>
              <a:rPr lang="hr-HR" sz="2800" b="1" dirty="0"/>
              <a:t>Ciljevi:</a:t>
            </a:r>
          </a:p>
          <a:p>
            <a:pPr lvl="1"/>
            <a:r>
              <a:rPr lang="hr-HR" sz="2800" dirty="0"/>
              <a:t>unapređenje ključnih kompetencija i vještina nastavnika i učenika kroz cjeloživotno učenje</a:t>
            </a:r>
          </a:p>
          <a:p>
            <a:pPr lvl="1"/>
            <a:r>
              <a:rPr lang="hr-HR" sz="2800" dirty="0"/>
              <a:t>modernizacija škole kroz nove metode poučavanja i IKT alate za nastavu</a:t>
            </a:r>
          </a:p>
          <a:p>
            <a:pPr lvl="1"/>
            <a:r>
              <a:rPr lang="hr-HR" sz="2800" dirty="0"/>
              <a:t>internacionalizacija i poboljšanje kvalitete škole, nastave, metoda rada kroz njegovanje kreativnosti</a:t>
            </a:r>
          </a:p>
          <a:p>
            <a:endParaRPr lang="hr-HR" dirty="0"/>
          </a:p>
        </p:txBody>
      </p:sp>
    </p:spTree>
    <p:extLst>
      <p:ext uri="{BB962C8B-B14F-4D97-AF65-F5344CB8AC3E}">
        <p14:creationId xmlns:p14="http://schemas.microsoft.com/office/powerpoint/2010/main" val="110236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F8BE8-9664-426C-B4C1-E830C0497650}"/>
              </a:ext>
            </a:extLst>
          </p:cNvPr>
          <p:cNvSpPr>
            <a:spLocks noGrp="1"/>
          </p:cNvSpPr>
          <p:nvPr>
            <p:ph type="title"/>
          </p:nvPr>
        </p:nvSpPr>
        <p:spPr/>
        <p:txBody>
          <a:bodyPr/>
          <a:lstStyle/>
          <a:p>
            <a:r>
              <a:rPr lang="hr-HR" dirty="0"/>
              <a:t>Mobilnosti</a:t>
            </a:r>
          </a:p>
        </p:txBody>
      </p:sp>
      <p:sp>
        <p:nvSpPr>
          <p:cNvPr id="3" name="Content Placeholder 2">
            <a:extLst>
              <a:ext uri="{FF2B5EF4-FFF2-40B4-BE49-F238E27FC236}">
                <a16:creationId xmlns:a16="http://schemas.microsoft.com/office/drawing/2014/main" id="{4E37686C-5F52-4F32-A57E-B40C5A295475}"/>
              </a:ext>
            </a:extLst>
          </p:cNvPr>
          <p:cNvSpPr>
            <a:spLocks noGrp="1"/>
          </p:cNvSpPr>
          <p:nvPr>
            <p:ph idx="1"/>
          </p:nvPr>
        </p:nvSpPr>
        <p:spPr>
          <a:xfrm>
            <a:off x="744894" y="1410074"/>
            <a:ext cx="10515600" cy="4575916"/>
          </a:xfrm>
        </p:spPr>
        <p:txBody>
          <a:bodyPr>
            <a:normAutofit lnSpcReduction="10000"/>
          </a:bodyPr>
          <a:lstStyle/>
          <a:p>
            <a:pPr>
              <a:lnSpc>
                <a:spcPct val="100000"/>
              </a:lnSpc>
            </a:pPr>
            <a:r>
              <a:rPr lang="hr-HR" sz="3200" b="1" dirty="0">
                <a:solidFill>
                  <a:schemeClr val="accent5"/>
                </a:solidFill>
              </a:rPr>
              <a:t>Island – 5. – 10. 11. 2017. </a:t>
            </a:r>
            <a:r>
              <a:rPr lang="hr-HR" sz="3200" dirty="0"/>
              <a:t>– Vrednovanje za učenje, kreativne i raznovrsne metode vrednovanja za obrazovanje u 21.st.</a:t>
            </a:r>
          </a:p>
          <a:p>
            <a:pPr>
              <a:lnSpc>
                <a:spcPct val="100000"/>
              </a:lnSpc>
            </a:pPr>
            <a:r>
              <a:rPr lang="hr-HR" sz="3200" b="1" dirty="0">
                <a:solidFill>
                  <a:schemeClr val="accent5"/>
                </a:solidFill>
              </a:rPr>
              <a:t>Nizozemska - 22. 04. 2018. - 26. 04. 2018.</a:t>
            </a:r>
            <a:r>
              <a:rPr lang="hr-HR" sz="3200" dirty="0"/>
              <a:t>– Neformalno i </a:t>
            </a:r>
            <a:r>
              <a:rPr lang="hr-HR" sz="3200" dirty="0" err="1"/>
              <a:t>informalno</a:t>
            </a:r>
            <a:r>
              <a:rPr lang="hr-HR" sz="3200" dirty="0"/>
              <a:t> obrazovanje u školi – metode i alati za osnaživanje učenja učenika</a:t>
            </a:r>
          </a:p>
          <a:p>
            <a:pPr>
              <a:lnSpc>
                <a:spcPct val="100000"/>
              </a:lnSpc>
            </a:pPr>
            <a:r>
              <a:rPr lang="hr-HR" sz="3200" b="1" dirty="0">
                <a:solidFill>
                  <a:schemeClr val="accent5"/>
                </a:solidFill>
              </a:rPr>
              <a:t>Poljska – (ožujak 2018.) </a:t>
            </a:r>
            <a:r>
              <a:rPr lang="hr-HR" sz="3200" dirty="0" err="1"/>
              <a:t>job</a:t>
            </a:r>
            <a:r>
              <a:rPr lang="hr-HR" sz="3200" dirty="0"/>
              <a:t> </a:t>
            </a:r>
            <a:r>
              <a:rPr lang="hr-HR" sz="3200" dirty="0" err="1"/>
              <a:t>shadowing</a:t>
            </a:r>
            <a:r>
              <a:rPr lang="hr-HR" sz="3200" dirty="0"/>
              <a:t>, praksa u inozemstvu  </a:t>
            </a:r>
          </a:p>
          <a:p>
            <a:pPr>
              <a:lnSpc>
                <a:spcPct val="100000"/>
              </a:lnSpc>
            </a:pPr>
            <a:r>
              <a:rPr lang="hr-HR" sz="3200" b="1" dirty="0">
                <a:solidFill>
                  <a:schemeClr val="accent5"/>
                </a:solidFill>
              </a:rPr>
              <a:t>Malta – 2. – 8. 09. 2018. </a:t>
            </a:r>
            <a:r>
              <a:rPr lang="hr-HR" sz="3200" dirty="0"/>
              <a:t>Kodiranje, tableti i robotika</a:t>
            </a:r>
          </a:p>
        </p:txBody>
      </p:sp>
    </p:spTree>
    <p:extLst>
      <p:ext uri="{BB962C8B-B14F-4D97-AF65-F5344CB8AC3E}">
        <p14:creationId xmlns:p14="http://schemas.microsoft.com/office/powerpoint/2010/main" val="318281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503DE-A35E-47D0-8AFE-F6496423E395}"/>
              </a:ext>
            </a:extLst>
          </p:cNvPr>
          <p:cNvSpPr>
            <a:spLocks noGrp="1"/>
          </p:cNvSpPr>
          <p:nvPr>
            <p:ph type="title"/>
          </p:nvPr>
        </p:nvSpPr>
        <p:spPr/>
        <p:txBody>
          <a:bodyPr/>
          <a:lstStyle/>
          <a:p>
            <a:r>
              <a:rPr lang="hr-HR" dirty="0"/>
              <a:t>Blog i Facebook stranica</a:t>
            </a:r>
          </a:p>
        </p:txBody>
      </p:sp>
      <p:sp>
        <p:nvSpPr>
          <p:cNvPr id="3" name="Content Placeholder 2">
            <a:extLst>
              <a:ext uri="{FF2B5EF4-FFF2-40B4-BE49-F238E27FC236}">
                <a16:creationId xmlns:a16="http://schemas.microsoft.com/office/drawing/2014/main" id="{CA4E09EB-78B5-490C-81DC-0885EB59E771}"/>
              </a:ext>
            </a:extLst>
          </p:cNvPr>
          <p:cNvSpPr>
            <a:spLocks noGrp="1"/>
          </p:cNvSpPr>
          <p:nvPr>
            <p:ph idx="1"/>
          </p:nvPr>
        </p:nvSpPr>
        <p:spPr>
          <a:xfrm>
            <a:off x="1371599" y="2286000"/>
            <a:ext cx="9998765" cy="3581400"/>
          </a:xfrm>
        </p:spPr>
        <p:txBody>
          <a:bodyPr/>
          <a:lstStyle/>
          <a:p>
            <a:r>
              <a:rPr lang="hr-HR" sz="3200" dirty="0">
                <a:hlinkClick r:id="rId2"/>
              </a:rPr>
              <a:t>https://korakdoskolebuducnosti.blogspot.hr</a:t>
            </a:r>
            <a:endParaRPr lang="hr-HR" sz="3200" dirty="0"/>
          </a:p>
          <a:p>
            <a:pPr marL="0" indent="0">
              <a:buNone/>
            </a:pPr>
            <a:endParaRPr lang="hr-HR" sz="3200" dirty="0"/>
          </a:p>
          <a:p>
            <a:r>
              <a:rPr lang="hr-HR" sz="3200" dirty="0">
                <a:hlinkClick r:id="rId3"/>
              </a:rPr>
              <a:t>https://www.facebook.com/erasmusKA1strahoninec</a:t>
            </a:r>
            <a:endParaRPr lang="hr-HR" sz="3200" dirty="0"/>
          </a:p>
          <a:p>
            <a:endParaRPr lang="hr-HR" sz="3200" dirty="0"/>
          </a:p>
          <a:p>
            <a:r>
              <a:rPr lang="hr-HR" sz="3200" dirty="0"/>
              <a:t>eTwinning projekt: Future </a:t>
            </a:r>
            <a:r>
              <a:rPr lang="hr-HR" sz="3200" dirty="0" err="1"/>
              <a:t>Schools</a:t>
            </a:r>
            <a:r>
              <a:rPr lang="hr-HR" sz="3200" dirty="0"/>
              <a:t> 2018</a:t>
            </a:r>
          </a:p>
          <a:p>
            <a:endParaRPr lang="hr-HR" dirty="0"/>
          </a:p>
        </p:txBody>
      </p:sp>
    </p:spTree>
    <p:extLst>
      <p:ext uri="{BB962C8B-B14F-4D97-AF65-F5344CB8AC3E}">
        <p14:creationId xmlns:p14="http://schemas.microsoft.com/office/powerpoint/2010/main" val="3803254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Kooperativno učenje</a:t>
            </a:r>
            <a:endParaRPr lang="hr-HR" dirty="0"/>
          </a:p>
        </p:txBody>
      </p:sp>
      <p:sp>
        <p:nvSpPr>
          <p:cNvPr id="3" name="Rezervirano mjesto sadržaja 2"/>
          <p:cNvSpPr>
            <a:spLocks noGrp="1"/>
          </p:cNvSpPr>
          <p:nvPr>
            <p:ph idx="1"/>
          </p:nvPr>
        </p:nvSpPr>
        <p:spPr/>
        <p:txBody>
          <a:bodyPr>
            <a:normAutofit lnSpcReduction="10000"/>
          </a:bodyPr>
          <a:lstStyle/>
          <a:p>
            <a:endParaRPr lang="hr-HR" sz="2400" dirty="0" smtClean="0"/>
          </a:p>
          <a:p>
            <a:r>
              <a:rPr lang="hr-HR" sz="2400" dirty="0" smtClean="0"/>
              <a:t>Kooperativno </a:t>
            </a:r>
            <a:r>
              <a:rPr lang="hr-HR" sz="2400" dirty="0"/>
              <a:t>učenje je rad u malim grupama, gdje </a:t>
            </a:r>
            <a:r>
              <a:rPr lang="hr-HR" sz="2400" dirty="0" smtClean="0"/>
              <a:t>učenici </a:t>
            </a:r>
            <a:r>
              <a:rPr lang="hr-HR" sz="2400" dirty="0"/>
              <a:t>samostalno proučavaju </a:t>
            </a:r>
            <a:r>
              <a:rPr lang="hr-HR" sz="2400" dirty="0" smtClean="0"/>
              <a:t>zadani </a:t>
            </a:r>
            <a:r>
              <a:rPr lang="hr-HR" sz="2400" dirty="0"/>
              <a:t>materijal vodeći računa da svaki </a:t>
            </a:r>
            <a:r>
              <a:rPr lang="hr-HR" sz="2400" dirty="0" smtClean="0"/>
              <a:t>član </a:t>
            </a:r>
            <a:r>
              <a:rPr lang="hr-HR" sz="2400" dirty="0"/>
              <a:t>u grupi bude uključen u </a:t>
            </a:r>
            <a:r>
              <a:rPr lang="hr-HR" sz="2400" dirty="0" smtClean="0"/>
              <a:t>rad</a:t>
            </a:r>
          </a:p>
          <a:p>
            <a:r>
              <a:rPr lang="hr-HR" sz="2400" dirty="0" smtClean="0"/>
              <a:t>Metoda koja svakom pruža priliku za bolji pristup procesu učenja</a:t>
            </a:r>
          </a:p>
          <a:p>
            <a:r>
              <a:rPr lang="hr-HR" sz="2400" dirty="0" smtClean="0"/>
              <a:t>Metoda za bolje stjecanje </a:t>
            </a:r>
            <a:r>
              <a:rPr lang="hr-HR" sz="2400" smtClean="0"/>
              <a:t>interkulturalnih </a:t>
            </a:r>
            <a:r>
              <a:rPr lang="hr-HR" sz="2400" dirty="0"/>
              <a:t>kompetencija, razbijanje stereotipa </a:t>
            </a:r>
            <a:r>
              <a:rPr lang="hr-HR" sz="2400" dirty="0" smtClean="0"/>
              <a:t>te drugačiji </a:t>
            </a:r>
            <a:r>
              <a:rPr lang="hr-HR" sz="2400" dirty="0"/>
              <a:t>pristup procesu učenja</a:t>
            </a:r>
          </a:p>
        </p:txBody>
      </p:sp>
    </p:spTree>
    <p:extLst>
      <p:ext uri="{BB962C8B-B14F-4D97-AF65-F5344CB8AC3E}">
        <p14:creationId xmlns:p14="http://schemas.microsoft.com/office/powerpoint/2010/main" val="177255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Zašto kooperativna metoda učenja?</a:t>
            </a:r>
            <a:endParaRPr lang="hr-HR" dirty="0"/>
          </a:p>
        </p:txBody>
      </p:sp>
      <p:sp>
        <p:nvSpPr>
          <p:cNvPr id="3" name="Rezervirano mjesto sadržaja 2"/>
          <p:cNvSpPr>
            <a:spLocks noGrp="1"/>
          </p:cNvSpPr>
          <p:nvPr>
            <p:ph idx="1"/>
          </p:nvPr>
        </p:nvSpPr>
        <p:spPr/>
        <p:txBody>
          <a:bodyPr>
            <a:normAutofit/>
          </a:bodyPr>
          <a:lstStyle/>
          <a:p>
            <a:r>
              <a:rPr lang="hr-HR" sz="2800" dirty="0" smtClean="0"/>
              <a:t>Kooperativno učenje je uvijek grupni rad, ali grupni rad nije uvijek kooperativno učenje.</a:t>
            </a:r>
          </a:p>
          <a:p>
            <a:r>
              <a:rPr lang="hr-HR" sz="2800" dirty="0" smtClean="0"/>
              <a:t>Spajanje klupa nije dovoljno da bi grupna radila zajedno</a:t>
            </a:r>
            <a:endParaRPr lang="hr-HR" sz="2800" dirty="0"/>
          </a:p>
        </p:txBody>
      </p:sp>
      <p:pic>
        <p:nvPicPr>
          <p:cNvPr id="4" name="Slika 3"/>
          <p:cNvPicPr>
            <a:picLocks noChangeAspect="1"/>
          </p:cNvPicPr>
          <p:nvPr/>
        </p:nvPicPr>
        <p:blipFill>
          <a:blip r:embed="rId3"/>
          <a:stretch>
            <a:fillRect/>
          </a:stretch>
        </p:blipFill>
        <p:spPr>
          <a:xfrm>
            <a:off x="5343389" y="3151142"/>
            <a:ext cx="3840087" cy="2753270"/>
          </a:xfrm>
          <a:prstGeom prst="rect">
            <a:avLst/>
          </a:prstGeom>
        </p:spPr>
      </p:pic>
    </p:spTree>
    <p:extLst>
      <p:ext uri="{BB962C8B-B14F-4D97-AF65-F5344CB8AC3E}">
        <p14:creationId xmlns:p14="http://schemas.microsoft.com/office/powerpoint/2010/main" val="81615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Rad u malim grupama</a:t>
            </a:r>
            <a:endParaRPr lang="hr-HR" dirty="0"/>
          </a:p>
        </p:txBody>
      </p:sp>
      <p:sp>
        <p:nvSpPr>
          <p:cNvPr id="3" name="Rezervirano mjesto sadržaja 2"/>
          <p:cNvSpPr>
            <a:spLocks noGrp="1"/>
          </p:cNvSpPr>
          <p:nvPr>
            <p:ph idx="1"/>
          </p:nvPr>
        </p:nvSpPr>
        <p:spPr/>
        <p:txBody>
          <a:bodyPr>
            <a:normAutofit/>
          </a:bodyPr>
          <a:lstStyle/>
          <a:p>
            <a:r>
              <a:rPr lang="hr-HR" sz="2800" dirty="0" smtClean="0"/>
              <a:t>Neformalni grupni rad: učenici sjede zajedno u grupi da bi zajedno obavili neki zadatak</a:t>
            </a:r>
          </a:p>
          <a:p>
            <a:r>
              <a:rPr lang="hr-HR" sz="2800" dirty="0" smtClean="0"/>
              <a:t>Učenici rade zajedno (surađuju) da bi postigli cilj do kojeg je lakše doći suradnjom nego samostalno</a:t>
            </a:r>
          </a:p>
          <a:p>
            <a:r>
              <a:rPr lang="hr-HR" sz="2800" dirty="0" smtClean="0"/>
              <a:t>Zadatak mora biti vremenski ograničen.</a:t>
            </a:r>
            <a:endParaRPr lang="hr-HR" sz="2800" dirty="0"/>
          </a:p>
        </p:txBody>
      </p:sp>
    </p:spTree>
    <p:extLst>
      <p:ext uri="{BB962C8B-B14F-4D97-AF65-F5344CB8AC3E}">
        <p14:creationId xmlns:p14="http://schemas.microsoft.com/office/powerpoint/2010/main" val="19256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503831" y="138313"/>
            <a:ext cx="9603275" cy="1049235"/>
          </a:xfrm>
        </p:spPr>
        <p:txBody>
          <a:bodyPr>
            <a:normAutofit fontScale="90000"/>
          </a:bodyPr>
          <a:lstStyle/>
          <a:p>
            <a:pPr algn="ctr"/>
            <a:r>
              <a:rPr lang="hr-HR" dirty="0" smtClean="0"/>
              <a:t>Grupni rad</a:t>
            </a:r>
            <a:br>
              <a:rPr lang="hr-HR" dirty="0" smtClean="0"/>
            </a:br>
            <a:r>
              <a:rPr lang="pl-PL" dirty="0" smtClean="0"/>
              <a:t>Što </a:t>
            </a:r>
            <a:r>
              <a:rPr lang="pl-PL" dirty="0"/>
              <a:t>može poći po </a:t>
            </a:r>
            <a:r>
              <a:rPr lang="pl-PL" dirty="0" smtClean="0"/>
              <a:t>zlu? </a:t>
            </a:r>
            <a:r>
              <a:rPr lang="pl-PL" dirty="0"/>
              <a:t/>
            </a:r>
            <a:br>
              <a:rPr lang="pl-PL" dirty="0"/>
            </a:br>
            <a:endParaRPr lang="hr-HR" dirty="0"/>
          </a:p>
        </p:txBody>
      </p:sp>
      <p:sp>
        <p:nvSpPr>
          <p:cNvPr id="3" name="Rezervirano mjesto sadržaja 2"/>
          <p:cNvSpPr>
            <a:spLocks noGrp="1"/>
          </p:cNvSpPr>
          <p:nvPr>
            <p:ph idx="1"/>
          </p:nvPr>
        </p:nvSpPr>
        <p:spPr>
          <a:xfrm>
            <a:off x="561704" y="1297275"/>
            <a:ext cx="11630296" cy="3450613"/>
          </a:xfrm>
        </p:spPr>
        <p:txBody>
          <a:bodyPr>
            <a:noAutofit/>
          </a:bodyPr>
          <a:lstStyle/>
          <a:p>
            <a:r>
              <a:rPr lang="hr-HR" sz="2800" dirty="0" smtClean="0"/>
              <a:t>Zadani zadatak bez strukture i uloga</a:t>
            </a:r>
          </a:p>
          <a:p>
            <a:r>
              <a:rPr lang="pl-PL" sz="2800" dirty="0"/>
              <a:t>P</a:t>
            </a:r>
            <a:r>
              <a:rPr lang="pl-PL" sz="2800" dirty="0" smtClean="0"/>
              <a:t>ojedinci </a:t>
            </a:r>
            <a:r>
              <a:rPr lang="pl-PL" sz="2800" dirty="0"/>
              <a:t>nisu odgovorni za svoj </a:t>
            </a:r>
            <a:r>
              <a:rPr lang="pl-PL" sz="2800" dirty="0" smtClean="0"/>
              <a:t>rad</a:t>
            </a:r>
          </a:p>
          <a:p>
            <a:r>
              <a:rPr lang="pl-PL" sz="2800" dirty="0" smtClean="0"/>
              <a:t>Nisu svi jednako angažirani u rješavanju zadataka:</a:t>
            </a:r>
            <a:endParaRPr lang="hr-HR" sz="2800" dirty="0" smtClean="0"/>
          </a:p>
          <a:p>
            <a:pPr marL="0" indent="0">
              <a:buNone/>
            </a:pPr>
            <a:r>
              <a:rPr lang="hr-HR" sz="2800" dirty="0" smtClean="0"/>
              <a:t>- Pojedini učenici preuzimaju kontrolu dok jedan ili više učenika ne rade ništa</a:t>
            </a:r>
          </a:p>
          <a:p>
            <a:pPr marL="0" indent="0">
              <a:buNone/>
            </a:pPr>
            <a:r>
              <a:rPr lang="hr-HR" sz="2800" dirty="0" smtClean="0"/>
              <a:t> - jedan učenik je ignoriran zato jer od njega nemaju nikakva očekivanja (problem statusa u razredu)</a:t>
            </a:r>
          </a:p>
          <a:p>
            <a:r>
              <a:rPr lang="pl-PL" sz="2800" dirty="0"/>
              <a:t>grupni rad može odražavati nepravdu u </a:t>
            </a:r>
            <a:r>
              <a:rPr lang="pl-PL" sz="2800" dirty="0" smtClean="0"/>
              <a:t>grupi te </a:t>
            </a:r>
            <a:r>
              <a:rPr lang="pl-PL" sz="2800" dirty="0"/>
              <a:t>može biti lošiji od individualnog rada</a:t>
            </a:r>
            <a:endParaRPr lang="pl-PL" sz="2800" dirty="0" smtClean="0"/>
          </a:p>
        </p:txBody>
      </p:sp>
    </p:spTree>
    <p:extLst>
      <p:ext uri="{BB962C8B-B14F-4D97-AF65-F5344CB8AC3E}">
        <p14:creationId xmlns:p14="http://schemas.microsoft.com/office/powerpoint/2010/main" val="266762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Gallery">
  <a:themeElements>
    <a:clrScheme name="Papi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2452</TotalTime>
  <Words>925</Words>
  <Application>Microsoft Office PowerPoint</Application>
  <PresentationFormat>Široki zaslon</PresentationFormat>
  <Paragraphs>129</Paragraphs>
  <Slides>16</Slides>
  <Notes>12</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16</vt:i4>
      </vt:variant>
    </vt:vector>
  </HeadingPairs>
  <TitlesOfParts>
    <vt:vector size="21" baseType="lpstr">
      <vt:lpstr>Arial</vt:lpstr>
      <vt:lpstr>Calibri</vt:lpstr>
      <vt:lpstr>Gill Sans MT</vt:lpstr>
      <vt:lpstr>Times New Roman</vt:lpstr>
      <vt:lpstr>Gallery</vt:lpstr>
      <vt:lpstr>Kooperativna metoda</vt:lpstr>
      <vt:lpstr>Erasmus+ KA1 (Ključna aktivnost 1)</vt:lpstr>
      <vt:lpstr>PowerPoint prezentacija</vt:lpstr>
      <vt:lpstr>Mobilnosti</vt:lpstr>
      <vt:lpstr>Blog i Facebook stranica</vt:lpstr>
      <vt:lpstr>Kooperativno učenje</vt:lpstr>
      <vt:lpstr>Zašto kooperativna metoda učenja?</vt:lpstr>
      <vt:lpstr>Rad u malim grupama</vt:lpstr>
      <vt:lpstr>Grupni rad Što može poći po zlu?  </vt:lpstr>
      <vt:lpstr>KOPERATIVNA METODA učenja</vt:lpstr>
      <vt:lpstr>Uloge</vt:lpstr>
      <vt:lpstr>Zašto uloge?</vt:lpstr>
      <vt:lpstr>Četiri temeljnih načela kooperativnog učenja: </vt:lpstr>
      <vt:lpstr>Uloga učitelja</vt:lpstr>
      <vt:lpstr>PowerPoint prezentacija</vt:lpstr>
      <vt:lpstr>Diskusija u paru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KOOPERATIVNA METODA UČENJA</dc:title>
  <dc:creator>Katica Mikulaj Ovčarić</dc:creator>
  <cp:lastModifiedBy>Katica Mikulaj Ovčarić</cp:lastModifiedBy>
  <cp:revision>53</cp:revision>
  <dcterms:created xsi:type="dcterms:W3CDTF">2017-12-27T10:35:09Z</dcterms:created>
  <dcterms:modified xsi:type="dcterms:W3CDTF">2018-01-07T08:56:40Z</dcterms:modified>
</cp:coreProperties>
</file>