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Caveat"/>
      <p:regular r:id="rId14"/>
      <p:bold r:id="rId15"/>
    </p:embeddedFont>
    <p:embeddedFont>
      <p:font typeface="Source Code Pro"/>
      <p:regular r:id="rId16"/>
      <p:bold r:id="rId17"/>
      <p:italic r:id="rId18"/>
      <p:boldItalic r:id="rId19"/>
    </p:embeddedFont>
    <p:embeddedFont>
      <p:font typeface="Oswald"/>
      <p:regular r:id="rId20"/>
      <p:bold r:id="rId21"/>
    </p:embeddedFont>
    <p:embeddedFont>
      <p:font typeface="Alfa Slab One"/>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swald-regular.fntdata"/><Relationship Id="rId11" Type="http://schemas.openxmlformats.org/officeDocument/2006/relationships/slide" Target="slides/slide6.xml"/><Relationship Id="rId22" Type="http://schemas.openxmlformats.org/officeDocument/2006/relationships/font" Target="fonts/AlfaSlabOne-regular.fntdata"/><Relationship Id="rId10" Type="http://schemas.openxmlformats.org/officeDocument/2006/relationships/slide" Target="slides/slide5.xml"/><Relationship Id="rId21" Type="http://schemas.openxmlformats.org/officeDocument/2006/relationships/font" Target="fonts/Oswald-bold.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Caveat-bold.fntdata"/><Relationship Id="rId14" Type="http://schemas.openxmlformats.org/officeDocument/2006/relationships/font" Target="fonts/Caveat-regular.fntdata"/><Relationship Id="rId17" Type="http://schemas.openxmlformats.org/officeDocument/2006/relationships/font" Target="fonts/SourceCodePro-bold.fntdata"/><Relationship Id="rId16" Type="http://schemas.openxmlformats.org/officeDocument/2006/relationships/font" Target="fonts/SourceCodePro-regular.fntdata"/><Relationship Id="rId5" Type="http://schemas.openxmlformats.org/officeDocument/2006/relationships/notesMaster" Target="notesMasters/notesMaster1.xml"/><Relationship Id="rId19" Type="http://schemas.openxmlformats.org/officeDocument/2006/relationships/font" Target="fonts/SourceCodePro-boldItalic.fntdata"/><Relationship Id="rId6" Type="http://schemas.openxmlformats.org/officeDocument/2006/relationships/slide" Target="slides/slide1.xml"/><Relationship Id="rId18" Type="http://schemas.openxmlformats.org/officeDocument/2006/relationships/font" Target="fonts/SourceCodePr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878499e26f_0_10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878499e26f_0_10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3f4bf064bad6d5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f4bf064bad6d5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3f4bf064bad6d5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f4bf064bad6d5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878499e26f_0_1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878499e26f_0_1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878499e26f_0_1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878499e26f_0_1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878499e26f_0_1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878499e26f_0_1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878499e26f_0_10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878499e26f_0_10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t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2CC"/>
        </a:solidFill>
      </p:bgPr>
    </p:bg>
    <p:spTree>
      <p:nvGrpSpPr>
        <p:cNvPr id="53" name="Shape 53"/>
        <p:cNvGrpSpPr/>
        <p:nvPr/>
      </p:nvGrpSpPr>
      <p:grpSpPr>
        <a:xfrm>
          <a:off x="0" y="0"/>
          <a:ext cx="0" cy="0"/>
          <a:chOff x="0" y="0"/>
          <a:chExt cx="0" cy="0"/>
        </a:xfrm>
      </p:grpSpPr>
      <p:sp>
        <p:nvSpPr>
          <p:cNvPr id="54" name="Google Shape;54;p13"/>
          <p:cNvSpPr txBox="1"/>
          <p:nvPr>
            <p:ph idx="4294967295" type="subTitle"/>
          </p:nvPr>
        </p:nvSpPr>
        <p:spPr>
          <a:xfrm>
            <a:off x="153800" y="2112625"/>
            <a:ext cx="44811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tr" sz="2100">
                <a:solidFill>
                  <a:srgbClr val="274E13"/>
                </a:solidFill>
                <a:latin typeface="Impact"/>
                <a:ea typeface="Impact"/>
                <a:cs typeface="Impact"/>
                <a:sym typeface="Impact"/>
              </a:rPr>
              <a:t>Proje Ortaklarının  Proje Sürecini Değerlendirmesi</a:t>
            </a:r>
            <a:endParaRPr sz="2100">
              <a:solidFill>
                <a:srgbClr val="274E13"/>
              </a:solidFill>
              <a:latin typeface="Impact"/>
              <a:ea typeface="Impact"/>
              <a:cs typeface="Impact"/>
              <a:sym typeface="Impact"/>
            </a:endParaRPr>
          </a:p>
        </p:txBody>
      </p:sp>
      <p:sp>
        <p:nvSpPr>
          <p:cNvPr id="55" name="Google Shape;55;p13"/>
          <p:cNvSpPr txBox="1"/>
          <p:nvPr/>
        </p:nvSpPr>
        <p:spPr>
          <a:xfrm>
            <a:off x="153800" y="3036775"/>
            <a:ext cx="4481100" cy="49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tr" sz="2400">
                <a:latin typeface="Impact"/>
                <a:ea typeface="Impact"/>
                <a:cs typeface="Impact"/>
                <a:sym typeface="Impact"/>
              </a:rPr>
              <a:t>E</a:t>
            </a:r>
            <a:r>
              <a:rPr lang="tr" sz="2400">
                <a:solidFill>
                  <a:srgbClr val="274E13"/>
                </a:solidFill>
                <a:latin typeface="Impact"/>
                <a:ea typeface="Impact"/>
                <a:cs typeface="Impact"/>
                <a:sym typeface="Impact"/>
              </a:rPr>
              <a:t>valuation of the Project Process with the Project Partners</a:t>
            </a:r>
            <a:endParaRPr sz="2400">
              <a:solidFill>
                <a:srgbClr val="274E13"/>
              </a:solidFill>
              <a:latin typeface="Impact"/>
              <a:ea typeface="Impact"/>
              <a:cs typeface="Impact"/>
              <a:sym typeface="Impact"/>
            </a:endParaRPr>
          </a:p>
        </p:txBody>
      </p:sp>
      <p:sp>
        <p:nvSpPr>
          <p:cNvPr id="56" name="Google Shape;56;p13"/>
          <p:cNvSpPr txBox="1"/>
          <p:nvPr/>
        </p:nvSpPr>
        <p:spPr>
          <a:xfrm>
            <a:off x="956050" y="4050125"/>
            <a:ext cx="3000000" cy="69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tr">
                <a:solidFill>
                  <a:srgbClr val="FF0000"/>
                </a:solidFill>
                <a:latin typeface="Alfa Slab One"/>
                <a:ea typeface="Alfa Slab One"/>
                <a:cs typeface="Alfa Slab One"/>
                <a:sym typeface="Alfa Slab One"/>
              </a:rPr>
              <a:t>HAZIRLAYAN </a:t>
            </a:r>
            <a:endParaRPr>
              <a:solidFill>
                <a:srgbClr val="FF0000"/>
              </a:solidFill>
              <a:latin typeface="Alfa Slab One"/>
              <a:ea typeface="Alfa Slab One"/>
              <a:cs typeface="Alfa Slab One"/>
              <a:sym typeface="Alfa Slab One"/>
            </a:endParaRPr>
          </a:p>
          <a:p>
            <a:pPr indent="0" lvl="0" marL="0" rtl="0" algn="ctr">
              <a:spcBef>
                <a:spcPts val="0"/>
              </a:spcBef>
              <a:spcAft>
                <a:spcPts val="0"/>
              </a:spcAft>
              <a:buNone/>
            </a:pPr>
            <a:r>
              <a:rPr lang="tr">
                <a:solidFill>
                  <a:srgbClr val="FF0000"/>
                </a:solidFill>
                <a:latin typeface="Alfa Slab One"/>
                <a:ea typeface="Alfa Slab One"/>
                <a:cs typeface="Alfa Slab One"/>
                <a:sym typeface="Alfa Slab One"/>
              </a:rPr>
              <a:t>SEVİM HASKAYA</a:t>
            </a:r>
            <a:endParaRPr/>
          </a:p>
        </p:txBody>
      </p:sp>
      <p:pic>
        <p:nvPicPr>
          <p:cNvPr id="57" name="Google Shape;57;p13"/>
          <p:cNvPicPr preferRelativeResize="0"/>
          <p:nvPr/>
        </p:nvPicPr>
        <p:blipFill>
          <a:blip r:embed="rId3">
            <a:alphaModFix/>
          </a:blip>
          <a:stretch>
            <a:fillRect/>
          </a:stretch>
        </p:blipFill>
        <p:spPr>
          <a:xfrm>
            <a:off x="4773900" y="0"/>
            <a:ext cx="4370100" cy="5143500"/>
          </a:xfrm>
          <a:prstGeom prst="rect">
            <a:avLst/>
          </a:prstGeom>
          <a:noFill/>
          <a:ln>
            <a:noFill/>
          </a:ln>
          <a:effectLst>
            <a:outerShdw blurRad="57150" rotWithShape="0" algn="bl" dir="5400000" dist="19050">
              <a:srgbClr val="000000">
                <a:alpha val="50000"/>
              </a:srgbClr>
            </a:outerShdw>
          </a:effectLst>
        </p:spPr>
      </p:pic>
      <p:sp>
        <p:nvSpPr>
          <p:cNvPr id="58" name="Google Shape;58;p13"/>
          <p:cNvSpPr txBox="1"/>
          <p:nvPr/>
        </p:nvSpPr>
        <p:spPr>
          <a:xfrm>
            <a:off x="-154300" y="415800"/>
            <a:ext cx="5097300" cy="79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tr" sz="3100">
                <a:solidFill>
                  <a:srgbClr val="CC0000"/>
                </a:solidFill>
                <a:latin typeface="Comic Sans MS"/>
                <a:ea typeface="Comic Sans MS"/>
                <a:cs typeface="Comic Sans MS"/>
                <a:sym typeface="Comic Sans MS"/>
              </a:rPr>
              <a:t>MİRASIMIZ GELECEĞİMİZ - OUR LEGACY OUR FUTURE</a:t>
            </a:r>
            <a:endParaRPr sz="2400">
              <a:solidFill>
                <a:srgbClr val="CC0000"/>
              </a:solidFill>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2CC"/>
        </a:solidFill>
      </p:bgPr>
    </p:bg>
    <p:spTree>
      <p:nvGrpSpPr>
        <p:cNvPr id="62" name="Shape 62"/>
        <p:cNvGrpSpPr/>
        <p:nvPr/>
      </p:nvGrpSpPr>
      <p:grpSpPr>
        <a:xfrm>
          <a:off x="0" y="0"/>
          <a:ext cx="0" cy="0"/>
          <a:chOff x="0" y="0"/>
          <a:chExt cx="0" cy="0"/>
        </a:xfrm>
      </p:grpSpPr>
      <p:sp>
        <p:nvSpPr>
          <p:cNvPr id="63" name="Google Shape;63;p14"/>
          <p:cNvSpPr/>
          <p:nvPr/>
        </p:nvSpPr>
        <p:spPr>
          <a:xfrm>
            <a:off x="3324100" y="707700"/>
            <a:ext cx="2417400" cy="46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tr" sz="2000">
                <a:solidFill>
                  <a:srgbClr val="38761D"/>
                </a:solidFill>
                <a:latin typeface="Impact"/>
                <a:ea typeface="Impact"/>
                <a:cs typeface="Impact"/>
                <a:sym typeface="Impact"/>
              </a:rPr>
              <a:t>PROJE SÜRECİ</a:t>
            </a:r>
            <a:endParaRPr sz="2000">
              <a:solidFill>
                <a:srgbClr val="38761D"/>
              </a:solidFill>
              <a:latin typeface="Impact"/>
              <a:ea typeface="Impact"/>
              <a:cs typeface="Impact"/>
              <a:sym typeface="Impact"/>
            </a:endParaRPr>
          </a:p>
        </p:txBody>
      </p:sp>
      <p:sp>
        <p:nvSpPr>
          <p:cNvPr id="64" name="Google Shape;64;p14"/>
          <p:cNvSpPr/>
          <p:nvPr/>
        </p:nvSpPr>
        <p:spPr>
          <a:xfrm>
            <a:off x="6423975" y="707700"/>
            <a:ext cx="2417400" cy="46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tr" sz="2000">
                <a:solidFill>
                  <a:srgbClr val="0000FF"/>
                </a:solidFill>
                <a:latin typeface="Impact"/>
                <a:ea typeface="Impact"/>
                <a:cs typeface="Impact"/>
                <a:sym typeface="Impact"/>
              </a:rPr>
              <a:t>PROJE SONU</a:t>
            </a:r>
            <a:endParaRPr sz="2000">
              <a:solidFill>
                <a:srgbClr val="0000FF"/>
              </a:solidFill>
              <a:latin typeface="Impact"/>
              <a:ea typeface="Impact"/>
              <a:cs typeface="Impact"/>
              <a:sym typeface="Impact"/>
            </a:endParaRPr>
          </a:p>
        </p:txBody>
      </p:sp>
      <p:sp>
        <p:nvSpPr>
          <p:cNvPr id="65" name="Google Shape;65;p14"/>
          <p:cNvSpPr/>
          <p:nvPr/>
        </p:nvSpPr>
        <p:spPr>
          <a:xfrm>
            <a:off x="224225" y="707700"/>
            <a:ext cx="2417400" cy="46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tr" sz="2000">
                <a:solidFill>
                  <a:srgbClr val="FF0000"/>
                </a:solidFill>
                <a:latin typeface="Impact"/>
                <a:ea typeface="Impact"/>
                <a:cs typeface="Impact"/>
                <a:sym typeface="Impact"/>
              </a:rPr>
              <a:t>PROJE ORTAĞI</a:t>
            </a:r>
            <a:endParaRPr sz="2000">
              <a:solidFill>
                <a:srgbClr val="FF0000"/>
              </a:solidFill>
              <a:latin typeface="Impact"/>
              <a:ea typeface="Impact"/>
              <a:cs typeface="Impact"/>
              <a:sym typeface="Impact"/>
            </a:endParaRPr>
          </a:p>
        </p:txBody>
      </p:sp>
      <p:pic>
        <p:nvPicPr>
          <p:cNvPr id="66" name="Google Shape;66;p14"/>
          <p:cNvPicPr preferRelativeResize="0"/>
          <p:nvPr/>
        </p:nvPicPr>
        <p:blipFill>
          <a:blip r:embed="rId3">
            <a:alphaModFix/>
          </a:blip>
          <a:stretch>
            <a:fillRect/>
          </a:stretch>
        </p:blipFill>
        <p:spPr>
          <a:xfrm>
            <a:off x="252275" y="1338825"/>
            <a:ext cx="2361300" cy="2891474"/>
          </a:xfrm>
          <a:prstGeom prst="rect">
            <a:avLst/>
          </a:prstGeom>
          <a:noFill/>
          <a:ln>
            <a:noFill/>
          </a:ln>
        </p:spPr>
      </p:pic>
      <p:sp>
        <p:nvSpPr>
          <p:cNvPr id="67" name="Google Shape;67;p14"/>
          <p:cNvSpPr txBox="1"/>
          <p:nvPr/>
        </p:nvSpPr>
        <p:spPr>
          <a:xfrm>
            <a:off x="225925" y="4230300"/>
            <a:ext cx="2417400" cy="81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tr">
                <a:latin typeface="Oswald"/>
                <a:ea typeface="Oswald"/>
                <a:cs typeface="Oswald"/>
                <a:sym typeface="Oswald"/>
              </a:rPr>
              <a:t>SEVİM HASKAYA</a:t>
            </a:r>
            <a:endParaRPr>
              <a:latin typeface="Oswald"/>
              <a:ea typeface="Oswald"/>
              <a:cs typeface="Oswald"/>
              <a:sym typeface="Oswald"/>
            </a:endParaRPr>
          </a:p>
          <a:p>
            <a:pPr indent="0" lvl="0" marL="0" rtl="0" algn="ctr">
              <a:spcBef>
                <a:spcPts val="0"/>
              </a:spcBef>
              <a:spcAft>
                <a:spcPts val="0"/>
              </a:spcAft>
              <a:buNone/>
            </a:pPr>
            <a:r>
              <a:rPr lang="tr">
                <a:latin typeface="Oswald"/>
                <a:ea typeface="Oswald"/>
                <a:cs typeface="Oswald"/>
                <a:sym typeface="Oswald"/>
              </a:rPr>
              <a:t>MEHMET SELAHATTİN ÇOLAK İLKOKULU</a:t>
            </a:r>
            <a:endParaRPr>
              <a:latin typeface="Oswald"/>
              <a:ea typeface="Oswald"/>
              <a:cs typeface="Oswald"/>
              <a:sym typeface="Oswald"/>
            </a:endParaRPr>
          </a:p>
        </p:txBody>
      </p:sp>
      <p:sp>
        <p:nvSpPr>
          <p:cNvPr id="68" name="Google Shape;68;p14"/>
          <p:cNvSpPr txBox="1"/>
          <p:nvPr/>
        </p:nvSpPr>
        <p:spPr>
          <a:xfrm>
            <a:off x="6394225" y="1276425"/>
            <a:ext cx="2417400" cy="380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tr">
                <a:latin typeface="Source Code Pro"/>
                <a:ea typeface="Source Code Pro"/>
                <a:cs typeface="Source Code Pro"/>
                <a:sym typeface="Source Code Pro"/>
              </a:rPr>
              <a:t>Ö</a:t>
            </a:r>
            <a:r>
              <a:rPr lang="tr"/>
              <a:t>ğrencilerimin eğlenerek öğrendiği bir proje oldu.Kültürel ögeler etkinlikler sayesinde</a:t>
            </a:r>
            <a:r>
              <a:rPr lang="tr"/>
              <a:t> farkındalık yarattı. aralarında işbirliği paylaşım sosyalleşme sürecinde ki öğrencilerime ayrı bir motivasyon kaynağı oldu.Rehber öğretmen olarak çalıştığım okulumda rehberlik te ulaşılmak istenilen bazı hedeflere projemiz sayesinde daha kısa sürede ulaştık.Kendi adıma böyle bir projede yer aldığım için kendimi şanslı hissediyorum</a:t>
            </a:r>
            <a:endParaRPr/>
          </a:p>
        </p:txBody>
      </p:sp>
      <p:sp>
        <p:nvSpPr>
          <p:cNvPr id="69" name="Google Shape;69;p14"/>
          <p:cNvSpPr txBox="1"/>
          <p:nvPr/>
        </p:nvSpPr>
        <p:spPr>
          <a:xfrm>
            <a:off x="3310075" y="1401225"/>
            <a:ext cx="2417400" cy="36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tr"/>
              <a:t>Projemizde 21. yy becerilerine uygun bilişsel becerileri  harekete geçiren bir süreç yaşadık; bilginin paylaşımı web2 araçlarının kullanımı, öğrencilerin kültürel ögeleri keşfederek öğrendikleri,dikkat çekici etkinlikler, farklı kültürden öğrencilerle ortak etkinlik sonrasında kültür aktarımı ve benzer bir çok kazanım gerçekleşti. Öğrenciler ve bizler açısından çok verimli bir dönem oldu.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2CC"/>
        </a:solidFill>
      </p:bgPr>
    </p:bg>
    <p:spTree>
      <p:nvGrpSpPr>
        <p:cNvPr id="73" name="Shape 73"/>
        <p:cNvGrpSpPr/>
        <p:nvPr/>
      </p:nvGrpSpPr>
      <p:grpSpPr>
        <a:xfrm>
          <a:off x="0" y="0"/>
          <a:ext cx="0" cy="0"/>
          <a:chOff x="0" y="0"/>
          <a:chExt cx="0" cy="0"/>
        </a:xfrm>
      </p:grpSpPr>
      <p:sp>
        <p:nvSpPr>
          <p:cNvPr id="74" name="Google Shape;74;p15"/>
          <p:cNvSpPr/>
          <p:nvPr/>
        </p:nvSpPr>
        <p:spPr>
          <a:xfrm>
            <a:off x="3324100" y="707700"/>
            <a:ext cx="2417400" cy="46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tr" sz="2000">
                <a:solidFill>
                  <a:srgbClr val="38761D"/>
                </a:solidFill>
                <a:latin typeface="Impact"/>
                <a:ea typeface="Impact"/>
                <a:cs typeface="Impact"/>
                <a:sym typeface="Impact"/>
              </a:rPr>
              <a:t>PROJE SÜRECİ</a:t>
            </a:r>
            <a:endParaRPr sz="2000">
              <a:solidFill>
                <a:srgbClr val="38761D"/>
              </a:solidFill>
              <a:latin typeface="Impact"/>
              <a:ea typeface="Impact"/>
              <a:cs typeface="Impact"/>
              <a:sym typeface="Impact"/>
            </a:endParaRPr>
          </a:p>
        </p:txBody>
      </p:sp>
      <p:sp>
        <p:nvSpPr>
          <p:cNvPr id="75" name="Google Shape;75;p15"/>
          <p:cNvSpPr/>
          <p:nvPr/>
        </p:nvSpPr>
        <p:spPr>
          <a:xfrm>
            <a:off x="6423975" y="707700"/>
            <a:ext cx="2417400" cy="46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tr" sz="2000">
                <a:solidFill>
                  <a:srgbClr val="0000FF"/>
                </a:solidFill>
                <a:latin typeface="Impact"/>
                <a:ea typeface="Impact"/>
                <a:cs typeface="Impact"/>
                <a:sym typeface="Impact"/>
              </a:rPr>
              <a:t>PROJE SONU</a:t>
            </a:r>
            <a:endParaRPr sz="2000">
              <a:solidFill>
                <a:srgbClr val="0000FF"/>
              </a:solidFill>
              <a:latin typeface="Impact"/>
              <a:ea typeface="Impact"/>
              <a:cs typeface="Impact"/>
              <a:sym typeface="Impact"/>
            </a:endParaRPr>
          </a:p>
        </p:txBody>
      </p:sp>
      <p:sp>
        <p:nvSpPr>
          <p:cNvPr id="76" name="Google Shape;76;p15"/>
          <p:cNvSpPr/>
          <p:nvPr/>
        </p:nvSpPr>
        <p:spPr>
          <a:xfrm>
            <a:off x="224225" y="707700"/>
            <a:ext cx="2417400" cy="46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tr" sz="2000">
                <a:solidFill>
                  <a:srgbClr val="FF0000"/>
                </a:solidFill>
                <a:latin typeface="Impact"/>
                <a:ea typeface="Impact"/>
                <a:cs typeface="Impact"/>
                <a:sym typeface="Impact"/>
              </a:rPr>
              <a:t>PROJE ORTAĞI</a:t>
            </a:r>
            <a:endParaRPr sz="2000">
              <a:solidFill>
                <a:srgbClr val="FF0000"/>
              </a:solidFill>
              <a:latin typeface="Impact"/>
              <a:ea typeface="Impact"/>
              <a:cs typeface="Impact"/>
              <a:sym typeface="Impact"/>
            </a:endParaRPr>
          </a:p>
        </p:txBody>
      </p:sp>
      <p:pic>
        <p:nvPicPr>
          <p:cNvPr id="77" name="Google Shape;77;p15"/>
          <p:cNvPicPr preferRelativeResize="0"/>
          <p:nvPr/>
        </p:nvPicPr>
        <p:blipFill rotWithShape="1">
          <a:blip r:embed="rId3">
            <a:alphaModFix/>
          </a:blip>
          <a:srcRect b="13359" l="18334" r="0" t="0"/>
          <a:stretch/>
        </p:blipFill>
        <p:spPr>
          <a:xfrm>
            <a:off x="-18125" y="1354575"/>
            <a:ext cx="2803358" cy="2974375"/>
          </a:xfrm>
          <a:prstGeom prst="rect">
            <a:avLst/>
          </a:prstGeom>
          <a:noFill/>
          <a:ln>
            <a:noFill/>
          </a:ln>
        </p:spPr>
      </p:pic>
      <p:sp>
        <p:nvSpPr>
          <p:cNvPr id="78" name="Google Shape;78;p15"/>
          <p:cNvSpPr txBox="1"/>
          <p:nvPr/>
        </p:nvSpPr>
        <p:spPr>
          <a:xfrm>
            <a:off x="-18125" y="4328950"/>
            <a:ext cx="2803500" cy="814500"/>
          </a:xfrm>
          <a:prstGeom prst="rect">
            <a:avLst/>
          </a:prstGeom>
          <a:solidFill>
            <a:srgbClr val="674EA7"/>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tr">
                <a:solidFill>
                  <a:srgbClr val="FFFFFF"/>
                </a:solidFill>
                <a:latin typeface="Comic Sans MS"/>
                <a:ea typeface="Comic Sans MS"/>
                <a:cs typeface="Comic Sans MS"/>
                <a:sym typeface="Comic Sans MS"/>
              </a:rPr>
              <a:t>AYŞE KORKUSUZ </a:t>
            </a:r>
            <a:endParaRPr b="1">
              <a:solidFill>
                <a:srgbClr val="FFFFFF"/>
              </a:solidFill>
              <a:latin typeface="Comic Sans MS"/>
              <a:ea typeface="Comic Sans MS"/>
              <a:cs typeface="Comic Sans MS"/>
              <a:sym typeface="Comic Sans MS"/>
            </a:endParaRPr>
          </a:p>
          <a:p>
            <a:pPr indent="0" lvl="0" marL="0" rtl="0" algn="ctr">
              <a:spcBef>
                <a:spcPts val="0"/>
              </a:spcBef>
              <a:spcAft>
                <a:spcPts val="0"/>
              </a:spcAft>
              <a:buNone/>
            </a:pPr>
            <a:r>
              <a:rPr b="1" lang="tr">
                <a:solidFill>
                  <a:srgbClr val="FFFFFF"/>
                </a:solidFill>
                <a:latin typeface="Comic Sans MS"/>
                <a:ea typeface="Comic Sans MS"/>
                <a:cs typeface="Comic Sans MS"/>
                <a:sym typeface="Comic Sans MS"/>
              </a:rPr>
              <a:t>SAĞLIK</a:t>
            </a:r>
            <a:r>
              <a:rPr b="1" lang="tr">
                <a:solidFill>
                  <a:srgbClr val="FFFFFF"/>
                </a:solidFill>
                <a:latin typeface="Comic Sans MS"/>
                <a:ea typeface="Comic Sans MS"/>
                <a:cs typeface="Comic Sans MS"/>
                <a:sym typeface="Comic Sans MS"/>
              </a:rPr>
              <a:t> İLKOKULU</a:t>
            </a:r>
            <a:endParaRPr b="1">
              <a:solidFill>
                <a:srgbClr val="FFFFFF"/>
              </a:solidFill>
              <a:latin typeface="Comic Sans MS"/>
              <a:ea typeface="Comic Sans MS"/>
              <a:cs typeface="Comic Sans MS"/>
              <a:sym typeface="Comic Sans MS"/>
            </a:endParaRPr>
          </a:p>
          <a:p>
            <a:pPr indent="0" lvl="0" marL="0" rtl="0" algn="ctr">
              <a:spcBef>
                <a:spcPts val="0"/>
              </a:spcBef>
              <a:spcAft>
                <a:spcPts val="0"/>
              </a:spcAft>
              <a:buNone/>
            </a:pPr>
            <a:r>
              <a:rPr b="1" lang="tr">
                <a:solidFill>
                  <a:srgbClr val="FFFFFF"/>
                </a:solidFill>
                <a:latin typeface="Comic Sans MS"/>
                <a:ea typeface="Comic Sans MS"/>
                <a:cs typeface="Comic Sans MS"/>
                <a:sym typeface="Comic Sans MS"/>
              </a:rPr>
              <a:t>ŞANLIURFA</a:t>
            </a:r>
            <a:endParaRPr b="1">
              <a:solidFill>
                <a:srgbClr val="FFFFFF"/>
              </a:solidFill>
              <a:latin typeface="Comic Sans MS"/>
              <a:ea typeface="Comic Sans MS"/>
              <a:cs typeface="Comic Sans MS"/>
              <a:sym typeface="Comic Sans MS"/>
            </a:endParaRPr>
          </a:p>
        </p:txBody>
      </p:sp>
      <p:sp>
        <p:nvSpPr>
          <p:cNvPr id="79" name="Google Shape;79;p15"/>
          <p:cNvSpPr txBox="1"/>
          <p:nvPr/>
        </p:nvSpPr>
        <p:spPr>
          <a:xfrm>
            <a:off x="6394225" y="1276425"/>
            <a:ext cx="2417400" cy="380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tr"/>
              <a:t> Projemiz çocukların dil gelişimi, yaratıcılık, işbirliği, iletişim, özgüven duygusu gibi birçok becerilerinin gelişmesine katkı sağladı. </a:t>
            </a:r>
            <a:endParaRPr/>
          </a:p>
          <a:p>
            <a:pPr indent="0" lvl="0" marL="0" rtl="0" algn="l">
              <a:spcBef>
                <a:spcPts val="0"/>
              </a:spcBef>
              <a:spcAft>
                <a:spcPts val="0"/>
              </a:spcAft>
              <a:buNone/>
            </a:pPr>
            <a:r>
              <a:rPr lang="tr"/>
              <a:t>Kültürel mirasına sahip çıkmayı, farklı kültürlere saygı duymayı öğrendiler. Eğlenerek ve öğrenerek kültürlerini tanıyıp tanıttılar.</a:t>
            </a:r>
            <a:endParaRPr/>
          </a:p>
          <a:p>
            <a:pPr indent="0" lvl="0" marL="0" rtl="0" algn="l">
              <a:spcBef>
                <a:spcPts val="0"/>
              </a:spcBef>
              <a:spcAft>
                <a:spcPts val="0"/>
              </a:spcAft>
              <a:buNone/>
            </a:pPr>
            <a:r>
              <a:rPr lang="tr"/>
              <a:t> Ortaklarımızla iş birlikçi ürünler ortaya koyduk.</a:t>
            </a:r>
            <a:endParaRPr/>
          </a:p>
          <a:p>
            <a:pPr indent="0" lvl="0" marL="0" rtl="0" algn="l">
              <a:spcBef>
                <a:spcPts val="0"/>
              </a:spcBef>
              <a:spcAft>
                <a:spcPts val="0"/>
              </a:spcAft>
              <a:buNone/>
            </a:pPr>
            <a:r>
              <a:rPr lang="tr"/>
              <a:t>Yapılan etkinlikler ile yoğun bir kültürel birikime sahip olduk. Kültürel harmanın yaşandığı bir proje oldu.</a:t>
            </a:r>
            <a:endParaRPr/>
          </a:p>
          <a:p>
            <a:pPr indent="0" lvl="0" marL="0" rtl="0" algn="l">
              <a:spcBef>
                <a:spcPts val="0"/>
              </a:spcBef>
              <a:spcAft>
                <a:spcPts val="0"/>
              </a:spcAft>
              <a:buNone/>
            </a:pPr>
            <a:r>
              <a:t/>
            </a:r>
            <a:endParaRPr/>
          </a:p>
        </p:txBody>
      </p:sp>
      <p:sp>
        <p:nvSpPr>
          <p:cNvPr id="80" name="Google Shape;80;p15"/>
          <p:cNvSpPr txBox="1"/>
          <p:nvPr/>
        </p:nvSpPr>
        <p:spPr>
          <a:xfrm>
            <a:off x="3338125" y="1354575"/>
            <a:ext cx="2503200" cy="364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tr"/>
              <a:t>2 y</a:t>
            </a:r>
            <a:r>
              <a:rPr lang="tr"/>
              <a:t>ıldır devam eden kültür projemizde her zaman öğrenciyi merkeze alarak etkinlikler üretmeye çalıştık. Farklı web2 araçlarını kullanarak, somut materyaller tasarlayarak, kodlama yaparak ve yemek, oyun, şehir gibi birçok kültürel öğeyi tanıtırken öğrencilerin aktif rol alarak ilerlediği bir proje oldu. Hem kendi kültürümüzü tanıyıp tanıtma hem de başka kültürleri tanıma fırsatı yakaladık.</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2CC"/>
        </a:solidFill>
      </p:bgPr>
    </p:bg>
    <p:spTree>
      <p:nvGrpSpPr>
        <p:cNvPr id="84" name="Shape 84"/>
        <p:cNvGrpSpPr/>
        <p:nvPr/>
      </p:nvGrpSpPr>
      <p:grpSpPr>
        <a:xfrm>
          <a:off x="0" y="0"/>
          <a:ext cx="0" cy="0"/>
          <a:chOff x="0" y="0"/>
          <a:chExt cx="0" cy="0"/>
        </a:xfrm>
      </p:grpSpPr>
      <p:sp>
        <p:nvSpPr>
          <p:cNvPr id="85" name="Google Shape;85;p16"/>
          <p:cNvSpPr/>
          <p:nvPr/>
        </p:nvSpPr>
        <p:spPr>
          <a:xfrm>
            <a:off x="3324100" y="707700"/>
            <a:ext cx="2417400" cy="46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tr" sz="2000">
                <a:solidFill>
                  <a:srgbClr val="38761D"/>
                </a:solidFill>
                <a:latin typeface="Impact"/>
                <a:ea typeface="Impact"/>
                <a:cs typeface="Impact"/>
                <a:sym typeface="Impact"/>
              </a:rPr>
              <a:t>PROJE SÜRECİ</a:t>
            </a:r>
            <a:endParaRPr sz="2000">
              <a:solidFill>
                <a:srgbClr val="38761D"/>
              </a:solidFill>
              <a:latin typeface="Impact"/>
              <a:ea typeface="Impact"/>
              <a:cs typeface="Impact"/>
              <a:sym typeface="Impact"/>
            </a:endParaRPr>
          </a:p>
        </p:txBody>
      </p:sp>
      <p:sp>
        <p:nvSpPr>
          <p:cNvPr id="86" name="Google Shape;86;p16"/>
          <p:cNvSpPr/>
          <p:nvPr/>
        </p:nvSpPr>
        <p:spPr>
          <a:xfrm>
            <a:off x="6423975" y="707700"/>
            <a:ext cx="2417400" cy="46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tr" sz="2000">
                <a:solidFill>
                  <a:srgbClr val="0000FF"/>
                </a:solidFill>
                <a:latin typeface="Impact"/>
                <a:ea typeface="Impact"/>
                <a:cs typeface="Impact"/>
                <a:sym typeface="Impact"/>
              </a:rPr>
              <a:t>PROJE SONU</a:t>
            </a:r>
            <a:endParaRPr sz="2000">
              <a:solidFill>
                <a:srgbClr val="0000FF"/>
              </a:solidFill>
              <a:latin typeface="Impact"/>
              <a:ea typeface="Impact"/>
              <a:cs typeface="Impact"/>
              <a:sym typeface="Impact"/>
            </a:endParaRPr>
          </a:p>
        </p:txBody>
      </p:sp>
      <p:sp>
        <p:nvSpPr>
          <p:cNvPr id="87" name="Google Shape;87;p16"/>
          <p:cNvSpPr/>
          <p:nvPr/>
        </p:nvSpPr>
        <p:spPr>
          <a:xfrm>
            <a:off x="224225" y="707700"/>
            <a:ext cx="2417400" cy="46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tr" sz="2000">
                <a:solidFill>
                  <a:srgbClr val="FF0000"/>
                </a:solidFill>
                <a:latin typeface="Impact"/>
                <a:ea typeface="Impact"/>
                <a:cs typeface="Impact"/>
                <a:sym typeface="Impact"/>
              </a:rPr>
              <a:t>PROJE ORTAĞI</a:t>
            </a:r>
            <a:endParaRPr sz="2000">
              <a:solidFill>
                <a:srgbClr val="FF0000"/>
              </a:solidFill>
              <a:latin typeface="Impact"/>
              <a:ea typeface="Impact"/>
              <a:cs typeface="Impact"/>
              <a:sym typeface="Impact"/>
            </a:endParaRPr>
          </a:p>
        </p:txBody>
      </p:sp>
      <p:sp>
        <p:nvSpPr>
          <p:cNvPr id="88" name="Google Shape;88;p16"/>
          <p:cNvSpPr txBox="1"/>
          <p:nvPr/>
        </p:nvSpPr>
        <p:spPr>
          <a:xfrm>
            <a:off x="225925" y="4230300"/>
            <a:ext cx="2417400" cy="819300"/>
          </a:xfrm>
          <a:prstGeom prst="rect">
            <a:avLst/>
          </a:prstGeom>
          <a:solidFill>
            <a:srgbClr val="351C75"/>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tr" sz="1500">
                <a:solidFill>
                  <a:srgbClr val="FFFFFF"/>
                </a:solidFill>
                <a:latin typeface="Caveat"/>
                <a:ea typeface="Caveat"/>
                <a:cs typeface="Caveat"/>
                <a:sym typeface="Caveat"/>
              </a:rPr>
              <a:t>KÜBRA TOKGÖZ</a:t>
            </a:r>
            <a:endParaRPr b="1" sz="1500">
              <a:solidFill>
                <a:srgbClr val="FFFFFF"/>
              </a:solidFill>
              <a:latin typeface="Caveat"/>
              <a:ea typeface="Caveat"/>
              <a:cs typeface="Caveat"/>
              <a:sym typeface="Caveat"/>
            </a:endParaRPr>
          </a:p>
          <a:p>
            <a:pPr indent="0" lvl="0" marL="0" rtl="0" algn="ctr">
              <a:spcBef>
                <a:spcPts val="0"/>
              </a:spcBef>
              <a:spcAft>
                <a:spcPts val="0"/>
              </a:spcAft>
              <a:buNone/>
            </a:pPr>
            <a:r>
              <a:rPr b="1" lang="tr" sz="1500">
                <a:solidFill>
                  <a:srgbClr val="FFFFFF"/>
                </a:solidFill>
                <a:latin typeface="Caveat"/>
                <a:ea typeface="Caveat"/>
                <a:cs typeface="Caveat"/>
                <a:sym typeface="Caveat"/>
              </a:rPr>
              <a:t>YENİCE MERKEZ İLKOKULU</a:t>
            </a:r>
            <a:endParaRPr b="1" sz="1500">
              <a:solidFill>
                <a:srgbClr val="FFFFFF"/>
              </a:solidFill>
              <a:latin typeface="Caveat"/>
              <a:ea typeface="Caveat"/>
              <a:cs typeface="Caveat"/>
              <a:sym typeface="Caveat"/>
            </a:endParaRPr>
          </a:p>
          <a:p>
            <a:pPr indent="0" lvl="0" marL="0" rtl="0" algn="ctr">
              <a:spcBef>
                <a:spcPts val="0"/>
              </a:spcBef>
              <a:spcAft>
                <a:spcPts val="0"/>
              </a:spcAft>
              <a:buNone/>
            </a:pPr>
            <a:r>
              <a:rPr b="1" lang="tr" sz="1500">
                <a:solidFill>
                  <a:srgbClr val="FFFFFF"/>
                </a:solidFill>
                <a:latin typeface="Caveat"/>
                <a:ea typeface="Caveat"/>
                <a:cs typeface="Caveat"/>
                <a:sym typeface="Caveat"/>
              </a:rPr>
              <a:t>ŞANLIURFA</a:t>
            </a:r>
            <a:endParaRPr b="1" sz="1500">
              <a:solidFill>
                <a:srgbClr val="FFFFFF"/>
              </a:solidFill>
              <a:latin typeface="Caveat"/>
              <a:ea typeface="Caveat"/>
              <a:cs typeface="Caveat"/>
              <a:sym typeface="Caveat"/>
            </a:endParaRPr>
          </a:p>
        </p:txBody>
      </p:sp>
      <p:sp>
        <p:nvSpPr>
          <p:cNvPr id="89" name="Google Shape;89;p16"/>
          <p:cNvSpPr txBox="1"/>
          <p:nvPr/>
        </p:nvSpPr>
        <p:spPr>
          <a:xfrm>
            <a:off x="6423975" y="1209000"/>
            <a:ext cx="2417400" cy="380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tr"/>
              <a:t>Öğrencilerimiz yapılan proje etkinliklerinin sonunda teknolojik araçları aktif kullanabilir hale geldiler. Projemiz ile kendine güvenen,ifade eden,kültürünü tanıyan ve tanıtabilen,yaratıcı,iletişim becerileri yüksek,kodlama yapabilen öğrencilerimiz oldu. Proje ortaklarımızla iş birliği halinde yaptığımız çalışmalar, kültürümüzü ve farklı kültürleri eğlenerek öğrenmemizi sağladı. İyi ki böyle bir proje gerçekleştirmiş. </a:t>
            </a:r>
            <a:endParaRPr/>
          </a:p>
        </p:txBody>
      </p:sp>
      <p:sp>
        <p:nvSpPr>
          <p:cNvPr id="90" name="Google Shape;90;p16"/>
          <p:cNvSpPr txBox="1"/>
          <p:nvPr/>
        </p:nvSpPr>
        <p:spPr>
          <a:xfrm>
            <a:off x="3324950" y="1173000"/>
            <a:ext cx="2583900" cy="387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tr"/>
              <a:t>Proje sürecinde öğrencilerimiz ile web2 araçlarını aktif kullanarak hem kendi kültürümüzü hem de farklı şehir-ülkede yer alan proje ortaklarımızın kültürlerini tanıdık. Sınıfta bir müze oluşturduk,kültürel yemeğimizi yaptık,oyunlar hazırlayarak eğlenerek öğrendik,sunumlar hazırladık. İş birliği içinde birçok ortak ürün ortaya çıkardık. Keşke hiç bitmese dediğimiz bir proje oldu.</a:t>
            </a:r>
            <a:endParaRPr/>
          </a:p>
          <a:p>
            <a:pPr indent="0" lvl="0" marL="0" rtl="0" algn="l">
              <a:spcBef>
                <a:spcPts val="0"/>
              </a:spcBef>
              <a:spcAft>
                <a:spcPts val="0"/>
              </a:spcAft>
              <a:buNone/>
            </a:pPr>
            <a:r>
              <a:rPr lang="tr"/>
              <a:t>We have become a very good team with our project partners.</a:t>
            </a:r>
            <a:endParaRPr/>
          </a:p>
        </p:txBody>
      </p:sp>
      <p:pic>
        <p:nvPicPr>
          <p:cNvPr id="91" name="Google Shape;91;p16"/>
          <p:cNvPicPr preferRelativeResize="0"/>
          <p:nvPr/>
        </p:nvPicPr>
        <p:blipFill>
          <a:blip r:embed="rId3">
            <a:alphaModFix/>
          </a:blip>
          <a:stretch>
            <a:fillRect/>
          </a:stretch>
        </p:blipFill>
        <p:spPr>
          <a:xfrm>
            <a:off x="225925" y="1257500"/>
            <a:ext cx="2285400" cy="2888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2CC"/>
        </a:solidFill>
      </p:bgPr>
    </p:bg>
    <p:spTree>
      <p:nvGrpSpPr>
        <p:cNvPr id="95" name="Shape 95"/>
        <p:cNvGrpSpPr/>
        <p:nvPr/>
      </p:nvGrpSpPr>
      <p:grpSpPr>
        <a:xfrm>
          <a:off x="0" y="0"/>
          <a:ext cx="0" cy="0"/>
          <a:chOff x="0" y="0"/>
          <a:chExt cx="0" cy="0"/>
        </a:xfrm>
      </p:grpSpPr>
      <p:sp>
        <p:nvSpPr>
          <p:cNvPr id="96" name="Google Shape;96;p17"/>
          <p:cNvSpPr/>
          <p:nvPr/>
        </p:nvSpPr>
        <p:spPr>
          <a:xfrm>
            <a:off x="3324100" y="131025"/>
            <a:ext cx="2417400" cy="682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tr" sz="2000">
                <a:solidFill>
                  <a:srgbClr val="38761D"/>
                </a:solidFill>
                <a:latin typeface="Impact"/>
                <a:ea typeface="Impact"/>
                <a:cs typeface="Impact"/>
                <a:sym typeface="Impact"/>
              </a:rPr>
              <a:t>PROJECT PROCESS</a:t>
            </a:r>
            <a:endParaRPr sz="2000">
              <a:solidFill>
                <a:srgbClr val="38761D"/>
              </a:solidFill>
              <a:latin typeface="Impact"/>
              <a:ea typeface="Impact"/>
              <a:cs typeface="Impact"/>
              <a:sym typeface="Impact"/>
            </a:endParaRPr>
          </a:p>
        </p:txBody>
      </p:sp>
      <p:sp>
        <p:nvSpPr>
          <p:cNvPr id="97" name="Google Shape;97;p17"/>
          <p:cNvSpPr/>
          <p:nvPr/>
        </p:nvSpPr>
        <p:spPr>
          <a:xfrm>
            <a:off x="6849350" y="131100"/>
            <a:ext cx="2105100" cy="682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tr" sz="2000">
                <a:solidFill>
                  <a:srgbClr val="0000FF"/>
                </a:solidFill>
                <a:latin typeface="Impact"/>
                <a:ea typeface="Impact"/>
                <a:cs typeface="Impact"/>
                <a:sym typeface="Impact"/>
              </a:rPr>
              <a:t>PROJECT END</a:t>
            </a:r>
            <a:endParaRPr sz="2000">
              <a:solidFill>
                <a:srgbClr val="0000FF"/>
              </a:solidFill>
              <a:latin typeface="Impact"/>
              <a:ea typeface="Impact"/>
              <a:cs typeface="Impact"/>
              <a:sym typeface="Impact"/>
            </a:endParaRPr>
          </a:p>
        </p:txBody>
      </p:sp>
      <p:sp>
        <p:nvSpPr>
          <p:cNvPr id="98" name="Google Shape;98;p17"/>
          <p:cNvSpPr/>
          <p:nvPr/>
        </p:nvSpPr>
        <p:spPr>
          <a:xfrm>
            <a:off x="224225" y="131025"/>
            <a:ext cx="2417400" cy="682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tr" sz="2000">
                <a:solidFill>
                  <a:srgbClr val="FF0000"/>
                </a:solidFill>
                <a:latin typeface="Impact"/>
                <a:ea typeface="Impact"/>
                <a:cs typeface="Impact"/>
                <a:sym typeface="Impact"/>
              </a:rPr>
              <a:t>PROJECT PARTNER</a:t>
            </a:r>
            <a:endParaRPr sz="2000">
              <a:solidFill>
                <a:srgbClr val="FF0000"/>
              </a:solidFill>
              <a:latin typeface="Impact"/>
              <a:ea typeface="Impact"/>
              <a:cs typeface="Impact"/>
              <a:sym typeface="Impact"/>
            </a:endParaRPr>
          </a:p>
        </p:txBody>
      </p:sp>
      <p:sp>
        <p:nvSpPr>
          <p:cNvPr id="99" name="Google Shape;99;p17"/>
          <p:cNvSpPr txBox="1"/>
          <p:nvPr/>
        </p:nvSpPr>
        <p:spPr>
          <a:xfrm>
            <a:off x="21700" y="1276425"/>
            <a:ext cx="2417400" cy="377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a:latin typeface="Comic Sans MS"/>
              <a:ea typeface="Comic Sans MS"/>
              <a:cs typeface="Comic Sans MS"/>
              <a:sym typeface="Comic Sans MS"/>
            </a:endParaRPr>
          </a:p>
          <a:p>
            <a:pPr indent="0" lvl="0" marL="0" rtl="0" algn="ctr">
              <a:spcBef>
                <a:spcPts val="0"/>
              </a:spcBef>
              <a:spcAft>
                <a:spcPts val="0"/>
              </a:spcAft>
              <a:buNone/>
            </a:pPr>
            <a:r>
              <a:t/>
            </a:r>
            <a:endParaRPr b="1">
              <a:latin typeface="Comic Sans MS"/>
              <a:ea typeface="Comic Sans MS"/>
              <a:cs typeface="Comic Sans MS"/>
              <a:sym typeface="Comic Sans MS"/>
            </a:endParaRPr>
          </a:p>
          <a:p>
            <a:pPr indent="0" lvl="0" marL="0" rtl="0" algn="ctr">
              <a:spcBef>
                <a:spcPts val="0"/>
              </a:spcBef>
              <a:spcAft>
                <a:spcPts val="0"/>
              </a:spcAft>
              <a:buNone/>
            </a:pPr>
            <a:r>
              <a:t/>
            </a:r>
            <a:endParaRPr b="1">
              <a:latin typeface="Comic Sans MS"/>
              <a:ea typeface="Comic Sans MS"/>
              <a:cs typeface="Comic Sans MS"/>
              <a:sym typeface="Comic Sans MS"/>
            </a:endParaRPr>
          </a:p>
          <a:p>
            <a:pPr indent="0" lvl="0" marL="0" rtl="0" algn="ctr">
              <a:spcBef>
                <a:spcPts val="0"/>
              </a:spcBef>
              <a:spcAft>
                <a:spcPts val="0"/>
              </a:spcAft>
              <a:buNone/>
            </a:pPr>
            <a:r>
              <a:t/>
            </a:r>
            <a:endParaRPr b="1">
              <a:latin typeface="Comic Sans MS"/>
              <a:ea typeface="Comic Sans MS"/>
              <a:cs typeface="Comic Sans MS"/>
              <a:sym typeface="Comic Sans MS"/>
            </a:endParaRPr>
          </a:p>
          <a:p>
            <a:pPr indent="0" lvl="0" marL="0" rtl="0" algn="ctr">
              <a:spcBef>
                <a:spcPts val="0"/>
              </a:spcBef>
              <a:spcAft>
                <a:spcPts val="0"/>
              </a:spcAft>
              <a:buNone/>
            </a:pPr>
            <a:r>
              <a:t/>
            </a:r>
            <a:endParaRPr b="1">
              <a:latin typeface="Comic Sans MS"/>
              <a:ea typeface="Comic Sans MS"/>
              <a:cs typeface="Comic Sans MS"/>
              <a:sym typeface="Comic Sans MS"/>
            </a:endParaRPr>
          </a:p>
          <a:p>
            <a:pPr indent="0" lvl="0" marL="0" rtl="0" algn="ctr">
              <a:spcBef>
                <a:spcPts val="0"/>
              </a:spcBef>
              <a:spcAft>
                <a:spcPts val="0"/>
              </a:spcAft>
              <a:buNone/>
            </a:pPr>
            <a:r>
              <a:t/>
            </a:r>
            <a:endParaRPr b="1">
              <a:latin typeface="Comic Sans MS"/>
              <a:ea typeface="Comic Sans MS"/>
              <a:cs typeface="Comic Sans MS"/>
              <a:sym typeface="Comic Sans MS"/>
            </a:endParaRPr>
          </a:p>
          <a:p>
            <a:pPr indent="0" lvl="0" marL="0" rtl="0" algn="ctr">
              <a:spcBef>
                <a:spcPts val="0"/>
              </a:spcBef>
              <a:spcAft>
                <a:spcPts val="0"/>
              </a:spcAft>
              <a:buNone/>
            </a:pPr>
            <a:r>
              <a:t/>
            </a:r>
            <a:endParaRPr b="1">
              <a:latin typeface="Comic Sans MS"/>
              <a:ea typeface="Comic Sans MS"/>
              <a:cs typeface="Comic Sans MS"/>
              <a:sym typeface="Comic Sans MS"/>
            </a:endParaRPr>
          </a:p>
          <a:p>
            <a:pPr indent="0" lvl="0" marL="0" rtl="0" algn="ctr">
              <a:spcBef>
                <a:spcPts val="0"/>
              </a:spcBef>
              <a:spcAft>
                <a:spcPts val="0"/>
              </a:spcAft>
              <a:buNone/>
            </a:pPr>
            <a:r>
              <a:t/>
            </a:r>
            <a:endParaRPr b="1">
              <a:latin typeface="Comic Sans MS"/>
              <a:ea typeface="Comic Sans MS"/>
              <a:cs typeface="Comic Sans MS"/>
              <a:sym typeface="Comic Sans MS"/>
            </a:endParaRPr>
          </a:p>
          <a:p>
            <a:pPr indent="0" lvl="0" marL="0" rtl="0" algn="ctr">
              <a:spcBef>
                <a:spcPts val="0"/>
              </a:spcBef>
              <a:spcAft>
                <a:spcPts val="0"/>
              </a:spcAft>
              <a:buNone/>
            </a:pPr>
            <a:r>
              <a:t/>
            </a:r>
            <a:endParaRPr b="1">
              <a:latin typeface="Comic Sans MS"/>
              <a:ea typeface="Comic Sans MS"/>
              <a:cs typeface="Comic Sans MS"/>
              <a:sym typeface="Comic Sans MS"/>
            </a:endParaRPr>
          </a:p>
          <a:p>
            <a:pPr indent="0" lvl="0" marL="0" rtl="0" algn="ctr">
              <a:spcBef>
                <a:spcPts val="0"/>
              </a:spcBef>
              <a:spcAft>
                <a:spcPts val="0"/>
              </a:spcAft>
              <a:buNone/>
            </a:pPr>
            <a:r>
              <a:t/>
            </a:r>
            <a:endParaRPr b="1">
              <a:latin typeface="Comic Sans MS"/>
              <a:ea typeface="Comic Sans MS"/>
              <a:cs typeface="Comic Sans MS"/>
              <a:sym typeface="Comic Sans MS"/>
            </a:endParaRPr>
          </a:p>
          <a:p>
            <a:pPr indent="0" lvl="0" marL="0" rtl="0" algn="ctr">
              <a:spcBef>
                <a:spcPts val="0"/>
              </a:spcBef>
              <a:spcAft>
                <a:spcPts val="0"/>
              </a:spcAft>
              <a:buNone/>
            </a:pPr>
            <a:r>
              <a:t/>
            </a:r>
            <a:endParaRPr b="1">
              <a:latin typeface="Comic Sans MS"/>
              <a:ea typeface="Comic Sans MS"/>
              <a:cs typeface="Comic Sans MS"/>
              <a:sym typeface="Comic Sans MS"/>
            </a:endParaRPr>
          </a:p>
          <a:p>
            <a:pPr indent="0" lvl="0" marL="0" rtl="0" algn="ctr">
              <a:spcBef>
                <a:spcPts val="0"/>
              </a:spcBef>
              <a:spcAft>
                <a:spcPts val="0"/>
              </a:spcAft>
              <a:buNone/>
            </a:pPr>
            <a:r>
              <a:t/>
            </a:r>
            <a:endParaRPr b="1">
              <a:latin typeface="Comic Sans MS"/>
              <a:ea typeface="Comic Sans MS"/>
              <a:cs typeface="Comic Sans MS"/>
              <a:sym typeface="Comic Sans MS"/>
            </a:endParaRPr>
          </a:p>
          <a:p>
            <a:pPr indent="0" lvl="0" marL="0" rtl="0" algn="ctr">
              <a:spcBef>
                <a:spcPts val="0"/>
              </a:spcBef>
              <a:spcAft>
                <a:spcPts val="0"/>
              </a:spcAft>
              <a:buNone/>
            </a:pPr>
            <a:r>
              <a:t/>
            </a:r>
            <a:endParaRPr b="1">
              <a:latin typeface="Comic Sans MS"/>
              <a:ea typeface="Comic Sans MS"/>
              <a:cs typeface="Comic Sans MS"/>
              <a:sym typeface="Comic Sans MS"/>
            </a:endParaRPr>
          </a:p>
          <a:p>
            <a:pPr indent="0" lvl="0" marL="0" rtl="0" algn="ctr">
              <a:spcBef>
                <a:spcPts val="0"/>
              </a:spcBef>
              <a:spcAft>
                <a:spcPts val="0"/>
              </a:spcAft>
              <a:buNone/>
            </a:pPr>
            <a:r>
              <a:t/>
            </a:r>
            <a:endParaRPr b="1">
              <a:latin typeface="Comic Sans MS"/>
              <a:ea typeface="Comic Sans MS"/>
              <a:cs typeface="Comic Sans MS"/>
              <a:sym typeface="Comic Sans MS"/>
            </a:endParaRPr>
          </a:p>
          <a:p>
            <a:pPr indent="0" lvl="0" marL="0" rtl="0" algn="ctr">
              <a:spcBef>
                <a:spcPts val="0"/>
              </a:spcBef>
              <a:spcAft>
                <a:spcPts val="0"/>
              </a:spcAft>
              <a:buNone/>
            </a:pPr>
            <a:r>
              <a:rPr b="1" lang="tr">
                <a:latin typeface="Comic Sans MS"/>
                <a:ea typeface="Comic Sans MS"/>
                <a:cs typeface="Comic Sans MS"/>
                <a:sym typeface="Comic Sans MS"/>
              </a:rPr>
              <a:t>Carmen-Mirela Butaciu,</a:t>
            </a:r>
            <a:endParaRPr b="1">
              <a:latin typeface="Comic Sans MS"/>
              <a:ea typeface="Comic Sans MS"/>
              <a:cs typeface="Comic Sans MS"/>
              <a:sym typeface="Comic Sans MS"/>
            </a:endParaRPr>
          </a:p>
          <a:p>
            <a:pPr indent="0" lvl="0" marL="0" rtl="0" algn="ctr">
              <a:spcBef>
                <a:spcPts val="0"/>
              </a:spcBef>
              <a:spcAft>
                <a:spcPts val="0"/>
              </a:spcAft>
              <a:buNone/>
            </a:pPr>
            <a:r>
              <a:rPr b="1" lang="tr">
                <a:latin typeface="Comic Sans MS"/>
                <a:ea typeface="Comic Sans MS"/>
                <a:cs typeface="Comic Sans MS"/>
                <a:sym typeface="Comic Sans MS"/>
              </a:rPr>
              <a:t>Liceul Atanasie Marienescu,</a:t>
            </a:r>
            <a:endParaRPr b="1">
              <a:latin typeface="Comic Sans MS"/>
              <a:ea typeface="Comic Sans MS"/>
              <a:cs typeface="Comic Sans MS"/>
              <a:sym typeface="Comic Sans MS"/>
            </a:endParaRPr>
          </a:p>
          <a:p>
            <a:pPr indent="0" lvl="0" marL="0" rtl="0" algn="ctr">
              <a:spcBef>
                <a:spcPts val="0"/>
              </a:spcBef>
              <a:spcAft>
                <a:spcPts val="0"/>
              </a:spcAft>
              <a:buNone/>
            </a:pPr>
            <a:r>
              <a:rPr b="1" lang="tr">
                <a:latin typeface="Comic Sans MS"/>
                <a:ea typeface="Comic Sans MS"/>
                <a:cs typeface="Comic Sans MS"/>
                <a:sym typeface="Comic Sans MS"/>
              </a:rPr>
              <a:t>Lipova, Romania</a:t>
            </a:r>
            <a:endParaRPr b="1">
              <a:latin typeface="Comic Sans MS"/>
              <a:ea typeface="Comic Sans MS"/>
              <a:cs typeface="Comic Sans MS"/>
              <a:sym typeface="Comic Sans MS"/>
            </a:endParaRPr>
          </a:p>
        </p:txBody>
      </p:sp>
      <p:sp>
        <p:nvSpPr>
          <p:cNvPr id="100" name="Google Shape;100;p17"/>
          <p:cNvSpPr txBox="1"/>
          <p:nvPr/>
        </p:nvSpPr>
        <p:spPr>
          <a:xfrm>
            <a:off x="6752250" y="813825"/>
            <a:ext cx="2417400" cy="4047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tr" sz="1200">
                <a:solidFill>
                  <a:srgbClr val="3E454C"/>
                </a:solidFill>
              </a:rPr>
              <a:t>The human, humanistic and humane resources, results and assessments are only of top quality. That’s why, I sincerely recommend this project for high achievements, and we are firmly determined to promote it and disseminate it further in local media, educational platforms, newspapers and mzgazines, both paper and digital ones in Romania, so that our colleagues could find out and learn from the experiences, results and expertise of the etwinning teachers of the project, and the marvellois works of our dearest students who so passionately put in hard work and commitment in carrying out the aims of it. Student-Centeredness, is the key-feature of this project. </a:t>
            </a:r>
            <a:endParaRPr/>
          </a:p>
        </p:txBody>
      </p:sp>
      <p:sp>
        <p:nvSpPr>
          <p:cNvPr id="101" name="Google Shape;101;p17"/>
          <p:cNvSpPr txBox="1"/>
          <p:nvPr/>
        </p:nvSpPr>
        <p:spPr>
          <a:xfrm>
            <a:off x="2439100" y="877300"/>
            <a:ext cx="4276200" cy="4329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tr" sz="1200">
                <a:solidFill>
                  <a:srgbClr val="3E454C"/>
                </a:solidFill>
              </a:rPr>
              <a:t>We worked very hard with students from several classes in this project, as well as in many others, and first and foresmost, they were very dedicated and thrilled, with something different from classic teaching. Project- based learning, flipped and blended, collaboration among teachers and students, digital, communication, intercultural, linguistic competences are all intellectual outputs that were definitely developed and enhanced throughout the course of all project. The activities were found gripping and enjoyable by our students, and we have received an utterly positive and encouraging feedback by the parents of the students, who were permanently informed, by the other teachers in our school, by headmasters, as well as the local community through processes of dissemination. Reading the log of the project, and assisting along, I firmly believe it is neatly organized, the tasks are suitable for students peculiarities, the worload is appropriate, the impact of its outputs could be tremendous, comprising so many countries, schools, students etc. The general collaboration was only positive, founder, cofounder, partners, students  all were eager and willing, polite and respectful in carrying out tasks, implementing suggestions , putting forward suggestions, advice etc. </a:t>
            </a:r>
            <a:endParaRPr/>
          </a:p>
        </p:txBody>
      </p:sp>
      <p:pic>
        <p:nvPicPr>
          <p:cNvPr id="102" name="Google Shape;102;p17"/>
          <p:cNvPicPr preferRelativeResize="0"/>
          <p:nvPr/>
        </p:nvPicPr>
        <p:blipFill>
          <a:blip r:embed="rId3">
            <a:alphaModFix/>
          </a:blip>
          <a:stretch>
            <a:fillRect/>
          </a:stretch>
        </p:blipFill>
        <p:spPr>
          <a:xfrm>
            <a:off x="91600" y="1276425"/>
            <a:ext cx="2258975" cy="3008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2CC"/>
        </a:solidFill>
      </p:bgPr>
    </p:bg>
    <p:spTree>
      <p:nvGrpSpPr>
        <p:cNvPr id="106" name="Shape 106"/>
        <p:cNvGrpSpPr/>
        <p:nvPr/>
      </p:nvGrpSpPr>
      <p:grpSpPr>
        <a:xfrm>
          <a:off x="0" y="0"/>
          <a:ext cx="0" cy="0"/>
          <a:chOff x="0" y="0"/>
          <a:chExt cx="0" cy="0"/>
        </a:xfrm>
      </p:grpSpPr>
      <p:sp>
        <p:nvSpPr>
          <p:cNvPr id="107" name="Google Shape;107;p18"/>
          <p:cNvSpPr/>
          <p:nvPr/>
        </p:nvSpPr>
        <p:spPr>
          <a:xfrm>
            <a:off x="3324100" y="707700"/>
            <a:ext cx="2417400" cy="46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tr" sz="2000">
                <a:solidFill>
                  <a:srgbClr val="38761D"/>
                </a:solidFill>
                <a:latin typeface="Impact"/>
                <a:ea typeface="Impact"/>
                <a:cs typeface="Impact"/>
                <a:sym typeface="Impact"/>
              </a:rPr>
              <a:t>PROJE SÜRECİ</a:t>
            </a:r>
            <a:endParaRPr sz="2000">
              <a:solidFill>
                <a:srgbClr val="38761D"/>
              </a:solidFill>
              <a:latin typeface="Impact"/>
              <a:ea typeface="Impact"/>
              <a:cs typeface="Impact"/>
              <a:sym typeface="Impact"/>
            </a:endParaRPr>
          </a:p>
        </p:txBody>
      </p:sp>
      <p:sp>
        <p:nvSpPr>
          <p:cNvPr id="108" name="Google Shape;108;p18"/>
          <p:cNvSpPr/>
          <p:nvPr/>
        </p:nvSpPr>
        <p:spPr>
          <a:xfrm>
            <a:off x="6423975" y="707700"/>
            <a:ext cx="2417400" cy="46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tr" sz="2000">
                <a:solidFill>
                  <a:srgbClr val="0000FF"/>
                </a:solidFill>
                <a:latin typeface="Impact"/>
                <a:ea typeface="Impact"/>
                <a:cs typeface="Impact"/>
                <a:sym typeface="Impact"/>
              </a:rPr>
              <a:t>PROJE SONU</a:t>
            </a:r>
            <a:endParaRPr sz="2000">
              <a:solidFill>
                <a:srgbClr val="0000FF"/>
              </a:solidFill>
              <a:latin typeface="Impact"/>
              <a:ea typeface="Impact"/>
              <a:cs typeface="Impact"/>
              <a:sym typeface="Impact"/>
            </a:endParaRPr>
          </a:p>
        </p:txBody>
      </p:sp>
      <p:sp>
        <p:nvSpPr>
          <p:cNvPr id="109" name="Google Shape;109;p18"/>
          <p:cNvSpPr/>
          <p:nvPr/>
        </p:nvSpPr>
        <p:spPr>
          <a:xfrm>
            <a:off x="224225" y="707700"/>
            <a:ext cx="2417400" cy="46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tr" sz="2000">
                <a:solidFill>
                  <a:srgbClr val="FF0000"/>
                </a:solidFill>
                <a:latin typeface="Impact"/>
                <a:ea typeface="Impact"/>
                <a:cs typeface="Impact"/>
                <a:sym typeface="Impact"/>
              </a:rPr>
              <a:t>PROJE ORTAĞI</a:t>
            </a:r>
            <a:endParaRPr sz="2000">
              <a:solidFill>
                <a:srgbClr val="FF0000"/>
              </a:solidFill>
              <a:latin typeface="Impact"/>
              <a:ea typeface="Impact"/>
              <a:cs typeface="Impact"/>
              <a:sym typeface="Impact"/>
            </a:endParaRPr>
          </a:p>
        </p:txBody>
      </p:sp>
      <p:sp>
        <p:nvSpPr>
          <p:cNvPr id="110" name="Google Shape;110;p18"/>
          <p:cNvSpPr txBox="1"/>
          <p:nvPr/>
        </p:nvSpPr>
        <p:spPr>
          <a:xfrm>
            <a:off x="152341" y="4132800"/>
            <a:ext cx="3005400" cy="81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tr">
                <a:latin typeface="Comic Sans MS"/>
                <a:ea typeface="Comic Sans MS"/>
                <a:cs typeface="Comic Sans MS"/>
                <a:sym typeface="Comic Sans MS"/>
              </a:rPr>
              <a:t>BURCU HASRA</a:t>
            </a:r>
            <a:endParaRPr b="1">
              <a:latin typeface="Comic Sans MS"/>
              <a:ea typeface="Comic Sans MS"/>
              <a:cs typeface="Comic Sans MS"/>
              <a:sym typeface="Comic Sans MS"/>
            </a:endParaRPr>
          </a:p>
          <a:p>
            <a:pPr indent="0" lvl="0" marL="0" rtl="0" algn="ctr">
              <a:spcBef>
                <a:spcPts val="0"/>
              </a:spcBef>
              <a:spcAft>
                <a:spcPts val="0"/>
              </a:spcAft>
              <a:buNone/>
            </a:pPr>
            <a:r>
              <a:rPr b="1" lang="tr">
                <a:latin typeface="Comic Sans MS"/>
                <a:ea typeface="Comic Sans MS"/>
                <a:cs typeface="Comic Sans MS"/>
                <a:sym typeface="Comic Sans MS"/>
              </a:rPr>
              <a:t>KIBRIS ŞEHİTLERİ </a:t>
            </a:r>
            <a:r>
              <a:rPr b="1" lang="tr">
                <a:latin typeface="Comic Sans MS"/>
                <a:ea typeface="Comic Sans MS"/>
                <a:cs typeface="Comic Sans MS"/>
                <a:sym typeface="Comic Sans MS"/>
              </a:rPr>
              <a:t>İLKOKULU</a:t>
            </a:r>
            <a:endParaRPr b="1">
              <a:latin typeface="Comic Sans MS"/>
              <a:ea typeface="Comic Sans MS"/>
              <a:cs typeface="Comic Sans MS"/>
              <a:sym typeface="Comic Sans MS"/>
            </a:endParaRPr>
          </a:p>
          <a:p>
            <a:pPr indent="0" lvl="0" marL="0" rtl="0" algn="ctr">
              <a:spcBef>
                <a:spcPts val="0"/>
              </a:spcBef>
              <a:spcAft>
                <a:spcPts val="0"/>
              </a:spcAft>
              <a:buNone/>
            </a:pPr>
            <a:r>
              <a:rPr b="1" lang="tr">
                <a:latin typeface="Comic Sans MS"/>
                <a:ea typeface="Comic Sans MS"/>
                <a:cs typeface="Comic Sans MS"/>
                <a:sym typeface="Comic Sans MS"/>
              </a:rPr>
              <a:t>İZMİR </a:t>
            </a:r>
            <a:endParaRPr b="1">
              <a:latin typeface="Comic Sans MS"/>
              <a:ea typeface="Comic Sans MS"/>
              <a:cs typeface="Comic Sans MS"/>
              <a:sym typeface="Comic Sans MS"/>
            </a:endParaRPr>
          </a:p>
        </p:txBody>
      </p:sp>
      <p:sp>
        <p:nvSpPr>
          <p:cNvPr id="111" name="Google Shape;111;p18"/>
          <p:cNvSpPr txBox="1"/>
          <p:nvPr/>
        </p:nvSpPr>
        <p:spPr>
          <a:xfrm>
            <a:off x="6394225" y="1401225"/>
            <a:ext cx="2417400" cy="349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tr"/>
              <a:t>Bu projede öğrencilerin hem bireysel hem de gruplar halinde çalıştığı,ortak ürünler ortaya çıkardığı,</a:t>
            </a:r>
            <a:endParaRPr/>
          </a:p>
          <a:p>
            <a:pPr indent="0" lvl="0" marL="0" rtl="0" algn="l">
              <a:spcBef>
                <a:spcPts val="0"/>
              </a:spcBef>
              <a:spcAft>
                <a:spcPts val="0"/>
              </a:spcAft>
              <a:buNone/>
            </a:pPr>
            <a:r>
              <a:rPr lang="tr"/>
              <a:t>kendilerini ifade</a:t>
            </a:r>
            <a:r>
              <a:rPr lang="tr"/>
              <a:t> edebildiği güzel bir proje oldu.Aldığımız olumlu yorumlar ve dönüşler bunu gösterdi.Projenin beklenen hedeflerine ulaşmış olduğumuz ve sınıfımla böyle bir proje yer aldığımız için mutluyum.</a:t>
            </a:r>
            <a:endParaRPr/>
          </a:p>
        </p:txBody>
      </p:sp>
      <p:sp>
        <p:nvSpPr>
          <p:cNvPr id="112" name="Google Shape;112;p18"/>
          <p:cNvSpPr txBox="1"/>
          <p:nvPr/>
        </p:nvSpPr>
        <p:spPr>
          <a:xfrm>
            <a:off x="3310075" y="1401225"/>
            <a:ext cx="2417400" cy="36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tr"/>
              <a:t>Projemizde </a:t>
            </a:r>
            <a:r>
              <a:rPr lang="tr"/>
              <a:t>etkinliklerimiz öğrenci merkezli gerçekleşti.Ortaklarımızla iletişim halinde iş birliği içinde çalıştık.</a:t>
            </a:r>
            <a:endParaRPr/>
          </a:p>
          <a:p>
            <a:pPr indent="0" lvl="0" marL="0" rtl="0" algn="l">
              <a:spcBef>
                <a:spcPts val="0"/>
              </a:spcBef>
              <a:spcAft>
                <a:spcPts val="0"/>
              </a:spcAft>
              <a:buNone/>
            </a:pPr>
            <a:r>
              <a:rPr lang="tr"/>
              <a:t>Öğrencilerimiz bir çok Web 2 araçlarını aktif bir şekilde kullandılar.Hem kendi kültürlerini daha yakından tanıma,tanıtma hem de farklı kültürleri tanıma imkanı buldular.Diğer proje ortaklarıyla çok güzel ortak ürünler ortaya koydular.</a:t>
            </a:r>
            <a:endParaRPr/>
          </a:p>
        </p:txBody>
      </p:sp>
      <p:pic>
        <p:nvPicPr>
          <p:cNvPr id="113" name="Google Shape;113;p18"/>
          <p:cNvPicPr preferRelativeResize="0"/>
          <p:nvPr/>
        </p:nvPicPr>
        <p:blipFill>
          <a:blip r:embed="rId3">
            <a:alphaModFix/>
          </a:blip>
          <a:stretch>
            <a:fillRect/>
          </a:stretch>
        </p:blipFill>
        <p:spPr>
          <a:xfrm>
            <a:off x="152400" y="1325400"/>
            <a:ext cx="3005276" cy="26549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2CC"/>
        </a:solidFill>
      </p:bgPr>
    </p:bg>
    <p:spTree>
      <p:nvGrpSpPr>
        <p:cNvPr id="117" name="Shape 117"/>
        <p:cNvGrpSpPr/>
        <p:nvPr/>
      </p:nvGrpSpPr>
      <p:grpSpPr>
        <a:xfrm>
          <a:off x="0" y="0"/>
          <a:ext cx="0" cy="0"/>
          <a:chOff x="0" y="0"/>
          <a:chExt cx="0" cy="0"/>
        </a:xfrm>
      </p:grpSpPr>
      <p:sp>
        <p:nvSpPr>
          <p:cNvPr id="118" name="Google Shape;118;p19"/>
          <p:cNvSpPr/>
          <p:nvPr/>
        </p:nvSpPr>
        <p:spPr>
          <a:xfrm>
            <a:off x="3324100" y="707700"/>
            <a:ext cx="2417400" cy="46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tr" sz="2000">
                <a:solidFill>
                  <a:srgbClr val="38761D"/>
                </a:solidFill>
                <a:latin typeface="Impact"/>
                <a:ea typeface="Impact"/>
                <a:cs typeface="Impact"/>
                <a:sym typeface="Impact"/>
              </a:rPr>
              <a:t>PROJE SÜRECİ</a:t>
            </a:r>
            <a:endParaRPr sz="2000">
              <a:solidFill>
                <a:srgbClr val="38761D"/>
              </a:solidFill>
              <a:latin typeface="Impact"/>
              <a:ea typeface="Impact"/>
              <a:cs typeface="Impact"/>
              <a:sym typeface="Impact"/>
            </a:endParaRPr>
          </a:p>
        </p:txBody>
      </p:sp>
      <p:sp>
        <p:nvSpPr>
          <p:cNvPr id="119" name="Google Shape;119;p19"/>
          <p:cNvSpPr/>
          <p:nvPr/>
        </p:nvSpPr>
        <p:spPr>
          <a:xfrm>
            <a:off x="6423975" y="707700"/>
            <a:ext cx="2417400" cy="46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tr" sz="2000">
                <a:solidFill>
                  <a:srgbClr val="0000FF"/>
                </a:solidFill>
                <a:latin typeface="Impact"/>
                <a:ea typeface="Impact"/>
                <a:cs typeface="Impact"/>
                <a:sym typeface="Impact"/>
              </a:rPr>
              <a:t>PROJE SONU</a:t>
            </a:r>
            <a:endParaRPr sz="2000">
              <a:solidFill>
                <a:srgbClr val="0000FF"/>
              </a:solidFill>
              <a:latin typeface="Impact"/>
              <a:ea typeface="Impact"/>
              <a:cs typeface="Impact"/>
              <a:sym typeface="Impact"/>
            </a:endParaRPr>
          </a:p>
        </p:txBody>
      </p:sp>
      <p:sp>
        <p:nvSpPr>
          <p:cNvPr id="120" name="Google Shape;120;p19"/>
          <p:cNvSpPr/>
          <p:nvPr/>
        </p:nvSpPr>
        <p:spPr>
          <a:xfrm>
            <a:off x="224225" y="707700"/>
            <a:ext cx="2417400" cy="46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tr" sz="2000">
                <a:solidFill>
                  <a:srgbClr val="FF0000"/>
                </a:solidFill>
                <a:latin typeface="Impact"/>
                <a:ea typeface="Impact"/>
                <a:cs typeface="Impact"/>
                <a:sym typeface="Impact"/>
              </a:rPr>
              <a:t>PROJE ORTAĞI</a:t>
            </a:r>
            <a:endParaRPr sz="2000">
              <a:solidFill>
                <a:srgbClr val="FF0000"/>
              </a:solidFill>
              <a:latin typeface="Impact"/>
              <a:ea typeface="Impact"/>
              <a:cs typeface="Impact"/>
              <a:sym typeface="Impact"/>
            </a:endParaRPr>
          </a:p>
        </p:txBody>
      </p:sp>
      <p:sp>
        <p:nvSpPr>
          <p:cNvPr id="121" name="Google Shape;121;p19"/>
          <p:cNvSpPr txBox="1"/>
          <p:nvPr/>
        </p:nvSpPr>
        <p:spPr>
          <a:xfrm>
            <a:off x="3040550" y="1325400"/>
            <a:ext cx="3081600" cy="397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tr"/>
              <a:t>Mirasımız Gelecegimiz projesine; kültürel değerlerin öğrenilmesinin ve korunmasının,gelecek kuşaklara aktarılmasının önemini düşünerek  dahil olmuştum.Proje içerisinde yaptığımız çalışmalarla öğrencilerimde önce kendi şehrimiz,ülkemiz ve farklı ülkelerdeki ortaklarımız sayesinde dünya kültürünün farklılıklarını ve benzerliklerini anlamalarını sağladık.Farklı Web 2.0 araçları kullanarak eğlenerek öğrendiğimiz keyifli bir süreç geçirdik.Okullar ve öğrenciler arası işbirliğinin her çalışmaya yansıdığı güzel çalışmalar yaptık.</a:t>
            </a:r>
            <a:endParaRPr/>
          </a:p>
        </p:txBody>
      </p:sp>
      <p:sp>
        <p:nvSpPr>
          <p:cNvPr id="122" name="Google Shape;122;p19"/>
          <p:cNvSpPr txBox="1"/>
          <p:nvPr/>
        </p:nvSpPr>
        <p:spPr>
          <a:xfrm flipH="1">
            <a:off x="6427184" y="1331700"/>
            <a:ext cx="2605200" cy="395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tr">
                <a:solidFill>
                  <a:schemeClr val="dk1"/>
                </a:solidFill>
              </a:rPr>
              <a:t>Mirasımız Gelecegimiz öğrencileri merkeze alan,bireysel ve işbirlikçi öğrenmeyi web 2.0 araçları ile zenginlestiren</a:t>
            </a:r>
            <a:r>
              <a:rPr lang="tr">
                <a:solidFill>
                  <a:schemeClr val="dk1"/>
                </a:solidFill>
              </a:rPr>
              <a:t> kültürümüz konusunda bilgi birikimi oluşturmamızı saglayan,öğrencilerin kendi kültür serüvenlerini keşfedip,farklı kültürleri tanıdığı ve zenginlestirdiği bir proje oldu.Ögrencilerimde ki gelişmeyi gördükçe iyi ki bu projeye dahil olmuşum diyorum.</a:t>
            </a:r>
            <a:endParaRPr/>
          </a:p>
        </p:txBody>
      </p:sp>
      <p:pic>
        <p:nvPicPr>
          <p:cNvPr id="123" name="Google Shape;123;p19"/>
          <p:cNvPicPr preferRelativeResize="0"/>
          <p:nvPr/>
        </p:nvPicPr>
        <p:blipFill>
          <a:blip r:embed="rId3">
            <a:alphaModFix/>
          </a:blip>
          <a:stretch>
            <a:fillRect/>
          </a:stretch>
        </p:blipFill>
        <p:spPr>
          <a:xfrm>
            <a:off x="152400" y="1325400"/>
            <a:ext cx="2417400" cy="2759012"/>
          </a:xfrm>
          <a:prstGeom prst="rect">
            <a:avLst/>
          </a:prstGeom>
          <a:noFill/>
          <a:ln>
            <a:noFill/>
          </a:ln>
        </p:spPr>
      </p:pic>
      <p:sp>
        <p:nvSpPr>
          <p:cNvPr id="124" name="Google Shape;124;p19"/>
          <p:cNvSpPr txBox="1"/>
          <p:nvPr/>
        </p:nvSpPr>
        <p:spPr>
          <a:xfrm flipH="1">
            <a:off x="130325" y="4236800"/>
            <a:ext cx="2605200" cy="90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tr">
                <a:latin typeface="Comic Sans MS"/>
                <a:ea typeface="Comic Sans MS"/>
                <a:cs typeface="Comic Sans MS"/>
                <a:sym typeface="Comic Sans MS"/>
              </a:rPr>
              <a:t>Nurgül İNAN</a:t>
            </a:r>
            <a:endParaRPr b="1">
              <a:latin typeface="Comic Sans MS"/>
              <a:ea typeface="Comic Sans MS"/>
              <a:cs typeface="Comic Sans MS"/>
              <a:sym typeface="Comic Sans MS"/>
            </a:endParaRPr>
          </a:p>
          <a:p>
            <a:pPr indent="0" lvl="0" marL="0" rtl="0" algn="ctr">
              <a:spcBef>
                <a:spcPts val="0"/>
              </a:spcBef>
              <a:spcAft>
                <a:spcPts val="0"/>
              </a:spcAft>
              <a:buNone/>
            </a:pPr>
            <a:r>
              <a:rPr b="1" lang="tr">
                <a:latin typeface="Comic Sans MS"/>
                <a:ea typeface="Comic Sans MS"/>
                <a:cs typeface="Comic Sans MS"/>
                <a:sym typeface="Comic Sans MS"/>
              </a:rPr>
              <a:t>Davu</a:t>
            </a:r>
            <a:r>
              <a:rPr b="1" lang="tr">
                <a:latin typeface="Comic Sans MS"/>
                <a:ea typeface="Comic Sans MS"/>
                <a:cs typeface="Comic Sans MS"/>
                <a:sym typeface="Comic Sans MS"/>
              </a:rPr>
              <a:t>t Dörtçelik İlkokulu/BURSA</a:t>
            </a:r>
            <a:endParaRPr b="1">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2CC"/>
        </a:solidFill>
      </p:bgPr>
    </p:bg>
    <p:spTree>
      <p:nvGrpSpPr>
        <p:cNvPr id="128" name="Shape 128"/>
        <p:cNvGrpSpPr/>
        <p:nvPr/>
      </p:nvGrpSpPr>
      <p:grpSpPr>
        <a:xfrm>
          <a:off x="0" y="0"/>
          <a:ext cx="0" cy="0"/>
          <a:chOff x="0" y="0"/>
          <a:chExt cx="0" cy="0"/>
        </a:xfrm>
      </p:grpSpPr>
      <p:sp>
        <p:nvSpPr>
          <p:cNvPr id="129" name="Google Shape;129;p20"/>
          <p:cNvSpPr/>
          <p:nvPr/>
        </p:nvSpPr>
        <p:spPr>
          <a:xfrm>
            <a:off x="3324100" y="707700"/>
            <a:ext cx="2417400" cy="46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tr" sz="2000">
                <a:solidFill>
                  <a:srgbClr val="38761D"/>
                </a:solidFill>
                <a:latin typeface="Impact"/>
                <a:ea typeface="Impact"/>
                <a:cs typeface="Impact"/>
                <a:sym typeface="Impact"/>
              </a:rPr>
              <a:t>PROJE SÜRECİ</a:t>
            </a:r>
            <a:endParaRPr sz="2000">
              <a:solidFill>
                <a:srgbClr val="38761D"/>
              </a:solidFill>
              <a:latin typeface="Impact"/>
              <a:ea typeface="Impact"/>
              <a:cs typeface="Impact"/>
              <a:sym typeface="Impact"/>
            </a:endParaRPr>
          </a:p>
        </p:txBody>
      </p:sp>
      <p:sp>
        <p:nvSpPr>
          <p:cNvPr id="130" name="Google Shape;130;p20"/>
          <p:cNvSpPr/>
          <p:nvPr/>
        </p:nvSpPr>
        <p:spPr>
          <a:xfrm>
            <a:off x="6423975" y="707700"/>
            <a:ext cx="2417400" cy="46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tr" sz="2000">
                <a:solidFill>
                  <a:srgbClr val="0000FF"/>
                </a:solidFill>
                <a:latin typeface="Impact"/>
                <a:ea typeface="Impact"/>
                <a:cs typeface="Impact"/>
                <a:sym typeface="Impact"/>
              </a:rPr>
              <a:t>PROJE SONU</a:t>
            </a:r>
            <a:endParaRPr sz="2000">
              <a:solidFill>
                <a:srgbClr val="0000FF"/>
              </a:solidFill>
              <a:latin typeface="Impact"/>
              <a:ea typeface="Impact"/>
              <a:cs typeface="Impact"/>
              <a:sym typeface="Impact"/>
            </a:endParaRPr>
          </a:p>
        </p:txBody>
      </p:sp>
      <p:sp>
        <p:nvSpPr>
          <p:cNvPr id="131" name="Google Shape;131;p20"/>
          <p:cNvSpPr/>
          <p:nvPr/>
        </p:nvSpPr>
        <p:spPr>
          <a:xfrm>
            <a:off x="224225" y="707700"/>
            <a:ext cx="2417400" cy="46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tr" sz="2000">
                <a:solidFill>
                  <a:srgbClr val="FF0000"/>
                </a:solidFill>
                <a:latin typeface="Impact"/>
                <a:ea typeface="Impact"/>
                <a:cs typeface="Impact"/>
                <a:sym typeface="Impact"/>
              </a:rPr>
              <a:t>PROJE ORTAĞI</a:t>
            </a:r>
            <a:endParaRPr sz="2000">
              <a:solidFill>
                <a:srgbClr val="FF0000"/>
              </a:solidFill>
              <a:latin typeface="Impact"/>
              <a:ea typeface="Impact"/>
              <a:cs typeface="Impact"/>
              <a:sym typeface="Impact"/>
            </a:endParaRPr>
          </a:p>
        </p:txBody>
      </p:sp>
      <p:sp>
        <p:nvSpPr>
          <p:cNvPr id="132" name="Google Shape;132;p20"/>
          <p:cNvSpPr txBox="1"/>
          <p:nvPr/>
        </p:nvSpPr>
        <p:spPr>
          <a:xfrm>
            <a:off x="6394225" y="1276425"/>
            <a:ext cx="2417400" cy="380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tr"/>
              <a:t>Proje sonunda hem farklı kültürleri tanıma hem de kendi kültürümüz konusunda daha da bilinçli olma kazanımlarını edindik.Okul müfredatımızın hedeflediği bir çok kazanımı ,bu proje sayesinde öğrencilerimize kazandırmış olduk.Bunları çeşitli web2 araçlarını kullanarak ve yaparak yaşayarak öğrenme yoluyla kalıcılığını sağladığımızı düşünüyorum.</a:t>
            </a:r>
            <a:endParaRPr/>
          </a:p>
        </p:txBody>
      </p:sp>
      <p:sp>
        <p:nvSpPr>
          <p:cNvPr id="133" name="Google Shape;133;p20"/>
          <p:cNvSpPr txBox="1"/>
          <p:nvPr/>
        </p:nvSpPr>
        <p:spPr>
          <a:xfrm>
            <a:off x="3258000" y="1276425"/>
            <a:ext cx="2873700" cy="380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tr"/>
              <a:t>Bu projeye kültürel ögelerimizin gelecek kuşaklara aktarımına katkı sağlayacağını düşündüğüm için katıldım.İyiki katılmışım.Öğrencilerim ve ben keyifli bir proje süreci geçirdik.</a:t>
            </a:r>
            <a:endParaRPr/>
          </a:p>
          <a:p>
            <a:pPr indent="0" lvl="0" marL="0" rtl="0" algn="l">
              <a:spcBef>
                <a:spcPts val="0"/>
              </a:spcBef>
              <a:spcAft>
                <a:spcPts val="0"/>
              </a:spcAft>
              <a:buNone/>
            </a:pPr>
            <a:r>
              <a:rPr lang="tr"/>
              <a:t>Özellikle web2 araçlarını öğrencilerin aktif kullanarak sürece dahil olmaları kültürel değerlerimizi kalıcı öğrenmelerini sağladı.</a:t>
            </a:r>
            <a:endParaRPr/>
          </a:p>
          <a:p>
            <a:pPr indent="0" lvl="0" marL="0" rtl="0" algn="l">
              <a:spcBef>
                <a:spcPts val="0"/>
              </a:spcBef>
              <a:spcAft>
                <a:spcPts val="0"/>
              </a:spcAft>
              <a:buNone/>
            </a:pPr>
            <a:r>
              <a:rPr lang="tr"/>
              <a:t>En çok deyimleri canlandırırken ve yöresel yemeğimizi sınıfta yaparken eğlendiklerini gözlemledim.</a:t>
            </a:r>
            <a:endParaRPr/>
          </a:p>
          <a:p>
            <a:pPr indent="0" lvl="0" marL="0" rtl="0" algn="l">
              <a:spcBef>
                <a:spcPts val="0"/>
              </a:spcBef>
              <a:spcAft>
                <a:spcPts val="0"/>
              </a:spcAft>
              <a:buNone/>
            </a:pPr>
            <a:r>
              <a:rPr lang="tr"/>
              <a:t>Faydalı ve keyifli bir proje oldu.</a:t>
            </a:r>
            <a:endParaRPr/>
          </a:p>
        </p:txBody>
      </p:sp>
      <p:pic>
        <p:nvPicPr>
          <p:cNvPr id="134" name="Google Shape;134;p20"/>
          <p:cNvPicPr preferRelativeResize="0"/>
          <p:nvPr/>
        </p:nvPicPr>
        <p:blipFill rotWithShape="1">
          <a:blip r:embed="rId3">
            <a:alphaModFix/>
          </a:blip>
          <a:srcRect b="0" l="0" r="0" t="20986"/>
          <a:stretch/>
        </p:blipFill>
        <p:spPr>
          <a:xfrm>
            <a:off x="442463" y="1319724"/>
            <a:ext cx="1980922" cy="2504088"/>
          </a:xfrm>
          <a:prstGeom prst="rect">
            <a:avLst/>
          </a:prstGeom>
          <a:noFill/>
          <a:ln>
            <a:noFill/>
          </a:ln>
        </p:spPr>
      </p:pic>
      <p:sp>
        <p:nvSpPr>
          <p:cNvPr id="135" name="Google Shape;135;p20"/>
          <p:cNvSpPr txBox="1"/>
          <p:nvPr/>
        </p:nvSpPr>
        <p:spPr>
          <a:xfrm>
            <a:off x="390575" y="3970525"/>
            <a:ext cx="2084700" cy="79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tr">
                <a:latin typeface="Comic Sans MS"/>
                <a:ea typeface="Comic Sans MS"/>
                <a:cs typeface="Comic Sans MS"/>
                <a:sym typeface="Comic Sans MS"/>
              </a:rPr>
              <a:t>Ayşe ÜSTE</a:t>
            </a:r>
            <a:endParaRPr b="1">
              <a:latin typeface="Comic Sans MS"/>
              <a:ea typeface="Comic Sans MS"/>
              <a:cs typeface="Comic Sans MS"/>
              <a:sym typeface="Comic Sans MS"/>
            </a:endParaRPr>
          </a:p>
          <a:p>
            <a:pPr indent="0" lvl="0" marL="0" rtl="0" algn="ctr">
              <a:spcBef>
                <a:spcPts val="0"/>
              </a:spcBef>
              <a:spcAft>
                <a:spcPts val="0"/>
              </a:spcAft>
              <a:buNone/>
            </a:pPr>
            <a:r>
              <a:rPr b="1" lang="tr">
                <a:latin typeface="Comic Sans MS"/>
                <a:ea typeface="Comic Sans MS"/>
                <a:cs typeface="Comic Sans MS"/>
                <a:sym typeface="Comic Sans MS"/>
              </a:rPr>
              <a:t>İstiklal İlkokulu</a:t>
            </a:r>
            <a:endParaRPr b="1">
              <a:latin typeface="Comic Sans MS"/>
              <a:ea typeface="Comic Sans MS"/>
              <a:cs typeface="Comic Sans MS"/>
              <a:sym typeface="Comic Sans MS"/>
            </a:endParaRPr>
          </a:p>
          <a:p>
            <a:pPr indent="0" lvl="0" marL="0" rtl="0" algn="ctr">
              <a:spcBef>
                <a:spcPts val="0"/>
              </a:spcBef>
              <a:spcAft>
                <a:spcPts val="0"/>
              </a:spcAft>
              <a:buNone/>
            </a:pPr>
            <a:r>
              <a:rPr b="1" lang="tr">
                <a:latin typeface="Comic Sans MS"/>
                <a:ea typeface="Comic Sans MS"/>
                <a:cs typeface="Comic Sans MS"/>
                <a:sym typeface="Comic Sans MS"/>
              </a:rPr>
              <a:t>OSMANİYE</a:t>
            </a:r>
            <a:endParaRPr b="1">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