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1" r:id="rId7"/>
    <p:sldId id="262" r:id="rId8"/>
    <p:sldId id="264" r:id="rId9"/>
    <p:sldId id="263" r:id="rId10"/>
    <p:sldId id="309" r:id="rId11"/>
    <p:sldId id="265" r:id="rId12"/>
    <p:sldId id="266" r:id="rId13"/>
    <p:sldId id="267" r:id="rId14"/>
    <p:sldId id="310" r:id="rId15"/>
    <p:sldId id="273" r:id="rId16"/>
  </p:sldIdLst>
  <p:sldSz cx="9144000" cy="5143500"/>
  <p:notesSz cx="6858000" cy="9144000"/>
  <p:embeddedFontLst>
    <p:embeddedFont>
      <p:font typeface="Handlee" panose="02000000000000000000"/>
      <p:regular r:id="rId20"/>
    </p:embeddedFont>
    <p:embeddedFont>
      <p:font typeface="Architects Daughter"/>
      <p:regular r:id="rId21"/>
    </p:embeddedFont>
    <p:embeddedFont>
      <p:font typeface="Manrope"/>
      <p:regular r:id="rId22"/>
    </p:embeddedFont>
    <p:embeddedFont>
      <p:font typeface="Manrope ExtraBold"/>
      <p:bold r:id="rId23"/>
    </p:embeddedFont>
    <p:embeddedFont>
      <p:font typeface="Manrope" charset="0"/>
      <p:regular r:id="rId24"/>
    </p:embeddedFont>
    <p:embeddedFont>
      <p:font typeface="Handlee" panose="02000000000000000000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e9eff14ca_0_16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e9eff14ca_0_16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de9eff14ca_0_157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de9eff14ca_0_157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de9eff14ca_0_157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de9eff14ca_0_157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def1605217_0_4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def1605217_0_4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e5cc0fb88_0_3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e5cc0fb88_0_3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e9eff14ca_0_1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e9eff14ca_0_1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e9eff14ca_0_5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e9eff14ca_0_5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e5cc0fb88_0_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e5cc0fb88_0_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de9eff14ca_0_8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de9eff14ca_0_8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e9eff14ca_0_12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de9eff14ca_0_12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e9eff14ca_0_12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de9eff14ca_0_12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8425125" y="1613826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type="ctrTitle"/>
          </p:nvPr>
        </p:nvSpPr>
        <p:spPr>
          <a:xfrm>
            <a:off x="713225" y="1276349"/>
            <a:ext cx="42612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type="subTitle" idx="1"/>
          </p:nvPr>
        </p:nvSpPr>
        <p:spPr>
          <a:xfrm>
            <a:off x="713225" y="3507075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type="title" hasCustomPrompt="1"/>
          </p:nvPr>
        </p:nvSpPr>
        <p:spPr>
          <a:xfrm>
            <a:off x="1371600" y="1820156"/>
            <a:ext cx="6400800" cy="113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/>
          <p:nvPr>
            <p:ph type="body" idx="1"/>
          </p:nvPr>
        </p:nvSpPr>
        <p:spPr>
          <a:xfrm>
            <a:off x="1371600" y="3028144"/>
            <a:ext cx="6400800" cy="29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pic>
        <p:nvPicPr>
          <p:cNvPr id="53" name="Google Shape;53;p1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1"/>
        </a:solidFill>
        <a:effectLst/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type="subTitle" idx="1"/>
          </p:nvPr>
        </p:nvSpPr>
        <p:spPr>
          <a:xfrm>
            <a:off x="2012024" y="1790600"/>
            <a:ext cx="2493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type="subTitle" idx="2"/>
          </p:nvPr>
        </p:nvSpPr>
        <p:spPr>
          <a:xfrm>
            <a:off x="2012031" y="1402300"/>
            <a:ext cx="2496300" cy="3195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type="title" idx="3" hasCustomPrompt="1"/>
          </p:nvPr>
        </p:nvSpPr>
        <p:spPr>
          <a:xfrm>
            <a:off x="964356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/>
          <p:nvPr>
            <p:ph type="subTitle" idx="4"/>
          </p:nvPr>
        </p:nvSpPr>
        <p:spPr>
          <a:xfrm>
            <a:off x="2012031" y="3570807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type="subTitle" idx="5"/>
          </p:nvPr>
        </p:nvSpPr>
        <p:spPr>
          <a:xfrm>
            <a:off x="2012031" y="3183475"/>
            <a:ext cx="2496300" cy="411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type="title" idx="6" hasCustomPrompt="1"/>
          </p:nvPr>
        </p:nvSpPr>
        <p:spPr>
          <a:xfrm>
            <a:off x="964356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/>
          <p:nvPr>
            <p:ph type="subTitle" idx="7"/>
          </p:nvPr>
        </p:nvSpPr>
        <p:spPr>
          <a:xfrm>
            <a:off x="5817256" y="1794146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type="subTitle" idx="8"/>
          </p:nvPr>
        </p:nvSpPr>
        <p:spPr>
          <a:xfrm>
            <a:off x="5817257" y="1402300"/>
            <a:ext cx="2496300" cy="3201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type="title" idx="9" hasCustomPrompt="1"/>
          </p:nvPr>
        </p:nvSpPr>
        <p:spPr>
          <a:xfrm>
            <a:off x="4769581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/>
          <p:nvPr>
            <p:ph type="subTitle" idx="13"/>
          </p:nvPr>
        </p:nvSpPr>
        <p:spPr>
          <a:xfrm>
            <a:off x="5817256" y="3570807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type="subTitle" idx="14"/>
          </p:nvPr>
        </p:nvSpPr>
        <p:spPr>
          <a:xfrm>
            <a:off x="5817257" y="3183475"/>
            <a:ext cx="2496300" cy="411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 panose="00000500000000000000"/>
              <a:buNone/>
              <a:defRPr b="1">
                <a:solidFill>
                  <a:schemeClr val="accent3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69" name="Google Shape;69;p13"/>
          <p:cNvSpPr txBox="1"/>
          <p:nvPr>
            <p:ph type="title" idx="15" hasCustomPrompt="1"/>
          </p:nvPr>
        </p:nvSpPr>
        <p:spPr>
          <a:xfrm>
            <a:off x="4769581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1126950" y="3943113"/>
            <a:ext cx="2133700" cy="179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7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2438500" y="1726075"/>
            <a:ext cx="5730000" cy="1316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type="title" idx="2"/>
          </p:nvPr>
        </p:nvSpPr>
        <p:spPr>
          <a:xfrm>
            <a:off x="5688375" y="3307200"/>
            <a:ext cx="245040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 panose="02000503040000020004"/>
              <a:buNone/>
              <a:defRPr sz="21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 panose="02000503040000020004"/>
              <a:buNone/>
              <a:defRPr sz="21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 panose="02000503040000020004"/>
              <a:buNone/>
              <a:defRPr sz="21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 panose="02000503040000020004"/>
              <a:buNone/>
              <a:defRPr sz="21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 panose="02000503040000020004"/>
              <a:buNone/>
              <a:defRPr sz="21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 panose="02000503040000020004"/>
              <a:buNone/>
              <a:defRPr sz="21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 panose="02000503040000020004"/>
              <a:buNone/>
              <a:defRPr sz="21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 panose="02000503040000020004"/>
              <a:buNone/>
              <a:defRPr sz="2100"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679475" y="29635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sp>
        <p:nvSpPr>
          <p:cNvPr id="77" name="Google Shape;77;p15"/>
          <p:cNvSpPr txBox="1"/>
          <p:nvPr>
            <p:ph type="subTitle" idx="1"/>
          </p:nvPr>
        </p:nvSpPr>
        <p:spPr>
          <a:xfrm>
            <a:off x="713225" y="2724754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8" name="Google Shape;78;p15"/>
          <p:cNvSpPr txBox="1"/>
          <p:nvPr>
            <p:ph type="subTitle" idx="2"/>
          </p:nvPr>
        </p:nvSpPr>
        <p:spPr>
          <a:xfrm>
            <a:off x="713219" y="2307352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9" name="Google Shape;79;p15"/>
          <p:cNvSpPr txBox="1"/>
          <p:nvPr>
            <p:ph type="subTitle" idx="3"/>
          </p:nvPr>
        </p:nvSpPr>
        <p:spPr>
          <a:xfrm>
            <a:off x="3451807" y="2723009"/>
            <a:ext cx="22398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0" name="Google Shape;80;p15"/>
          <p:cNvSpPr txBox="1"/>
          <p:nvPr>
            <p:ph type="subTitle" idx="4"/>
          </p:nvPr>
        </p:nvSpPr>
        <p:spPr>
          <a:xfrm>
            <a:off x="3451792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1" name="Google Shape;81;p15"/>
          <p:cNvSpPr txBox="1"/>
          <p:nvPr>
            <p:ph type="subTitle" idx="5"/>
          </p:nvPr>
        </p:nvSpPr>
        <p:spPr>
          <a:xfrm>
            <a:off x="6190374" y="2723010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2" name="Google Shape;82;p15"/>
          <p:cNvSpPr txBox="1"/>
          <p:nvPr>
            <p:ph type="subTitle" idx="6"/>
          </p:nvPr>
        </p:nvSpPr>
        <p:spPr>
          <a:xfrm>
            <a:off x="6190367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3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363925" y="3702488"/>
            <a:ext cx="2133700" cy="17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498529" y="1695750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sp>
        <p:nvSpPr>
          <p:cNvPr id="87" name="Google Shape;87;p16"/>
          <p:cNvSpPr txBox="1"/>
          <p:nvPr>
            <p:ph type="subTitle" idx="1"/>
          </p:nvPr>
        </p:nvSpPr>
        <p:spPr>
          <a:xfrm>
            <a:off x="1830088" y="2644072"/>
            <a:ext cx="2377500" cy="447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8" name="Google Shape;88;p16"/>
          <p:cNvSpPr txBox="1"/>
          <p:nvPr>
            <p:ph type="subTitle" idx="2"/>
          </p:nvPr>
        </p:nvSpPr>
        <p:spPr>
          <a:xfrm>
            <a:off x="1830029" y="2221992"/>
            <a:ext cx="2377500" cy="3081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9" name="Google Shape;89;p16"/>
          <p:cNvSpPr txBox="1"/>
          <p:nvPr>
            <p:ph type="subTitle" idx="3"/>
          </p:nvPr>
        </p:nvSpPr>
        <p:spPr>
          <a:xfrm>
            <a:off x="4936471" y="2644064"/>
            <a:ext cx="2377500" cy="5727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0" name="Google Shape;90;p16"/>
          <p:cNvSpPr txBox="1"/>
          <p:nvPr>
            <p:ph type="subTitle" idx="4"/>
          </p:nvPr>
        </p:nvSpPr>
        <p:spPr>
          <a:xfrm>
            <a:off x="4936430" y="2221992"/>
            <a:ext cx="2377500" cy="3081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type="subTitle" idx="5"/>
          </p:nvPr>
        </p:nvSpPr>
        <p:spPr>
          <a:xfrm>
            <a:off x="1830076" y="4170738"/>
            <a:ext cx="2378400" cy="576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2" name="Google Shape;92;p16"/>
          <p:cNvSpPr txBox="1"/>
          <p:nvPr>
            <p:ph type="subTitle" idx="6"/>
          </p:nvPr>
        </p:nvSpPr>
        <p:spPr>
          <a:xfrm>
            <a:off x="1830054" y="3739713"/>
            <a:ext cx="2377500" cy="3081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3" name="Google Shape;93;p16"/>
          <p:cNvSpPr txBox="1"/>
          <p:nvPr>
            <p:ph type="subTitle" idx="7"/>
          </p:nvPr>
        </p:nvSpPr>
        <p:spPr>
          <a:xfrm>
            <a:off x="4936464" y="4170739"/>
            <a:ext cx="2377500" cy="576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4" name="Google Shape;94;p16"/>
          <p:cNvSpPr txBox="1"/>
          <p:nvPr>
            <p:ph type="subTitle" idx="8"/>
          </p:nvPr>
        </p:nvSpPr>
        <p:spPr>
          <a:xfrm>
            <a:off x="4936455" y="3739713"/>
            <a:ext cx="2377500" cy="3081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4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type="subTitle" idx="1"/>
          </p:nvPr>
        </p:nvSpPr>
        <p:spPr>
          <a:xfrm>
            <a:off x="713225" y="2642977"/>
            <a:ext cx="2240400" cy="46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8" name="Google Shape;98;p17"/>
          <p:cNvSpPr txBox="1"/>
          <p:nvPr>
            <p:ph type="subTitle" idx="2"/>
          </p:nvPr>
        </p:nvSpPr>
        <p:spPr>
          <a:xfrm>
            <a:off x="713219" y="2225577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9" name="Google Shape;99;p17"/>
          <p:cNvSpPr txBox="1"/>
          <p:nvPr>
            <p:ph type="subTitle" idx="3"/>
          </p:nvPr>
        </p:nvSpPr>
        <p:spPr>
          <a:xfrm>
            <a:off x="3451807" y="2641234"/>
            <a:ext cx="2239800" cy="46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0" name="Google Shape;100;p17"/>
          <p:cNvSpPr txBox="1"/>
          <p:nvPr>
            <p:ph type="subTitle" idx="4"/>
          </p:nvPr>
        </p:nvSpPr>
        <p:spPr>
          <a:xfrm>
            <a:off x="3451792" y="2224213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1" name="Google Shape;101;p17"/>
          <p:cNvSpPr txBox="1"/>
          <p:nvPr>
            <p:ph type="subTitle" idx="5"/>
          </p:nvPr>
        </p:nvSpPr>
        <p:spPr>
          <a:xfrm>
            <a:off x="6190374" y="2641235"/>
            <a:ext cx="2240400" cy="46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2" name="Google Shape;102;p17"/>
          <p:cNvSpPr txBox="1"/>
          <p:nvPr>
            <p:ph type="subTitle" idx="6"/>
          </p:nvPr>
        </p:nvSpPr>
        <p:spPr>
          <a:xfrm>
            <a:off x="6190367" y="2224213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3" name="Google Shape;103;p17"/>
          <p:cNvSpPr txBox="1"/>
          <p:nvPr>
            <p:ph type="subTitle" idx="7"/>
          </p:nvPr>
        </p:nvSpPr>
        <p:spPr>
          <a:xfrm>
            <a:off x="713225" y="4157628"/>
            <a:ext cx="2240400" cy="46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" name="Google Shape;104;p17"/>
          <p:cNvSpPr txBox="1"/>
          <p:nvPr>
            <p:ph type="subTitle" idx="8"/>
          </p:nvPr>
        </p:nvSpPr>
        <p:spPr>
          <a:xfrm>
            <a:off x="713219" y="3740226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5" name="Google Shape;105;p17"/>
          <p:cNvSpPr txBox="1"/>
          <p:nvPr>
            <p:ph type="subTitle" idx="9"/>
          </p:nvPr>
        </p:nvSpPr>
        <p:spPr>
          <a:xfrm>
            <a:off x="3451807" y="4157433"/>
            <a:ext cx="2239800" cy="46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6" name="Google Shape;106;p17"/>
          <p:cNvSpPr txBox="1"/>
          <p:nvPr>
            <p:ph type="subTitle" idx="13"/>
          </p:nvPr>
        </p:nvSpPr>
        <p:spPr>
          <a:xfrm>
            <a:off x="3451792" y="3740412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7" name="Google Shape;107;p17"/>
          <p:cNvSpPr txBox="1"/>
          <p:nvPr>
            <p:ph type="subTitle" idx="14"/>
          </p:nvPr>
        </p:nvSpPr>
        <p:spPr>
          <a:xfrm>
            <a:off x="6190374" y="4156918"/>
            <a:ext cx="2240400" cy="46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8" name="Google Shape;108;p17"/>
          <p:cNvSpPr txBox="1"/>
          <p:nvPr>
            <p:ph type="subTitle" idx="15"/>
          </p:nvPr>
        </p:nvSpPr>
        <p:spPr>
          <a:xfrm>
            <a:off x="6190367" y="3739896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1896000" y="3083400"/>
            <a:ext cx="5352000" cy="9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sp>
        <p:nvSpPr>
          <p:cNvPr id="111" name="Google Shape;111;p18"/>
          <p:cNvSpPr txBox="1"/>
          <p:nvPr>
            <p:ph type="subTitle" idx="1"/>
          </p:nvPr>
        </p:nvSpPr>
        <p:spPr>
          <a:xfrm>
            <a:off x="1896000" y="4043550"/>
            <a:ext cx="5349300" cy="53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1418399" y="3897450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705425" y="-4770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7796" y="151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2286024" y="2445142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" name="Google Shape;19;p3"/>
          <p:cNvSpPr txBox="1"/>
          <p:nvPr>
            <p:ph type="subTitle" idx="1"/>
          </p:nvPr>
        </p:nvSpPr>
        <p:spPr>
          <a:xfrm>
            <a:off x="2285975" y="3305048"/>
            <a:ext cx="4572000" cy="2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0" name="Google Shape;20;p3"/>
          <p:cNvSpPr txBox="1"/>
          <p:nvPr>
            <p:ph type="title" idx="2" hasCustomPrompt="1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6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subTitle" idx="1"/>
          </p:nvPr>
        </p:nvSpPr>
        <p:spPr>
          <a:xfrm>
            <a:off x="1343353" y="2723059"/>
            <a:ext cx="2986500" cy="102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1" name="Google Shape;121;p21"/>
          <p:cNvSpPr txBox="1"/>
          <p:nvPr>
            <p:ph type="subTitle" idx="2"/>
          </p:nvPr>
        </p:nvSpPr>
        <p:spPr>
          <a:xfrm>
            <a:off x="1341553" y="2305652"/>
            <a:ext cx="29901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2" name="Google Shape;122;p21"/>
          <p:cNvSpPr txBox="1"/>
          <p:nvPr>
            <p:ph type="subTitle" idx="3"/>
          </p:nvPr>
        </p:nvSpPr>
        <p:spPr>
          <a:xfrm>
            <a:off x="4821090" y="2721309"/>
            <a:ext cx="2990100" cy="102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3" name="Google Shape;123;p21"/>
          <p:cNvSpPr txBox="1"/>
          <p:nvPr>
            <p:ph type="subTitle" idx="4"/>
          </p:nvPr>
        </p:nvSpPr>
        <p:spPr>
          <a:xfrm>
            <a:off x="4821090" y="2304288"/>
            <a:ext cx="29901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4" name="Google Shape;124;p21"/>
          <p:cNvSpPr txBox="1"/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pic>
        <p:nvPicPr>
          <p:cNvPr id="125" name="Google Shape;125;p2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87434" y="4284613"/>
            <a:ext cx="969129" cy="6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713225" y="1675788"/>
            <a:ext cx="3858900" cy="49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sp>
        <p:nvSpPr>
          <p:cNvPr id="128" name="Google Shape;128;p22"/>
          <p:cNvSpPr txBox="1"/>
          <p:nvPr>
            <p:ph type="subTitle" idx="1"/>
          </p:nvPr>
        </p:nvSpPr>
        <p:spPr>
          <a:xfrm>
            <a:off x="713225" y="2201415"/>
            <a:ext cx="3858900" cy="126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29" name="Google Shape;129;p2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1126950" y="3943113"/>
            <a:ext cx="2133700" cy="179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sp>
        <p:nvSpPr>
          <p:cNvPr id="132" name="Google Shape;132;p23"/>
          <p:cNvSpPr txBox="1"/>
          <p:nvPr>
            <p:ph type="subTitle" idx="1"/>
          </p:nvPr>
        </p:nvSpPr>
        <p:spPr>
          <a:xfrm>
            <a:off x="832675" y="2199075"/>
            <a:ext cx="3648600" cy="198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0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133" name="Google Shape;133;p23"/>
          <p:cNvSpPr txBox="1"/>
          <p:nvPr>
            <p:ph type="subTitle" idx="2"/>
          </p:nvPr>
        </p:nvSpPr>
        <p:spPr>
          <a:xfrm>
            <a:off x="1448101" y="1781668"/>
            <a:ext cx="27432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type="subTitle" idx="3"/>
          </p:nvPr>
        </p:nvSpPr>
        <p:spPr>
          <a:xfrm>
            <a:off x="4662725" y="2197325"/>
            <a:ext cx="3648600" cy="19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0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135" name="Google Shape;135;p23"/>
          <p:cNvSpPr txBox="1"/>
          <p:nvPr>
            <p:ph type="subTitle" idx="4"/>
          </p:nvPr>
        </p:nvSpPr>
        <p:spPr>
          <a:xfrm>
            <a:off x="5191599" y="1780304"/>
            <a:ext cx="27432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id="136" name="Google Shape;136;p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71846" y="4413625"/>
            <a:ext cx="969129" cy="6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2642550" y="945000"/>
            <a:ext cx="3858900" cy="955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 panose="02000503040000020004"/>
              <a:buNone/>
              <a:defRPr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 panose="02000503040000020004"/>
              <a:buNone/>
              <a:defRPr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 panose="02000503040000020004"/>
              <a:buNone/>
              <a:defRPr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 panose="02000503040000020004"/>
              <a:buNone/>
              <a:defRPr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 panose="02000503040000020004"/>
              <a:buNone/>
              <a:defRPr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 panose="02000503040000020004"/>
              <a:buNone/>
              <a:defRPr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 panose="02000503040000020004"/>
              <a:buNone/>
              <a:defRPr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 panose="02000503040000020004"/>
              <a:buNone/>
              <a:defRPr>
                <a:latin typeface="Francois One" panose="02000503040000020004"/>
                <a:ea typeface="Francois One" panose="02000503040000020004"/>
                <a:cs typeface="Francois One" panose="02000503040000020004"/>
                <a:sym typeface="Francois One" panose="02000503040000020004"/>
              </a:defRPr>
            </a:lvl9pPr>
          </a:lstStyle>
          <a:p/>
        </p:txBody>
      </p:sp>
      <p:sp>
        <p:nvSpPr>
          <p:cNvPr id="139" name="Google Shape;139;p24"/>
          <p:cNvSpPr txBox="1"/>
          <p:nvPr>
            <p:ph type="subTitle" idx="1"/>
          </p:nvPr>
        </p:nvSpPr>
        <p:spPr>
          <a:xfrm>
            <a:off x="2642550" y="1888326"/>
            <a:ext cx="3858900" cy="35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 b="1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 b="1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 b="1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 b="1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 b="1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 b="1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 b="1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 panose="02000000000000000000"/>
              <a:buNone/>
              <a:defRPr sz="2100" b="1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40" name="Google Shape;140;p24"/>
          <p:cNvSpPr txBox="1"/>
          <p:nvPr>
            <p:ph type="subTitle" idx="2"/>
          </p:nvPr>
        </p:nvSpPr>
        <p:spPr>
          <a:xfrm>
            <a:off x="2642550" y="2272375"/>
            <a:ext cx="3858900" cy="80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 panose="02000000000000000000"/>
              <a:buNone/>
              <a:defRPr sz="2100">
                <a:solidFill>
                  <a:schemeClr val="accen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 panose="02000000000000000000"/>
              <a:buNone/>
              <a:defRPr sz="2100">
                <a:solidFill>
                  <a:schemeClr val="accen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 panose="02000000000000000000"/>
              <a:buNone/>
              <a:defRPr sz="2100">
                <a:solidFill>
                  <a:schemeClr val="accen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 panose="02000000000000000000"/>
              <a:buNone/>
              <a:defRPr sz="2100">
                <a:solidFill>
                  <a:schemeClr val="accen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 panose="02000000000000000000"/>
              <a:buNone/>
              <a:defRPr sz="2100">
                <a:solidFill>
                  <a:schemeClr val="accen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 panose="02000000000000000000"/>
              <a:buNone/>
              <a:defRPr sz="2100">
                <a:solidFill>
                  <a:schemeClr val="accen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 panose="02000000000000000000"/>
              <a:buNone/>
              <a:defRPr sz="2100">
                <a:solidFill>
                  <a:schemeClr val="accen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 panose="02000000000000000000"/>
              <a:buNone/>
              <a:defRPr sz="2100">
                <a:solidFill>
                  <a:schemeClr val="accen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41" name="Google Shape;141;p24"/>
          <p:cNvSpPr txBox="1"/>
          <p:nvPr/>
        </p:nvSpPr>
        <p:spPr>
          <a:xfrm>
            <a:off x="2859750" y="3611875"/>
            <a:ext cx="34245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2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-GB" sz="12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/>
              </a:rPr>
              <a:t>Slidesgo</a:t>
            </a:r>
            <a:r>
              <a:rPr lang="en-GB" sz="12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-GB" sz="12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/>
              </a:rPr>
              <a:t>Flaticon</a:t>
            </a:r>
            <a:r>
              <a:rPr lang="en-GB" sz="12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-GB" sz="12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/>
              </a:rPr>
              <a:t>Freepik</a:t>
            </a:r>
            <a:r>
              <a:rPr lang="en-GB" sz="12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200">
              <a:solidFill>
                <a:schemeClr val="accen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4625875" y="558900"/>
            <a:ext cx="3804900" cy="404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5370950" y="-461650"/>
            <a:ext cx="5990100" cy="59901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type="subTitle" idx="1"/>
          </p:nvPr>
        </p:nvSpPr>
        <p:spPr>
          <a:xfrm>
            <a:off x="713225" y="1377075"/>
            <a:ext cx="7717500" cy="32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id="24" name="Google Shape;24;p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174871" y="4284600"/>
            <a:ext cx="969129" cy="6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/>
          <a:srcRect t="835" b="826"/>
          <a:stretch>
            <a:fillRect/>
          </a:stretch>
        </p:blipFill>
        <p:spPr>
          <a:xfrm>
            <a:off x="169300" y="365963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type="subTitle" idx="1"/>
          </p:nvPr>
        </p:nvSpPr>
        <p:spPr>
          <a:xfrm>
            <a:off x="1328651" y="3779323"/>
            <a:ext cx="27432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" name="Google Shape;29;p5"/>
          <p:cNvSpPr txBox="1"/>
          <p:nvPr>
            <p:ph type="subTitle" idx="2"/>
          </p:nvPr>
        </p:nvSpPr>
        <p:spPr>
          <a:xfrm>
            <a:off x="1328651" y="3361918"/>
            <a:ext cx="27432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type="subTitle" idx="3"/>
          </p:nvPr>
        </p:nvSpPr>
        <p:spPr>
          <a:xfrm>
            <a:off x="5072449" y="3777575"/>
            <a:ext cx="2742600" cy="52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" name="Google Shape;31;p5"/>
          <p:cNvSpPr txBox="1"/>
          <p:nvPr>
            <p:ph type="subTitle" idx="4"/>
          </p:nvPr>
        </p:nvSpPr>
        <p:spPr>
          <a:xfrm>
            <a:off x="5072149" y="3360554"/>
            <a:ext cx="27432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id="32" name="Google Shape;32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071846" y="4413625"/>
            <a:ext cx="969129" cy="6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/>
          <a:srcRect t="835" b="826"/>
          <a:stretch>
            <a:fillRect/>
          </a:stretch>
        </p:blipFill>
        <p:spPr>
          <a:xfrm>
            <a:off x="190450" y="1814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528121" y="57357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/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  <p:pic>
        <p:nvPicPr>
          <p:cNvPr id="39" name="Google Shape;39;p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301651" y="3830263"/>
            <a:ext cx="2360638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/>
          <p:nvPr>
            <p:ph type="subTitle" idx="1"/>
          </p:nvPr>
        </p:nvSpPr>
        <p:spPr>
          <a:xfrm>
            <a:off x="1883700" y="1610978"/>
            <a:ext cx="5376600" cy="22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2355900" y="1508850"/>
            <a:ext cx="4432200" cy="212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type="title"/>
          </p:nvPr>
        </p:nvSpPr>
        <p:spPr>
          <a:xfrm>
            <a:off x="1128350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9"/>
          <p:cNvSpPr txBox="1"/>
          <p:nvPr>
            <p:ph type="subTitle" idx="1"/>
          </p:nvPr>
        </p:nvSpPr>
        <p:spPr>
          <a:xfrm>
            <a:off x="1128350" y="2492831"/>
            <a:ext cx="3241500" cy="9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46" name="Google Shape;46;p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308150" y="3735275"/>
            <a:ext cx="185737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type="title"/>
          </p:nvPr>
        </p:nvSpPr>
        <p:spPr>
          <a:xfrm>
            <a:off x="713225" y="3472200"/>
            <a:ext cx="4459500" cy="10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.jpeg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/>
          <a:stretch>
            <a:fillRect/>
          </a:stretch>
        </a:blip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 panose="02000000000000000000"/>
              <a:buNone/>
              <a:defRPr sz="2800" b="1">
                <a:solidFill>
                  <a:schemeClr val="accent1"/>
                </a:solidFill>
                <a:latin typeface="Handlee" panose="02000000000000000000"/>
                <a:ea typeface="Handlee" panose="02000000000000000000"/>
                <a:cs typeface="Handlee" panose="02000000000000000000"/>
                <a:sym typeface="Handle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/>
          <p:nvPr>
            <p:ph type="ctrTitle"/>
          </p:nvPr>
        </p:nvSpPr>
        <p:spPr>
          <a:xfrm>
            <a:off x="828040" y="1545590"/>
            <a:ext cx="5167630" cy="205232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/>
              <a:t>Let’s save our world with...</a:t>
            </a:r>
            <a:br>
              <a:rPr lang="it-IT" altLang="en-GB"/>
            </a:br>
            <a:r>
              <a:rPr lang="it-IT" altLang="en-GB"/>
              <a:t>a BIKE</a:t>
            </a:r>
            <a:endParaRPr lang="it-IT" altLang="en-GB">
              <a:solidFill>
                <a:schemeClr val="accent1"/>
              </a:solidFill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147785" y="915900"/>
            <a:ext cx="4168300" cy="428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 rotWithShape="1">
          <a:blip r:embed="rId2"/>
          <a:srcRect t="835" b="826"/>
          <a:stretch>
            <a:fillRect/>
          </a:stretch>
        </p:blipFill>
        <p:spPr>
          <a:xfrm>
            <a:off x="5245525" y="618463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96813" y="195280"/>
            <a:ext cx="1123125" cy="113347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9"/>
          <p:cNvSpPr txBox="1"/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>
                <a:sym typeface="+mn-ea"/>
              </a:rPr>
              <a:t>Bike as a means of transport</a:t>
            </a:r>
            <a:br>
              <a:rPr lang="en-GB">
                <a:sym typeface="+mn-ea"/>
              </a:rPr>
            </a:br>
            <a:endParaRPr lang="en-GB"/>
          </a:p>
        </p:txBody>
      </p:sp>
      <p:pic>
        <p:nvPicPr>
          <p:cNvPr id="326" name="Google Shape;326;p3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089265" y="3926205"/>
            <a:ext cx="1020445" cy="11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9"/>
          <p:cNvSpPr txBox="1"/>
          <p:nvPr>
            <p:ph type="subTitle" idx="4294967295"/>
          </p:nvPr>
        </p:nvSpPr>
        <p:spPr>
          <a:xfrm>
            <a:off x="323850" y="1491615"/>
            <a:ext cx="2506980" cy="177419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it-IT" altLang="en-GB" b="1">
                <a:solidFill>
                  <a:schemeClr val="tx1"/>
                </a:solidFill>
              </a:rPr>
              <a:t>Why do people use bike?</a:t>
            </a:r>
            <a:endParaRPr lang="it-IT" altLang="en-GB" b="1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it-IT" altLang="en-GB">
                <a:solidFill>
                  <a:schemeClr val="tx1"/>
                </a:solidFill>
              </a:rPr>
              <a:t>When they don't feel like walking they can ride a bike. It is also really good for your health and environment.</a:t>
            </a:r>
            <a:endParaRPr lang="it-IT" altLang="en-GB">
              <a:solidFill>
                <a:schemeClr val="tx1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636010" y="1419225"/>
            <a:ext cx="21990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it-IT" altLang="en-US" sz="1600" b="1">
                <a:latin typeface="Manrope" charset="0"/>
                <a:cs typeface="Manrope" charset="0"/>
              </a:rPr>
              <a:t>Is it an enjoying mode of transport?</a:t>
            </a:r>
            <a:endParaRPr lang="it-IT" altLang="en-US" sz="1600" b="1">
              <a:latin typeface="Manrope" charset="0"/>
              <a:cs typeface="Manrope" charset="0"/>
            </a:endParaRPr>
          </a:p>
          <a:p>
            <a:pPr algn="just"/>
            <a:r>
              <a:rPr lang="it-IT" altLang="en-US" sz="1600">
                <a:latin typeface="Manrope" charset="0"/>
                <a:cs typeface="Manrope" charset="0"/>
              </a:rPr>
              <a:t>Of Course and it is easy to get and use, in addition it also excellent for  the environment.</a:t>
            </a:r>
            <a:endParaRPr lang="it-IT" altLang="en-US" sz="1600">
              <a:latin typeface="Manrope" charset="0"/>
              <a:cs typeface="Manrope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405880" y="1419225"/>
            <a:ext cx="22840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it-IT" altLang="en-US" sz="1600" b="1">
                <a:latin typeface="Manrope" charset="0"/>
                <a:cs typeface="Manrope" charset="0"/>
              </a:rPr>
              <a:t>Is it useful for long or short distance?</a:t>
            </a:r>
            <a:endParaRPr lang="it-IT" altLang="en-US" sz="1600" b="1">
              <a:latin typeface="Manrope" charset="0"/>
              <a:cs typeface="Manrope" charset="0"/>
            </a:endParaRPr>
          </a:p>
          <a:p>
            <a:pPr algn="just"/>
            <a:r>
              <a:rPr lang="it-IT" altLang="en-US" sz="1600">
                <a:latin typeface="Manrope" charset="0"/>
                <a:cs typeface="Manrope" charset="0"/>
              </a:rPr>
              <a:t>We think that bikes are super good for both long and short distances. But on a daily basis people choose bikes for short distances.</a:t>
            </a:r>
            <a:endParaRPr lang="it-IT" altLang="en-US" sz="1600">
              <a:latin typeface="Manrope" charset="0"/>
              <a:cs typeface="Manrope" charset="0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1115695" y="3075940"/>
            <a:ext cx="1624965" cy="121539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01" name="Picture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3851910" y="3291840"/>
            <a:ext cx="1865630" cy="123698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02" name="Picture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6588125" y="3723640"/>
            <a:ext cx="1341755" cy="102870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 txBox="1"/>
          <p:nvPr>
            <p:ph type="title"/>
          </p:nvPr>
        </p:nvSpPr>
        <p:spPr>
          <a:xfrm>
            <a:off x="713225" y="5085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>
                <a:sym typeface="+mn-ea"/>
              </a:rPr>
              <a:t>Bike as a means of transport</a:t>
            </a:r>
            <a:br>
              <a:rPr lang="en-GB">
                <a:sym typeface="+mn-ea"/>
              </a:rPr>
            </a:br>
            <a:endParaRPr lang="en-GB"/>
          </a:p>
        </p:txBody>
      </p:sp>
      <p:pic>
        <p:nvPicPr>
          <p:cNvPr id="407" name="Google Shape;407;p4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187625" y="123146"/>
            <a:ext cx="846318" cy="77963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0"/>
          <p:cNvSpPr txBox="1"/>
          <p:nvPr>
            <p:ph type="subTitle" idx="4294967295"/>
          </p:nvPr>
        </p:nvSpPr>
        <p:spPr>
          <a:xfrm>
            <a:off x="467360" y="1347470"/>
            <a:ext cx="3656330" cy="263779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1200"/>
              </a:spcAft>
              <a:buAutoNum type="arabicPeriod"/>
            </a:pPr>
            <a:endParaRPr lang="en-GB"/>
          </a:p>
          <a:p>
            <a:pPr marL="285750" lvl="0" indent="-285750" algn="just" rtl="0">
              <a:spcBef>
                <a:spcPts val="0"/>
              </a:spcBef>
              <a:spcAft>
                <a:spcPts val="1200"/>
              </a:spcAft>
              <a:buFont typeface="Wingdings" panose="05000000000000000000" charset="0"/>
              <a:buChar char="Ø"/>
            </a:pPr>
            <a:r>
              <a:rPr lang="en-GB">
                <a:solidFill>
                  <a:schemeClr val="tx1"/>
                </a:solidFill>
              </a:rPr>
              <a:t>The first to have thought of the bicycle was Leonardo Da Vinci, he drew, in 1493, a "machine" with two wheels, a wooden axle that held them together, a handlebar and a kind of chain that connected the pedals to the rear wheel. This drawing is contained in the Codex Atlanticus.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411" name="Google Shape;411;p40"/>
          <p:cNvSpPr txBox="1"/>
          <p:nvPr>
            <p:ph type="subTitle" idx="4294967295"/>
          </p:nvPr>
        </p:nvSpPr>
        <p:spPr>
          <a:xfrm>
            <a:off x="3923665" y="1131570"/>
            <a:ext cx="1487805" cy="3079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2100" b="1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Curiosities</a:t>
            </a:r>
            <a:endParaRPr lang="it-IT" altLang="en-GB" sz="2100" b="1">
              <a:solidFill>
                <a:schemeClr val="accen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507990" y="1439545"/>
            <a:ext cx="2868295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  <a:p>
            <a:pPr marL="285750" indent="-285750" algn="just">
              <a:buFont typeface="Wingdings" panose="05000000000000000000" charset="0"/>
              <a:buChar char="Ø"/>
            </a:pPr>
            <a:r>
              <a:rPr lang="en-US" sz="1600">
                <a:solidFill>
                  <a:schemeClr val="tx1"/>
                </a:solidFill>
                <a:latin typeface="Manrope" charset="0"/>
                <a:cs typeface="Manrope" charset="0"/>
              </a:rPr>
              <a:t>The first bike had a high front wheel to remember the ride on horseback, the most popular means of transport in 1800.</a:t>
            </a:r>
            <a:endParaRPr lang="en-US" sz="1600">
              <a:solidFill>
                <a:schemeClr val="tx1"/>
              </a:solidFill>
              <a:latin typeface="Manrope" charset="0"/>
              <a:cs typeface="Manrope" charset="0"/>
            </a:endParaRPr>
          </a:p>
        </p:txBody>
      </p:sp>
      <p:pic>
        <p:nvPicPr>
          <p:cNvPr id="113" name="Picture 112"/>
          <p:cNvPicPr/>
          <p:nvPr/>
        </p:nvPicPr>
        <p:blipFill>
          <a:blip r:embed="rId2"/>
          <a:stretch>
            <a:fillRect/>
          </a:stretch>
        </p:blipFill>
        <p:spPr>
          <a:xfrm>
            <a:off x="2463800" y="3867785"/>
            <a:ext cx="1659890" cy="1242060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  <p:pic>
        <p:nvPicPr>
          <p:cNvPr id="114" name="Picture 113"/>
          <p:cNvPicPr/>
          <p:nvPr/>
        </p:nvPicPr>
        <p:blipFill>
          <a:blip r:embed="rId3"/>
          <a:stretch>
            <a:fillRect/>
          </a:stretch>
        </p:blipFill>
        <p:spPr>
          <a:xfrm>
            <a:off x="5779770" y="3219450"/>
            <a:ext cx="2651125" cy="153416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p:transition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 txBox="1"/>
          <p:nvPr>
            <p:ph type="title"/>
          </p:nvPr>
        </p:nvSpPr>
        <p:spPr>
          <a:xfrm>
            <a:off x="713225" y="5085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>
                <a:sym typeface="+mn-ea"/>
              </a:rPr>
              <a:t>Bike as a means of transport</a:t>
            </a:r>
            <a:br>
              <a:rPr lang="en-GB">
                <a:sym typeface="+mn-ea"/>
              </a:rPr>
            </a:br>
            <a:endParaRPr lang="en-GB"/>
          </a:p>
        </p:txBody>
      </p:sp>
      <p:pic>
        <p:nvPicPr>
          <p:cNvPr id="407" name="Google Shape;407;p4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187625" y="123146"/>
            <a:ext cx="846318" cy="77963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0"/>
          <p:cNvSpPr txBox="1"/>
          <p:nvPr>
            <p:ph type="subTitle" idx="4294967295"/>
          </p:nvPr>
        </p:nvSpPr>
        <p:spPr>
          <a:xfrm>
            <a:off x="467360" y="1347470"/>
            <a:ext cx="2139315" cy="263779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1200"/>
              </a:spcAft>
              <a:buAutoNum type="arabicPeriod"/>
            </a:pPr>
            <a:endParaRPr lang="en-GB"/>
          </a:p>
          <a:p>
            <a:pPr marL="285750" lvl="0" indent="-285750" algn="just" rtl="0">
              <a:spcBef>
                <a:spcPts val="0"/>
              </a:spcBef>
              <a:spcAft>
                <a:spcPts val="1200"/>
              </a:spcAft>
              <a:buFont typeface="Wingdings" panose="05000000000000000000" charset="0"/>
              <a:buChar char="Ø"/>
            </a:pPr>
            <a:r>
              <a:rPr lang="it-IT" altLang="en-GB">
                <a:solidFill>
                  <a:schemeClr val="tx1"/>
                </a:solidFill>
              </a:rPr>
              <a:t>A</a:t>
            </a:r>
            <a:r>
              <a:rPr lang="en-GB">
                <a:solidFill>
                  <a:schemeClr val="tx1"/>
                </a:solidFill>
              </a:rPr>
              <a:t>t the beginning the bike was just a means of transport for rich people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411" name="Google Shape;411;p40"/>
          <p:cNvSpPr txBox="1"/>
          <p:nvPr>
            <p:ph type="subTitle" idx="4294967295"/>
          </p:nvPr>
        </p:nvSpPr>
        <p:spPr>
          <a:xfrm>
            <a:off x="3923665" y="1131570"/>
            <a:ext cx="1466215" cy="3079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2100" b="1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Curiosities</a:t>
            </a:r>
            <a:endParaRPr lang="it-IT" altLang="en-GB" sz="2100" b="1">
              <a:solidFill>
                <a:schemeClr val="accen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275330" y="1707515"/>
            <a:ext cx="28682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sz="1600">
                <a:latin typeface="Manrope" charset="0"/>
                <a:cs typeface="Manrope" charset="0"/>
              </a:rPr>
              <a:t>Mountain biking was invented in 1970 in America by Gary Fischer</a:t>
            </a:r>
            <a:r>
              <a:rPr lang="en-US"/>
              <a:t>.</a:t>
            </a:r>
            <a:endParaRPr lang="en-US" sz="1600">
              <a:solidFill>
                <a:schemeClr val="tx1"/>
              </a:solidFill>
              <a:latin typeface="Manrope" charset="0"/>
              <a:cs typeface="Manrope" charset="0"/>
            </a:endParaRPr>
          </a:p>
        </p:txBody>
      </p:sp>
      <p:pic>
        <p:nvPicPr>
          <p:cNvPr id="115" name="Picture 114"/>
          <p:cNvPicPr/>
          <p:nvPr/>
        </p:nvPicPr>
        <p:blipFill>
          <a:blip r:embed="rId2"/>
          <a:stretch>
            <a:fillRect/>
          </a:stretch>
        </p:blipFill>
        <p:spPr>
          <a:xfrm>
            <a:off x="454660" y="2977515"/>
            <a:ext cx="2312035" cy="118618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16" name="Picture 115"/>
          <p:cNvPicPr/>
          <p:nvPr/>
        </p:nvPicPr>
        <p:blipFill>
          <a:blip r:embed="rId3"/>
          <a:stretch>
            <a:fillRect/>
          </a:stretch>
        </p:blipFill>
        <p:spPr>
          <a:xfrm>
            <a:off x="3563620" y="2805430"/>
            <a:ext cx="2053590" cy="133731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3" name="Text Box 2"/>
          <p:cNvSpPr txBox="1"/>
          <p:nvPr/>
        </p:nvSpPr>
        <p:spPr>
          <a:xfrm>
            <a:off x="6288405" y="1696085"/>
            <a:ext cx="27000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buFont typeface="Wingdings" panose="05000000000000000000" charset="0"/>
              <a:buChar char="Ø"/>
            </a:pPr>
            <a:r>
              <a:rPr lang="en-US" sz="1600">
                <a:latin typeface="Manrope" charset="0"/>
                <a:cs typeface="Manrope" charset="0"/>
              </a:rPr>
              <a:t>The first tour of the world by bike was done by Thomas Stevens who, in April 1884 left San Francisco and returned in December 1886, two and a half years and 13,500 miles later!</a:t>
            </a:r>
            <a:endParaRPr lang="en-US" sz="1600">
              <a:latin typeface="Manrope" charset="0"/>
              <a:cs typeface="Manrope" charset="0"/>
            </a:endParaRPr>
          </a:p>
        </p:txBody>
      </p:sp>
      <p:pic>
        <p:nvPicPr>
          <p:cNvPr id="117" name="Picture 116"/>
          <p:cNvPicPr/>
          <p:nvPr/>
        </p:nvPicPr>
        <p:blipFill>
          <a:blip r:embed="rId4"/>
          <a:stretch>
            <a:fillRect/>
          </a:stretch>
        </p:blipFill>
        <p:spPr>
          <a:xfrm>
            <a:off x="6731635" y="4011930"/>
            <a:ext cx="2044700" cy="103695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p:transition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6"/>
          <p:cNvSpPr txBox="1"/>
          <p:nvPr>
            <p:ph type="title"/>
          </p:nvPr>
        </p:nvSpPr>
        <p:spPr>
          <a:xfrm>
            <a:off x="899280" y="2067433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 sz="10000"/>
              <a:t>THE END</a:t>
            </a:r>
            <a:endParaRPr lang="it-IT" altLang="en-GB" sz="1000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type="title"/>
          </p:nvPr>
        </p:nvSpPr>
        <p:spPr>
          <a:xfrm>
            <a:off x="755135" y="338980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/>
              <a:t>Bike as a means of transport</a:t>
            </a:r>
            <a:endParaRPr lang="it-IT" altLang="en-GB"/>
          </a:p>
        </p:txBody>
      </p:sp>
      <p:sp>
        <p:nvSpPr>
          <p:cNvPr id="163" name="Google Shape;163;p30"/>
          <p:cNvSpPr txBox="1"/>
          <p:nvPr>
            <p:ph type="subTitle" idx="1"/>
          </p:nvPr>
        </p:nvSpPr>
        <p:spPr>
          <a:xfrm>
            <a:off x="323215" y="987425"/>
            <a:ext cx="8609965" cy="32226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 sz="1400">
                <a:solidFill>
                  <a:schemeClr val="tx1"/>
                </a:solidFill>
              </a:rPr>
              <a:t>Nowadays is really spread the problem of </a:t>
            </a:r>
            <a:r>
              <a:rPr lang="it-IT" altLang="en-GB" sz="1400" b="1">
                <a:solidFill>
                  <a:schemeClr val="tx1"/>
                </a:solidFill>
              </a:rPr>
              <a:t>climate changing</a:t>
            </a:r>
            <a:r>
              <a:rPr lang="it-IT" altLang="en-GB" sz="1400">
                <a:solidFill>
                  <a:schemeClr val="tx1"/>
                </a:solidFill>
              </a:rPr>
              <a:t>; because of the use of</a:t>
            </a:r>
            <a:r>
              <a:rPr lang="it-IT" altLang="en-GB" sz="1400" b="1">
                <a:solidFill>
                  <a:schemeClr val="tx1"/>
                </a:solidFill>
              </a:rPr>
              <a:t> not renewable energy</a:t>
            </a:r>
            <a:r>
              <a:rPr lang="it-IT" altLang="en-GB" sz="1400">
                <a:solidFill>
                  <a:schemeClr val="tx1"/>
                </a:solidFill>
              </a:rPr>
              <a:t> (like fossil fuels) our world is suffering a lots. Let’s think about how factories produce goods that we use everyday: they use </a:t>
            </a:r>
            <a:r>
              <a:rPr lang="it-IT" altLang="en-GB" sz="1400" b="1">
                <a:solidFill>
                  <a:schemeClr val="tx1"/>
                </a:solidFill>
              </a:rPr>
              <a:t>carbon fossil</a:t>
            </a:r>
            <a:r>
              <a:rPr lang="it-IT" altLang="en-GB" sz="1400">
                <a:solidFill>
                  <a:schemeClr val="tx1"/>
                </a:solidFill>
              </a:rPr>
              <a:t> to work with all the machineries that they need. Or let’s think about the combustible car: they emit dangerous dusts in the  atmosphere. All of them cause air pollution and they are </a:t>
            </a:r>
            <a:r>
              <a:rPr lang="it-IT" altLang="en-GB" sz="1400" b="1">
                <a:solidFill>
                  <a:schemeClr val="tx1"/>
                </a:solidFill>
              </a:rPr>
              <a:t>harmful for environmental.</a:t>
            </a:r>
            <a:endParaRPr lang="it-IT" altLang="en-GB" sz="1400" b="1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it-IT" altLang="en-GB" sz="1400" b="1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 sz="1600" b="1">
                <a:solidFill>
                  <a:schemeClr val="tx1"/>
                </a:solidFill>
              </a:rPr>
              <a:t>The solution?</a:t>
            </a:r>
            <a:r>
              <a:rPr lang="it-IT" altLang="en-GB" sz="1400" b="1">
                <a:solidFill>
                  <a:schemeClr val="tx1"/>
                </a:solidFill>
              </a:rPr>
              <a:t> </a:t>
            </a:r>
            <a:r>
              <a:rPr lang="it-IT" altLang="en-GB" sz="1400">
                <a:solidFill>
                  <a:schemeClr val="tx1"/>
                </a:solidFill>
              </a:rPr>
              <a:t>To use </a:t>
            </a:r>
            <a:r>
              <a:rPr lang="it-IT" altLang="en-GB" sz="1400" b="1">
                <a:solidFill>
                  <a:schemeClr val="tx1"/>
                </a:solidFill>
              </a:rPr>
              <a:t>eco-friendly </a:t>
            </a:r>
            <a:r>
              <a:rPr lang="it-IT" altLang="en-GB" sz="1400">
                <a:solidFill>
                  <a:schemeClr val="tx1"/>
                </a:solidFill>
              </a:rPr>
              <a:t>products both to produce goods and to move from a place to </a:t>
            </a:r>
            <a:endParaRPr lang="it-IT" altLang="en-GB" sz="140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 sz="1400">
                <a:solidFill>
                  <a:schemeClr val="tx1"/>
                </a:solidFill>
              </a:rPr>
              <a:t>another. Regarding to movement, we can say that the best eco-friendly means of transport are: electric cars, movement by foot, but the best is </a:t>
            </a:r>
            <a:r>
              <a:rPr lang="it-IT" altLang="en-GB" sz="1400" b="1">
                <a:solidFill>
                  <a:schemeClr val="tx1"/>
                </a:solidFill>
                <a:highlight>
                  <a:srgbClr val="008080"/>
                </a:highlight>
              </a:rPr>
              <a:t>the bike</a:t>
            </a:r>
            <a:r>
              <a:rPr lang="it-IT" altLang="en-GB" sz="1400">
                <a:solidFill>
                  <a:schemeClr val="tx1"/>
                </a:solidFill>
                <a:highlight>
                  <a:srgbClr val="008080"/>
                </a:highlight>
              </a:rPr>
              <a:t>;</a:t>
            </a:r>
            <a:r>
              <a:rPr lang="it-IT" altLang="en-GB" sz="1400">
                <a:solidFill>
                  <a:schemeClr val="tx1"/>
                </a:solidFill>
              </a:rPr>
              <a:t> because it cannot pollute in no way.</a:t>
            </a:r>
            <a:endParaRPr lang="it-IT" altLang="en-GB" sz="140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it-IT" altLang="en-GB" sz="140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it-IT" altLang="en-GB" sz="1400">
              <a:solidFill>
                <a:schemeClr val="tx1"/>
              </a:solidFill>
            </a:endParaRPr>
          </a:p>
        </p:txBody>
      </p:sp>
      <p:pic>
        <p:nvPicPr>
          <p:cNvPr id="3" name="Picture 1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90" y="3265170"/>
            <a:ext cx="2733040" cy="136715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2" name="Picture 2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" y="3219450"/>
            <a:ext cx="3482340" cy="145859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12968" y="4084320"/>
            <a:ext cx="1123125" cy="11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-36332" y="51435"/>
            <a:ext cx="1123125" cy="11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-137" y="2969260"/>
            <a:ext cx="1123125" cy="113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 txBox="1"/>
          <p:nvPr>
            <p:ph type="title"/>
          </p:nvPr>
        </p:nvSpPr>
        <p:spPr>
          <a:xfrm>
            <a:off x="755770" y="331343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>
                <a:sym typeface="+mn-ea"/>
              </a:rPr>
              <a:t>Bike as a means of transport</a:t>
            </a:r>
            <a:endParaRPr lang="en-GB"/>
          </a:p>
        </p:txBody>
      </p:sp>
      <p:pic>
        <p:nvPicPr>
          <p:cNvPr id="185" name="Google Shape;185;p31"/>
          <p:cNvPicPr preferRelativeResize="0"/>
          <p:nvPr/>
        </p:nvPicPr>
        <p:blipFill rotWithShape="1">
          <a:blip r:embed="rId2"/>
          <a:srcRect t="835" b="826"/>
          <a:stretch>
            <a:fillRect/>
          </a:stretch>
        </p:blipFill>
        <p:spPr>
          <a:xfrm>
            <a:off x="7770150" y="262250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ubtitle 11"/>
          <p:cNvSpPr/>
          <p:nvPr>
            <p:ph type="subTitle" idx="4"/>
          </p:nvPr>
        </p:nvSpPr>
        <p:spPr>
          <a:xfrm>
            <a:off x="828040" y="915670"/>
            <a:ext cx="7175500" cy="572770"/>
          </a:xfrm>
        </p:spPr>
        <p:txBody>
          <a:bodyPr/>
          <a:p>
            <a:r>
              <a:rPr lang="it-IT" altLang="en-US">
                <a:solidFill>
                  <a:schemeClr val="tx1"/>
                </a:solidFill>
              </a:rPr>
              <a:t>How we said before, bike is one of the best eco-friendly means of transport,</a:t>
            </a:r>
            <a:endParaRPr lang="it-IT" altLang="en-US">
              <a:solidFill>
                <a:schemeClr val="tx1"/>
              </a:solidFill>
            </a:endParaRPr>
          </a:p>
          <a:p>
            <a:r>
              <a:rPr lang="it-IT" altLang="en-US">
                <a:solidFill>
                  <a:schemeClr val="tx1"/>
                </a:solidFill>
              </a:rPr>
              <a:t>so let’s think about it. </a:t>
            </a:r>
            <a:endParaRPr lang="it-IT" altLang="en-US">
              <a:solidFill>
                <a:schemeClr val="tx1"/>
              </a:solidFill>
            </a:endParaRPr>
          </a:p>
          <a:p>
            <a:endParaRPr lang="it-IT" altLang="en-US">
              <a:solidFill>
                <a:schemeClr val="tx1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00430" y="1610360"/>
            <a:ext cx="2722245" cy="1767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lnSpc>
                <a:spcPct val="95000"/>
              </a:lnSpc>
              <a:spcBef>
                <a:spcPts val="100"/>
              </a:spcBef>
              <a:buFont typeface="Wingdings" panose="05000000000000000000" charset="0"/>
              <a:buChar char="Ø"/>
            </a:pPr>
            <a:r>
              <a:rPr lang="it-IT" altLang="en-US" sz="1500" b="1"/>
              <a:t>Who did invent the bike?</a:t>
            </a:r>
            <a:endParaRPr lang="it-IT" altLang="en-US" sz="1500" b="1"/>
          </a:p>
          <a:p>
            <a:pPr marL="285750" indent="-285750" algn="just">
              <a:lnSpc>
                <a:spcPct val="95000"/>
              </a:lnSpc>
              <a:spcBef>
                <a:spcPts val="100"/>
              </a:spcBef>
              <a:buFont typeface="Wingdings" panose="05000000000000000000" charset="0"/>
              <a:buChar char="Ø"/>
            </a:pPr>
            <a:endParaRPr lang="it-IT" altLang="en-US"/>
          </a:p>
          <a:p>
            <a:pPr marL="0" indent="0" algn="just">
              <a:lnSpc>
                <a:spcPct val="95000"/>
              </a:lnSpc>
              <a:spcBef>
                <a:spcPts val="100"/>
              </a:spcBef>
              <a:buFont typeface="Wingdings" panose="05000000000000000000" charset="0"/>
              <a:buNone/>
            </a:pPr>
            <a:r>
              <a:rPr lang="it-IT" altLang="en-US"/>
              <a:t>The bike was invented by a baron German man, Karl von Drais, so the bicycle has more than 200 years old! The baron chose  Laufmachine (run car) as the name of his invention. </a:t>
            </a:r>
            <a:endParaRPr lang="it-IT" altLang="en-US"/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1341755" y="3499485"/>
            <a:ext cx="1901190" cy="146304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4" name="Text Box 13"/>
          <p:cNvSpPr txBox="1"/>
          <p:nvPr/>
        </p:nvSpPr>
        <p:spPr>
          <a:xfrm>
            <a:off x="4860290" y="1542415"/>
            <a:ext cx="2576830" cy="2045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buFont typeface="Wingdings" panose="05000000000000000000" charset="0"/>
              <a:buChar char="Ø"/>
            </a:pPr>
            <a:r>
              <a:rPr lang="it-IT" altLang="en-US" sz="1500" b="1"/>
              <a:t>How was the first bike?</a:t>
            </a:r>
            <a:endParaRPr lang="it-IT" altLang="en-US" sz="1500" b="1"/>
          </a:p>
          <a:p>
            <a:pPr marL="0" indent="0" algn="just">
              <a:buFont typeface="Wingdings" panose="05000000000000000000" charset="0"/>
              <a:buNone/>
            </a:pPr>
            <a:endParaRPr lang="it-IT" altLang="en-US"/>
          </a:p>
          <a:p>
            <a:pPr marL="0" indent="0" algn="just">
              <a:buFont typeface="Wingdings" panose="05000000000000000000" charset="0"/>
              <a:buNone/>
            </a:pPr>
            <a:r>
              <a:rPr lang="it-IT" altLang="en-US"/>
              <a:t>At the beginning it was built in wood, two wheels and no pedals: to move you had to push yourself with your legs. Instead, the steering was made of a lever rather than a handlebar.</a:t>
            </a:r>
            <a:endParaRPr lang="it-IT" altLang="en-US"/>
          </a:p>
        </p:txBody>
      </p:sp>
      <p:pic>
        <p:nvPicPr>
          <p:cNvPr id="101" name="Picture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6084570" y="3435985"/>
            <a:ext cx="1697990" cy="1448435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>
            <p:ph type="title"/>
          </p:nvPr>
        </p:nvSpPr>
        <p:spPr>
          <a:xfrm>
            <a:off x="713225" y="42976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>
                <a:sym typeface="+mn-ea"/>
              </a:rPr>
              <a:t>Bike as a means of transport</a:t>
            </a:r>
            <a:br>
              <a:rPr lang="en-GB"/>
            </a:br>
            <a:r>
              <a:rPr lang="it-IT" altLang="en-GB"/>
              <a:t>STORY</a:t>
            </a:r>
            <a:endParaRPr lang="it-IT" altLang="en-GB"/>
          </a:p>
        </p:txBody>
      </p:sp>
      <p:sp>
        <p:nvSpPr>
          <p:cNvPr id="215" name="Google Shape;215;p34"/>
          <p:cNvSpPr txBox="1"/>
          <p:nvPr>
            <p:ph type="subTitle" idx="4294967295"/>
          </p:nvPr>
        </p:nvSpPr>
        <p:spPr>
          <a:xfrm>
            <a:off x="86360" y="3927475"/>
            <a:ext cx="1287145" cy="57277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The bicycle was born </a:t>
            </a:r>
            <a:endParaRPr lang="en-GB"/>
          </a:p>
        </p:txBody>
      </p:sp>
      <p:sp>
        <p:nvSpPr>
          <p:cNvPr id="216" name="Google Shape;216;p34"/>
          <p:cNvSpPr txBox="1"/>
          <p:nvPr>
            <p:ph type="subTitle" idx="4294967295"/>
          </p:nvPr>
        </p:nvSpPr>
        <p:spPr>
          <a:xfrm>
            <a:off x="179070" y="3486150"/>
            <a:ext cx="1101725" cy="2736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1791</a:t>
            </a:r>
            <a:endParaRPr lang="it-IT" altLang="en-GB" sz="2100" b="0">
              <a:solidFill>
                <a:schemeClr val="accen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18" name="Google Shape;218;p34"/>
          <p:cNvSpPr txBox="1"/>
          <p:nvPr>
            <p:ph type="subTitle" idx="4294967295"/>
          </p:nvPr>
        </p:nvSpPr>
        <p:spPr>
          <a:xfrm>
            <a:off x="2717800" y="3480435"/>
            <a:ext cx="1350645" cy="17443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1861</a:t>
            </a:r>
            <a:endParaRPr lang="it-IT" altLang="en-US" sz="2100"/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ym typeface="+mn-ea"/>
              </a:rPr>
              <a:t>Ernest Michaux mounted the first pedals </a:t>
            </a:r>
            <a:endParaRPr lang="en-GB"/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lang="it-IT" b="0"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19" name="Google Shape;219;p34"/>
          <p:cNvSpPr txBox="1"/>
          <p:nvPr>
            <p:ph type="subTitle" idx="4294967295"/>
          </p:nvPr>
        </p:nvSpPr>
        <p:spPr>
          <a:xfrm>
            <a:off x="3947160" y="3940175"/>
            <a:ext cx="1722755" cy="10077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John K. Starley created the safety bicycle called "Rover" </a:t>
            </a:r>
            <a:endParaRPr lang="en-GB"/>
          </a:p>
        </p:txBody>
      </p:sp>
      <p:sp>
        <p:nvSpPr>
          <p:cNvPr id="220" name="Google Shape;220;p34"/>
          <p:cNvSpPr txBox="1"/>
          <p:nvPr>
            <p:ph type="subTitle" idx="4294967295"/>
          </p:nvPr>
        </p:nvSpPr>
        <p:spPr>
          <a:xfrm>
            <a:off x="4211955" y="3462655"/>
            <a:ext cx="1158875" cy="31940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1884</a:t>
            </a:r>
            <a:endParaRPr sz="2100" b="0"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21" name="Google Shape;221;p34"/>
          <p:cNvSpPr txBox="1"/>
          <p:nvPr>
            <p:ph type="subTitle" idx="4294967295"/>
          </p:nvPr>
        </p:nvSpPr>
        <p:spPr>
          <a:xfrm>
            <a:off x="5683620" y="3892250"/>
            <a:ext cx="17229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t>Dunlop mounted a tricycle</a:t>
            </a:r>
          </a:p>
        </p:txBody>
      </p:sp>
      <p:sp>
        <p:nvSpPr>
          <p:cNvPr id="222" name="Google Shape;222;p34"/>
          <p:cNvSpPr txBox="1"/>
          <p:nvPr>
            <p:ph type="subTitle" idx="4294967295"/>
          </p:nvPr>
        </p:nvSpPr>
        <p:spPr>
          <a:xfrm>
            <a:off x="5702080" y="3468805"/>
            <a:ext cx="1719000" cy="31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</a:t>
            </a:r>
            <a:r>
              <a:rPr lang="it-IT" altLang="en-GB"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888</a:t>
            </a:r>
            <a:endParaRPr lang="it-IT" altLang="en-GB" sz="2100" b="0">
              <a:solidFill>
                <a:schemeClr val="accen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pic>
        <p:nvPicPr>
          <p:cNvPr id="223" name="Google Shape;223;p3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916825" y="-47480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90900" y="99230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/>
          <p:nvPr/>
        </p:nvSpPr>
        <p:spPr>
          <a:xfrm>
            <a:off x="1979115" y="3232975"/>
            <a:ext cx="85200" cy="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" name="Google Shape;226;p34"/>
          <p:cNvSpPr/>
          <p:nvPr/>
        </p:nvSpPr>
        <p:spPr>
          <a:xfrm>
            <a:off x="6588195" y="3245040"/>
            <a:ext cx="85200" cy="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" name="Google Shape;227;p34"/>
          <p:cNvSpPr/>
          <p:nvPr/>
        </p:nvSpPr>
        <p:spPr>
          <a:xfrm>
            <a:off x="4765873" y="3232975"/>
            <a:ext cx="85200" cy="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" name="Google Shape;228;p34"/>
          <p:cNvSpPr/>
          <p:nvPr/>
        </p:nvSpPr>
        <p:spPr>
          <a:xfrm>
            <a:off x="3372177" y="3232975"/>
            <a:ext cx="85200" cy="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229" name="Google Shape;229;p34"/>
          <p:cNvCxnSpPr>
            <a:endCxn id="225" idx="2"/>
          </p:cNvCxnSpPr>
          <p:nvPr/>
        </p:nvCxnSpPr>
        <p:spPr>
          <a:xfrm flipV="1">
            <a:off x="251460" y="3275330"/>
            <a:ext cx="1727835" cy="16510"/>
          </a:xfrm>
          <a:prstGeom prst="straightConnector1">
            <a:avLst/>
          </a:prstGeom>
          <a:noFill/>
          <a:ln w="12700" cap="flat" cmpd="sng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34"/>
          <p:cNvCxnSpPr>
            <a:stCxn id="225" idx="6"/>
            <a:endCxn id="228" idx="2"/>
          </p:cNvCxnSpPr>
          <p:nvPr/>
        </p:nvCxnSpPr>
        <p:spPr>
          <a:xfrm>
            <a:off x="2064315" y="3275575"/>
            <a:ext cx="13081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34"/>
          <p:cNvCxnSpPr>
            <a:stCxn id="228" idx="6"/>
            <a:endCxn id="227" idx="2"/>
          </p:cNvCxnSpPr>
          <p:nvPr/>
        </p:nvCxnSpPr>
        <p:spPr>
          <a:xfrm>
            <a:off x="3457377" y="3275575"/>
            <a:ext cx="1308100" cy="0"/>
          </a:xfrm>
          <a:prstGeom prst="straightConnector1">
            <a:avLst/>
          </a:prstGeom>
          <a:noFill/>
          <a:ln w="12700" cap="flat" cmpd="sng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34"/>
          <p:cNvCxnSpPr/>
          <p:nvPr/>
        </p:nvCxnSpPr>
        <p:spPr>
          <a:xfrm>
            <a:off x="4715510" y="3275330"/>
            <a:ext cx="1880870" cy="1143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34"/>
          <p:cNvCxnSpPr>
            <a:stCxn id="226" idx="6"/>
          </p:cNvCxnSpPr>
          <p:nvPr/>
        </p:nvCxnSpPr>
        <p:spPr>
          <a:xfrm>
            <a:off x="6673215" y="3287395"/>
            <a:ext cx="2146935" cy="4445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225;p34"/>
          <p:cNvSpPr/>
          <p:nvPr/>
        </p:nvSpPr>
        <p:spPr>
          <a:xfrm>
            <a:off x="681175" y="3233610"/>
            <a:ext cx="85200" cy="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" name="Google Shape;225;p34"/>
          <p:cNvSpPr/>
          <p:nvPr/>
        </p:nvSpPr>
        <p:spPr>
          <a:xfrm>
            <a:off x="8099880" y="3255835"/>
            <a:ext cx="85200" cy="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" name="Text Box 2"/>
          <p:cNvSpPr txBox="1"/>
          <p:nvPr/>
        </p:nvSpPr>
        <p:spPr>
          <a:xfrm>
            <a:off x="1586865" y="3496945"/>
            <a:ext cx="8248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ctr">
              <a:spcAft>
                <a:spcPts val="1200"/>
              </a:spcAft>
              <a:buNone/>
            </a:pPr>
            <a:r>
              <a:rPr lang="it-IT" altLang="en-GB"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1860</a:t>
            </a:r>
            <a:endParaRPr lang="it-IT" altLang="en-US" sz="2100"/>
          </a:p>
        </p:txBody>
      </p:sp>
      <p:sp>
        <p:nvSpPr>
          <p:cNvPr id="4" name="Google Shape;215;p34"/>
          <p:cNvSpPr txBox="1"/>
          <p:nvPr/>
        </p:nvSpPr>
        <p:spPr>
          <a:xfrm>
            <a:off x="1403350" y="3940175"/>
            <a:ext cx="1287145" cy="10255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The bicycle spread in France</a:t>
            </a:r>
            <a:endParaRPr lang="en-GB"/>
          </a:p>
        </p:txBody>
      </p:sp>
      <p:pic>
        <p:nvPicPr>
          <p:cNvPr id="102" name="Picture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196215" y="1924050"/>
            <a:ext cx="1084580" cy="1064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2882900" y="1924050"/>
            <a:ext cx="1064260" cy="1087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1459865" y="2067560"/>
            <a:ext cx="1173480" cy="842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6"/>
          <a:stretch>
            <a:fillRect/>
          </a:stretch>
        </p:blipFill>
        <p:spPr>
          <a:xfrm>
            <a:off x="4249420" y="1959610"/>
            <a:ext cx="12553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7"/>
          <a:stretch>
            <a:fillRect/>
          </a:stretch>
        </p:blipFill>
        <p:spPr>
          <a:xfrm>
            <a:off x="5958205" y="1990090"/>
            <a:ext cx="1214755" cy="1141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Google Shape;222;p34"/>
          <p:cNvSpPr txBox="1"/>
          <p:nvPr/>
        </p:nvSpPr>
        <p:spPr>
          <a:xfrm>
            <a:off x="7271165" y="3479600"/>
            <a:ext cx="1719000" cy="319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</a:t>
            </a:r>
            <a:r>
              <a:rPr lang="it-IT" altLang="en-GB"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909</a:t>
            </a:r>
            <a:endParaRPr lang="it-IT" altLang="en-GB" sz="2100" b="0">
              <a:solidFill>
                <a:schemeClr val="accen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6" name="Google Shape;221;p34"/>
          <p:cNvSpPr txBox="1"/>
          <p:nvPr/>
        </p:nvSpPr>
        <p:spPr>
          <a:xfrm>
            <a:off x="7420980" y="3880820"/>
            <a:ext cx="1722900" cy="5727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sp>
        <p:nvSpPr>
          <p:cNvPr id="7" name="Google Shape;221;p34"/>
          <p:cNvSpPr txBox="1"/>
          <p:nvPr/>
        </p:nvSpPr>
        <p:spPr>
          <a:xfrm>
            <a:off x="7451725" y="3893185"/>
            <a:ext cx="1567180" cy="57277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/>
              <a:t>There was the</a:t>
            </a:r>
            <a:r>
              <a:t> first </a:t>
            </a:r>
            <a:r>
              <a:rPr lang="it-IT"/>
              <a:t>Tour of italy</a:t>
            </a:r>
            <a:endParaRPr lang="it-IT"/>
          </a:p>
        </p:txBody>
      </p:sp>
      <p:pic>
        <p:nvPicPr>
          <p:cNvPr id="108" name="Picture 107"/>
          <p:cNvPicPr/>
          <p:nvPr/>
        </p:nvPicPr>
        <p:blipFill>
          <a:blip r:embed="rId8"/>
          <a:stretch>
            <a:fillRect/>
          </a:stretch>
        </p:blipFill>
        <p:spPr>
          <a:xfrm>
            <a:off x="7440930" y="2044065"/>
            <a:ext cx="1316990" cy="10109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/>
          <p:nvPr>
            <p:ph type="title"/>
          </p:nvPr>
        </p:nvSpPr>
        <p:spPr>
          <a:xfrm>
            <a:off x="713225" y="267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>
                <a:sym typeface="+mn-ea"/>
              </a:rPr>
              <a:t>Bike as a means of transport</a:t>
            </a:r>
            <a:endParaRPr lang="en-GB"/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172460" y="2890520"/>
            <a:ext cx="2058670" cy="231648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 txBox="1"/>
          <p:nvPr>
            <p:ph type="subTitle" idx="5"/>
          </p:nvPr>
        </p:nvSpPr>
        <p:spPr>
          <a:xfrm>
            <a:off x="394970" y="1347470"/>
            <a:ext cx="2513330" cy="16427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GB" b="1">
                <a:solidFill>
                  <a:schemeClr val="tx1"/>
                </a:solidFill>
              </a:rPr>
              <a:t>When did bikes spread to the population?</a:t>
            </a:r>
            <a:endParaRPr lang="en-GB" b="1">
              <a:solidFill>
                <a:schemeClr val="tx1"/>
              </a:solidFill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Font typeface="Wingdings" panose="05000000000000000000" charset="0"/>
            </a:pPr>
            <a:endParaRPr lang="en-GB"/>
          </a:p>
          <a:p>
            <a:pPr lvl="0" algn="just" rtl="0">
              <a:spcBef>
                <a:spcPts val="0"/>
              </a:spcBef>
              <a:spcAft>
                <a:spcPts val="0"/>
              </a:spcAft>
              <a:buFont typeface="Wingdings" panose="05000000000000000000" charset="0"/>
            </a:pPr>
            <a:r>
              <a:rPr lang="en-GB">
                <a:solidFill>
                  <a:schemeClr val="tx1"/>
                </a:solidFill>
              </a:rPr>
              <a:t>The bike was extended in 1817 by a man named Karl Drais, he was German. </a:t>
            </a:r>
            <a:endParaRPr lang="en-GB">
              <a:solidFill>
                <a:schemeClr val="tx1"/>
              </a:solidFill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Font typeface="Wingdings" panose="05000000000000000000" charset="0"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59655" y="1275080"/>
            <a:ext cx="3484245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it-IT" altLang="en-US" sz="1600" b="1">
                <a:latin typeface="Manrope" charset="0"/>
                <a:cs typeface="Manrope" charset="0"/>
              </a:rPr>
              <a:t>Is it the bike an ecological mode of transport? Why?</a:t>
            </a:r>
            <a:endParaRPr lang="it-IT" altLang="en-US" sz="1600" b="1">
              <a:latin typeface="Manrope" charset="0"/>
              <a:cs typeface="Manrope" charset="0"/>
            </a:endParaRPr>
          </a:p>
          <a:p>
            <a:pPr marL="0" indent="0">
              <a:buFont typeface="Wingdings" panose="05000000000000000000" charset="0"/>
              <a:buNone/>
            </a:pPr>
            <a:endParaRPr lang="it-IT" altLang="en-US">
              <a:latin typeface="Manrope" charset="0"/>
              <a:cs typeface="Manrope" charset="0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lang="it-IT" altLang="en-US" sz="1600">
                <a:latin typeface="Manrope" charset="0"/>
                <a:cs typeface="Manrope" charset="0"/>
              </a:rPr>
              <a:t>Yes, because you can move everywhere. The bike doesn’t  pollute like other transport.</a:t>
            </a:r>
            <a:endParaRPr lang="it-IT" altLang="en-US" sz="1600">
              <a:latin typeface="Manrope" charset="0"/>
              <a:cs typeface="Manrope" charset="0"/>
            </a:endParaRPr>
          </a:p>
        </p:txBody>
      </p:sp>
      <p:pic>
        <p:nvPicPr>
          <p:cNvPr id="109" name="Picture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5723890" y="3003550"/>
            <a:ext cx="1946275" cy="1751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Picture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467360" y="3090545"/>
            <a:ext cx="2063750" cy="1577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/>
          <p:nvPr>
            <p:ph type="title"/>
          </p:nvPr>
        </p:nvSpPr>
        <p:spPr>
          <a:xfrm>
            <a:off x="2483485" y="987425"/>
            <a:ext cx="5730240" cy="25831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“The bicycle is the transcription of energy in balance, the exaltation of momentum, the visible image of the wind.</a:t>
            </a:r>
            <a:br>
              <a:rPr lang="en-GB"/>
            </a:br>
            <a:r>
              <a:rPr lang="en-GB"/>
              <a:t>It tends to fly; shaves but does not touch the earth ".</a:t>
            </a:r>
            <a:endParaRPr lang="en-GB"/>
          </a:p>
        </p:txBody>
      </p:sp>
      <p:pic>
        <p:nvPicPr>
          <p:cNvPr id="297" name="Google Shape;297;p3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878526" y="539506"/>
            <a:ext cx="1552250" cy="5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343175" y="3702488"/>
            <a:ext cx="2133700" cy="17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98475" y="2571750"/>
            <a:ext cx="2143621" cy="26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/>
          <p:nvPr>
            <p:ph type="title" idx="2"/>
          </p:nvPr>
        </p:nvSpPr>
        <p:spPr>
          <a:xfrm>
            <a:off x="5980430" y="3702685"/>
            <a:ext cx="2450465" cy="108013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—Cesare Angelini</a:t>
            </a:r>
            <a:endParaRPr lang="en-GB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>
        <p:wedge/>
      </p:transition>
    </mc:Choice>
    <mc:Fallback>
      <p:transition>
        <p:wedg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243625" y="3251050"/>
            <a:ext cx="2727527" cy="269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6"/>
          <p:cNvSpPr txBox="1"/>
          <p:nvPr>
            <p:ph type="title"/>
          </p:nvPr>
        </p:nvSpPr>
        <p:spPr>
          <a:xfrm>
            <a:off x="713105" y="339090"/>
            <a:ext cx="7717790" cy="51816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>
                <a:sym typeface="+mn-ea"/>
              </a:rPr>
              <a:t>Bike as a means of transport</a:t>
            </a:r>
            <a:br>
              <a:rPr lang="it-IT" altLang="en-GB">
                <a:sym typeface="+mn-ea"/>
              </a:rPr>
            </a:br>
            <a:br>
              <a:rPr lang="en-GB"/>
            </a:br>
            <a:endParaRPr>
              <a:latin typeface="Handlee" panose="02000000000000000000"/>
              <a:ea typeface="Handlee" panose="02000000000000000000"/>
              <a:cs typeface="Handlee" panose="02000000000000000000"/>
              <a:sym typeface="Handlee" panose="02000000000000000000"/>
            </a:endParaRPr>
          </a:p>
        </p:txBody>
      </p:sp>
      <p:sp>
        <p:nvSpPr>
          <p:cNvPr id="275" name="Google Shape;275;p36"/>
          <p:cNvSpPr txBox="1"/>
          <p:nvPr>
            <p:ph type="subTitle" idx="4294967295"/>
          </p:nvPr>
        </p:nvSpPr>
        <p:spPr>
          <a:xfrm>
            <a:off x="1259205" y="1635760"/>
            <a:ext cx="2386965" cy="35077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2000" b="1">
                <a:solidFill>
                  <a:schemeClr val="accent1"/>
                </a:solidFill>
              </a:rPr>
              <a:t>COLOUR</a:t>
            </a:r>
            <a:endParaRPr lang="it-IT" altLang="en-GB" sz="2000" b="1">
              <a:solidFill>
                <a:schemeClr val="accent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>
                <a:solidFill>
                  <a:schemeClr val="tx1"/>
                </a:solidFill>
              </a:rPr>
              <a:t>Bikes can be in every color you like. You can buy it in the colour you want or personalise it with paint and stickers</a:t>
            </a:r>
            <a:r>
              <a:rPr lang="it-IT" altLang="en-GB" sz="2000" b="1">
                <a:solidFill>
                  <a:schemeClr val="accent1"/>
                </a:solidFill>
              </a:rPr>
              <a:t>.</a:t>
            </a:r>
            <a:endParaRPr lang="it-IT" altLang="en-GB" sz="2000" b="1">
              <a:solidFill>
                <a:schemeClr val="accent1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491865" y="987425"/>
            <a:ext cx="210439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it-IT" altLang="en-GB" sz="2000" b="1">
                <a:solidFill>
                  <a:schemeClr val="accent1"/>
                </a:solidFill>
                <a:latin typeface="Handlee" panose="02000000000000000000" charset="0"/>
                <a:cs typeface="Handlee" panose="02000000000000000000" charset="0"/>
                <a:sym typeface="+mn-ea"/>
              </a:rPr>
              <a:t>SOME DETAILS</a:t>
            </a:r>
            <a:br>
              <a:rPr lang="it-IT" altLang="en-GB">
                <a:sym typeface="+mn-ea"/>
              </a:rPr>
            </a:br>
            <a:endParaRPr lang="en-US"/>
          </a:p>
        </p:txBody>
      </p:sp>
      <p:sp>
        <p:nvSpPr>
          <p:cNvPr id="2" name="Google Shape;275;p36"/>
          <p:cNvSpPr txBox="1"/>
          <p:nvPr/>
        </p:nvSpPr>
        <p:spPr>
          <a:xfrm>
            <a:off x="5075555" y="1635125"/>
            <a:ext cx="3575050" cy="3415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2000" b="1">
                <a:solidFill>
                  <a:schemeClr val="accent1"/>
                </a:solidFill>
              </a:rPr>
              <a:t>DIFFERENT TYPES OF BIKES</a:t>
            </a:r>
            <a:endParaRPr lang="it-IT" altLang="en-GB" sz="2000" b="1">
              <a:solidFill>
                <a:schemeClr val="accent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>
                <a:solidFill>
                  <a:schemeClr val="tx1"/>
                </a:solidFill>
              </a:rPr>
              <a:t>There are many types of bikes but there are 2 big categories: road bike and city bike.</a:t>
            </a:r>
            <a:endParaRPr lang="it-IT" altLang="en-GB">
              <a:solidFill>
                <a:schemeClr val="tx1"/>
              </a:solidFill>
            </a:endParaRPr>
          </a:p>
        </p:txBody>
      </p:sp>
      <p:pic>
        <p:nvPicPr>
          <p:cNvPr id="111" name="Picture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450" y="3507740"/>
            <a:ext cx="2410460" cy="153479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12" name="Picture 111"/>
          <p:cNvPicPr/>
          <p:nvPr/>
        </p:nvPicPr>
        <p:blipFill>
          <a:blip r:embed="rId3"/>
          <a:stretch>
            <a:fillRect/>
          </a:stretch>
        </p:blipFill>
        <p:spPr>
          <a:xfrm>
            <a:off x="5219700" y="3147695"/>
            <a:ext cx="3197860" cy="176276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"/>
          <p:cNvSpPr txBox="1"/>
          <p:nvPr>
            <p:ph type="title"/>
          </p:nvPr>
        </p:nvSpPr>
        <p:spPr>
          <a:xfrm>
            <a:off x="672585" y="33959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>
                <a:sym typeface="+mn-ea"/>
              </a:rPr>
              <a:t>Bike as a means of transport</a:t>
            </a:r>
            <a:br>
              <a:rPr lang="en-GB"/>
            </a:br>
            <a:endParaRPr lang="en-GB"/>
          </a:p>
        </p:txBody>
      </p:sp>
      <p:sp>
        <p:nvSpPr>
          <p:cNvPr id="311" name="Google Shape;311;p38"/>
          <p:cNvSpPr txBox="1"/>
          <p:nvPr>
            <p:ph type="subTitle" idx="4294967295"/>
          </p:nvPr>
        </p:nvSpPr>
        <p:spPr>
          <a:xfrm>
            <a:off x="672465" y="1616075"/>
            <a:ext cx="8261985" cy="322961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2000" b="1">
                <a:solidFill>
                  <a:schemeClr val="accent1"/>
                </a:solidFill>
                <a:sym typeface="+mn-ea"/>
              </a:rPr>
              <a:t>WEIGHT</a:t>
            </a:r>
            <a:endParaRPr lang="it-IT" altLang="en-GB" sz="2000" b="1">
              <a:solidFill>
                <a:schemeClr val="accent1"/>
              </a:solidFill>
              <a:sym typeface="+mn-ea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There are many types of bikes distributed in two categories: city bikes ; road bikes . The weight of a bicycle depends on its category and model. Here are some weight averages.</a:t>
            </a:r>
            <a:endParaRPr lang="it-IT" altLang="en-GB">
              <a:solidFill>
                <a:schemeClr val="tx1"/>
              </a:solidFill>
              <a:sym typeface="+mn-ea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b="1">
                <a:solidFill>
                  <a:schemeClr val="tx1"/>
                </a:solidFill>
                <a:sym typeface="+mn-ea"/>
              </a:rPr>
              <a:t>City bikes :</a:t>
            </a:r>
            <a:endParaRPr lang="it-IT" altLang="en-GB" b="1">
              <a:solidFill>
                <a:schemeClr val="tx1"/>
              </a:solidFill>
              <a:sym typeface="+mn-ea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-Dutch bicycles : 19kg</a:t>
            </a:r>
            <a:endParaRPr lang="it-IT" altLang="en-GB">
              <a:solidFill>
                <a:schemeClr val="tx1"/>
              </a:solidFill>
              <a:sym typeface="+mn-ea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-Trekking bike : 12-15kg</a:t>
            </a:r>
            <a:endParaRPr lang="it-IT" altLang="en-GB">
              <a:solidFill>
                <a:schemeClr val="tx1"/>
              </a:solidFill>
              <a:sym typeface="+mn-ea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-Folding bike : 9-18kg</a:t>
            </a:r>
            <a:endParaRPr lang="it-IT" altLang="en-GB">
              <a:solidFill>
                <a:schemeClr val="tx1"/>
              </a:solidFill>
              <a:sym typeface="+mn-ea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-Electric bike : 20-27kg</a:t>
            </a:r>
            <a:endParaRPr lang="it-IT" altLang="en-GB">
              <a:solidFill>
                <a:schemeClr val="tx1"/>
              </a:solidFill>
              <a:sym typeface="+mn-ea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-Cargo bike : 60-65kg</a:t>
            </a:r>
            <a:endParaRPr lang="it-IT" altLang="en-GB">
              <a:solidFill>
                <a:schemeClr val="tx1"/>
              </a:solidFill>
              <a:sym typeface="+mn-ea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endParaRPr lang="it-IT" altLang="en-GB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lang="en-GB"/>
          </a:p>
        </p:txBody>
      </p:sp>
      <p:sp>
        <p:nvSpPr>
          <p:cNvPr id="3" name="Text Box 2"/>
          <p:cNvSpPr txBox="1"/>
          <p:nvPr/>
        </p:nvSpPr>
        <p:spPr>
          <a:xfrm>
            <a:off x="3681095" y="957580"/>
            <a:ext cx="210439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it-IT" altLang="en-GB" sz="2000" b="1">
                <a:solidFill>
                  <a:schemeClr val="accent1"/>
                </a:solidFill>
                <a:latin typeface="Handlee" panose="02000000000000000000" charset="0"/>
                <a:cs typeface="Handlee" panose="02000000000000000000" charset="0"/>
                <a:sym typeface="+mn-ea"/>
              </a:rPr>
              <a:t>SOME DETAILS</a:t>
            </a:r>
            <a:br>
              <a:rPr lang="it-IT" altLang="en-GB">
                <a:sym typeface="+mn-ea"/>
              </a:rPr>
            </a:br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6011545" y="2759710"/>
            <a:ext cx="253365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1600" b="1">
                <a:solidFill>
                  <a:schemeClr val="tx1"/>
                </a:solidFill>
                <a:latin typeface="Manrope" charset="0"/>
                <a:cs typeface="Manrope" charset="0"/>
                <a:sym typeface="+mn-ea"/>
              </a:rPr>
              <a:t>Road bike:</a:t>
            </a:r>
            <a:endParaRPr lang="it-IT" altLang="en-GB" sz="1600" b="1">
              <a:solidFill>
                <a:schemeClr val="tx1"/>
              </a:solidFill>
              <a:latin typeface="Manrope" charset="0"/>
              <a:cs typeface="Manrope" charset="0"/>
              <a:sym typeface="+mn-ea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1600">
                <a:solidFill>
                  <a:schemeClr val="tx1"/>
                </a:solidFill>
                <a:latin typeface="Manrope" charset="0"/>
                <a:cs typeface="Manrope" charset="0"/>
                <a:sym typeface="+mn-ea"/>
              </a:rPr>
              <a:t>-Mountain bike : 16-18kg</a:t>
            </a:r>
            <a:endParaRPr lang="it-IT" altLang="en-GB" sz="1600">
              <a:solidFill>
                <a:schemeClr val="tx1"/>
              </a:solidFill>
              <a:latin typeface="Manrope" charset="0"/>
              <a:cs typeface="Manrope" charset="0"/>
              <a:sym typeface="+mn-ea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1600">
                <a:solidFill>
                  <a:schemeClr val="tx1"/>
                </a:solidFill>
                <a:latin typeface="Manrope" charset="0"/>
                <a:cs typeface="Manrope" charset="0"/>
                <a:sym typeface="+mn-ea"/>
              </a:rPr>
              <a:t>-Racing bike : 7-10kg</a:t>
            </a:r>
            <a:endParaRPr lang="en-US" sz="1600">
              <a:latin typeface="Manrope" charset="0"/>
              <a:cs typeface="Manrope" charset="0"/>
            </a:endParaRPr>
          </a:p>
        </p:txBody>
      </p:sp>
    </p:spTree>
  </p:cSld>
  <p:clrMapOvr>
    <a:masterClrMapping/>
  </p:clrMapOvr>
  <p:transition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"/>
          <p:cNvSpPr txBox="1"/>
          <p:nvPr>
            <p:ph type="title"/>
          </p:nvPr>
        </p:nvSpPr>
        <p:spPr>
          <a:xfrm>
            <a:off x="672585" y="33959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>
                <a:sym typeface="+mn-ea"/>
              </a:rPr>
              <a:t>Bike as a means of transport</a:t>
            </a:r>
            <a:br>
              <a:rPr lang="en-GB"/>
            </a:br>
            <a:endParaRPr lang="en-GB"/>
          </a:p>
        </p:txBody>
      </p:sp>
      <p:sp>
        <p:nvSpPr>
          <p:cNvPr id="311" name="Google Shape;311;p38"/>
          <p:cNvSpPr txBox="1"/>
          <p:nvPr>
            <p:ph type="subTitle" idx="4294967295"/>
          </p:nvPr>
        </p:nvSpPr>
        <p:spPr>
          <a:xfrm>
            <a:off x="672465" y="1616075"/>
            <a:ext cx="8261985" cy="322961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sz="2000" b="1">
                <a:solidFill>
                  <a:schemeClr val="accent1"/>
                </a:solidFill>
                <a:sym typeface="+mn-ea"/>
              </a:rPr>
              <a:t>POWER</a:t>
            </a:r>
            <a:endParaRPr lang="it-IT" altLang="en-GB" sz="2000" b="1">
              <a:solidFill>
                <a:schemeClr val="accent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Power is the level of effort the rider puts when he pushes the pedals. It is measured in watts. </a:t>
            </a:r>
            <a:endParaRPr lang="it-IT" altLang="en-GB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Let’s check the most important  values of effort provided according to time and level:</a:t>
            </a:r>
            <a:endParaRPr lang="it-IT" altLang="en-GB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altLang="en-GB" b="1">
                <a:solidFill>
                  <a:schemeClr val="tx1"/>
                </a:solidFill>
                <a:sym typeface="+mn-ea"/>
              </a:rPr>
              <a:t>Over one hour:</a:t>
            </a:r>
            <a:endParaRPr lang="it-IT" altLang="en-GB" b="1">
              <a:solidFill>
                <a:schemeClr val="tx1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1200"/>
              </a:spcAft>
              <a:buFont typeface="Wingdings" panose="05000000000000000000" charset="0"/>
              <a:buChar char="Ø"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between 5.7 and 6.4 W/kg: very high level professional</a:t>
            </a:r>
            <a:endParaRPr lang="it-IT" altLang="en-GB">
              <a:solidFill>
                <a:schemeClr val="tx1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1200"/>
              </a:spcAft>
              <a:buFont typeface="Wingdings" panose="05000000000000000000" charset="0"/>
              <a:buChar char="Ø"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between 4.7 and 5.3 W/kg: very good amateur</a:t>
            </a:r>
            <a:endParaRPr lang="it-IT" altLang="en-GB">
              <a:solidFill>
                <a:schemeClr val="tx1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1200"/>
              </a:spcAft>
              <a:buFont typeface="Wingdings" panose="05000000000000000000" charset="0"/>
              <a:buChar char="Ø"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between 3.5 and 4.1 W/kg: average amateur</a:t>
            </a:r>
            <a:endParaRPr lang="it-IT" altLang="en-GB">
              <a:solidFill>
                <a:schemeClr val="tx1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1200"/>
              </a:spcAft>
              <a:buFont typeface="Wingdings" panose="05000000000000000000" charset="0"/>
              <a:buChar char="Ø"/>
            </a:pPr>
            <a:r>
              <a:rPr lang="it-IT" altLang="en-GB">
                <a:solidFill>
                  <a:schemeClr val="tx1"/>
                </a:solidFill>
                <a:sym typeface="+mn-ea"/>
              </a:rPr>
              <a:t>between 2.4 and 3.1 W/kg: occasional cyclist</a:t>
            </a:r>
            <a:endParaRPr lang="it-IT" altLang="en-GB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endParaRPr lang="it-IT" altLang="en-GB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lang="en-GB"/>
          </a:p>
        </p:txBody>
      </p:sp>
      <p:sp>
        <p:nvSpPr>
          <p:cNvPr id="2" name="Text Box 1"/>
          <p:cNvSpPr txBox="1"/>
          <p:nvPr/>
        </p:nvSpPr>
        <p:spPr>
          <a:xfrm>
            <a:off x="3681095" y="957580"/>
            <a:ext cx="210439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it-IT" altLang="en-GB" sz="2000" b="1">
                <a:solidFill>
                  <a:schemeClr val="accent1"/>
                </a:solidFill>
                <a:latin typeface="Handlee" panose="02000000000000000000" charset="0"/>
                <a:cs typeface="Handlee" panose="02000000000000000000" charset="0"/>
                <a:sym typeface="+mn-ea"/>
              </a:rPr>
              <a:t>SOME DETAILS</a:t>
            </a:r>
            <a:br>
              <a:rPr lang="it-IT" altLang="en-GB">
                <a:sym typeface="+mn-ea"/>
              </a:rPr>
            </a:b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 isInverted="1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4416</Words>
  <Application>WPS Presentation</Application>
  <PresentationFormat/>
  <Paragraphs>141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5" baseType="lpstr">
      <vt:lpstr>Arial</vt:lpstr>
      <vt:lpstr>SimSun</vt:lpstr>
      <vt:lpstr>Wingdings</vt:lpstr>
      <vt:lpstr>Arial</vt:lpstr>
      <vt:lpstr>Handlee</vt:lpstr>
      <vt:lpstr>Architects Daughter</vt:lpstr>
      <vt:lpstr>Manrope</vt:lpstr>
      <vt:lpstr>Manrope ExtraBold</vt:lpstr>
      <vt:lpstr>Barlow</vt:lpstr>
      <vt:lpstr>Segoe Print</vt:lpstr>
      <vt:lpstr>Anaheim</vt:lpstr>
      <vt:lpstr>Pacifico</vt:lpstr>
      <vt:lpstr>Francois One</vt:lpstr>
      <vt:lpstr>Yu Gothic UI</vt:lpstr>
      <vt:lpstr>Roboto</vt:lpstr>
      <vt:lpstr>Verdana Pro Semibold</vt:lpstr>
      <vt:lpstr>Wingdings</vt:lpstr>
      <vt:lpstr>Manrope</vt:lpstr>
      <vt:lpstr>Handlee</vt:lpstr>
      <vt:lpstr>Microsoft YaHei</vt:lpstr>
      <vt:lpstr>Arial Unicode MS</vt:lpstr>
      <vt:lpstr>Environment Watercolor Marketing Plan by Slidesgo</vt:lpstr>
      <vt:lpstr>Let’s save our world by... a BIKE</vt:lpstr>
      <vt:lpstr>Bike as a mode of transport</vt:lpstr>
      <vt:lpstr>Bike as a mode of transport</vt:lpstr>
      <vt:lpstr>Bike as a mode of transport STORY</vt:lpstr>
      <vt:lpstr>Bike as a mode of transport</vt:lpstr>
      <vt:lpstr>—Cesare Angelini</vt:lpstr>
      <vt:lpstr>Bike as a mode of transport  </vt:lpstr>
      <vt:lpstr>Bike as a mode of transport </vt:lpstr>
      <vt:lpstr>Bike as a mode of transport </vt:lpstr>
      <vt:lpstr>Bike as a mode of transport </vt:lpstr>
      <vt:lpstr>Bike as a mode of transport </vt:lpstr>
      <vt:lpstr>Bike as a mode of transport 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 Watercolor Marketing Plan</dc:title>
  <dc:creator/>
  <cp:lastModifiedBy>Giuseppa</cp:lastModifiedBy>
  <cp:revision>10</cp:revision>
  <dcterms:created xsi:type="dcterms:W3CDTF">2022-02-10T18:08:00Z</dcterms:created>
  <dcterms:modified xsi:type="dcterms:W3CDTF">2022-02-11T16:29:53Z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6486918AF1614CAF90AE25EF5F37B36A</vt:lpwstr>
  </property>
  <property fmtid="{D5CDD505-2E9C-101B-9397-08002B2CF9AE}" pid="3" name="KSOProductBuildVer">
    <vt:lpwstr>1033-11.2.0.10463</vt:lpwstr>
  </property>
</Properties>
</file>