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h75Yrp8z1o8XqKAWZQ+kfdmq/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83195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69ee1a31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969ee1a31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6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6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6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6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6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6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6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6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6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6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5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5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5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5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5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5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5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5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5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5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5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18;p5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https://techterms.com/definition/web_foru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terms.com/definition/social_media" TargetMode="External"/><Relationship Id="rId5" Type="http://schemas.openxmlformats.org/officeDocument/2006/relationships/hyperlink" Target="https://techterms.com/definition/email" TargetMode="External"/><Relationship Id="rId4" Type="http://schemas.openxmlformats.org/officeDocument/2006/relationships/hyperlink" Target="https://techterms.com/definition/intern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terms.com/definition/flam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echterms.com/definition/troll" TargetMode="External"/><Relationship Id="rId4" Type="http://schemas.openxmlformats.org/officeDocument/2006/relationships/hyperlink" Target="https://techterms.com/definition/spa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899600" y="350649"/>
            <a:ext cx="7704900" cy="18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70000" lnSpcReduction="2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endParaRPr sz="4800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endParaRPr sz="4800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en-GB" sz="53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E-Twinning and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en-GB" sz="5300" i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From my school to your school</a:t>
            </a:r>
            <a:endParaRPr sz="5300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226175" y="4042900"/>
            <a:ext cx="8602800" cy="27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4572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 dirty="0"/>
              <a:t>E-twinning offers a platform for European teachers and students to </a:t>
            </a:r>
            <a:r>
              <a:rPr lang="en-GB" sz="1800" b="1" dirty="0"/>
              <a:t>communicate, collaborate, develop projects, </a:t>
            </a:r>
            <a:r>
              <a:rPr lang="en-GB" sz="1800" dirty="0"/>
              <a:t>and to be part of the most exciting </a:t>
            </a:r>
            <a:r>
              <a:rPr lang="en-GB" sz="1800" b="1" dirty="0"/>
              <a:t>learning community</a:t>
            </a:r>
            <a:r>
              <a:rPr lang="en-GB" sz="1800" dirty="0"/>
              <a:t> in Europe.</a:t>
            </a:r>
            <a:endParaRPr sz="18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just">
              <a:lnSpc>
                <a:spcPct val="115000"/>
              </a:lnSpc>
              <a:buSzPts val="1800"/>
              <a:buChar char="●"/>
            </a:pPr>
            <a:r>
              <a:rPr lang="en-GB" sz="1800" b="1" dirty="0" err="1"/>
              <a:t>TwinSpace</a:t>
            </a:r>
            <a:r>
              <a:rPr lang="en-GB" sz="1800" b="1" dirty="0"/>
              <a:t> is</a:t>
            </a:r>
            <a:r>
              <a:rPr lang="en-GB" sz="1800" dirty="0"/>
              <a:t> the safe platform for teachers and students. We will use it to meet and collaborate within the project with peers from </a:t>
            </a:r>
            <a:r>
              <a:rPr lang="en-GB" sz="1800" b="1" dirty="0"/>
              <a:t>France, Italy ,</a:t>
            </a:r>
            <a:r>
              <a:rPr lang="en-GB" sz="1800" b="1" dirty="0" err="1"/>
              <a:t>Lithuany</a:t>
            </a:r>
            <a:r>
              <a:rPr lang="en-GB" sz="1800" b="1" dirty="0"/>
              <a:t> and </a:t>
            </a:r>
            <a:r>
              <a:rPr lang="en-GB" sz="1800" b="1"/>
              <a:t>Spain </a:t>
            </a:r>
          </a:p>
          <a:p>
            <a:pPr marL="457200" lvl="0" indent="-342900" algn="just">
              <a:lnSpc>
                <a:spcPct val="115000"/>
              </a:lnSpc>
              <a:buSzPts val="1800"/>
              <a:buChar char="●"/>
            </a:pPr>
            <a:r>
              <a:rPr lang="en-GB" sz="1800" b="1"/>
              <a:t>.</a:t>
            </a:r>
            <a:endParaRPr sz="18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pic>
        <p:nvPicPr>
          <p:cNvPr id="112" name="Google Shape;112;p4" descr="Une image contenant dessin&#10;&#10;Description générée automatiqu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200" y="2353914"/>
            <a:ext cx="3378300" cy="1013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"/>
          <p:cNvSpPr/>
          <p:nvPr/>
        </p:nvSpPr>
        <p:spPr>
          <a:xfrm>
            <a:off x="755575" y="477077"/>
            <a:ext cx="7632900" cy="19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lang="en-GB" sz="67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he </a:t>
            </a:r>
            <a:r>
              <a:rPr lang="en-GB" sz="6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</a:t>
            </a:r>
            <a:r>
              <a:rPr lang="en-GB" sz="67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etiquette </a:t>
            </a:r>
            <a:endParaRPr sz="67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8" name="Google Shape;118;p1" descr="Social Rules | See www.aysweb.com/?p=1620 | Just Nora | Flick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0701" y="2071275"/>
            <a:ext cx="8365099" cy="44074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"/>
          <p:cNvSpPr/>
          <p:nvPr/>
        </p:nvSpPr>
        <p:spPr>
          <a:xfrm>
            <a:off x="1187625" y="1883425"/>
            <a:ext cx="4182900" cy="16563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395536" y="404664"/>
            <a:ext cx="8352928" cy="130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rebuchet MS"/>
              <a:buNone/>
            </a:pPr>
            <a:r>
              <a:rPr lang="en-GB" sz="6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What’s netiquette?</a:t>
            </a:r>
            <a:endParaRPr sz="60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5" name="Google Shape;125;p2" descr="Une image contenant jouet, pièce&#10;&#10;Description générée automatiqu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00464" y="1719622"/>
            <a:ext cx="1748000" cy="145666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  <p:grpSp>
        <p:nvGrpSpPr>
          <p:cNvPr id="126" name="Google Shape;126;p2"/>
          <p:cNvGrpSpPr/>
          <p:nvPr/>
        </p:nvGrpSpPr>
        <p:grpSpPr>
          <a:xfrm>
            <a:off x="1259923" y="1988747"/>
            <a:ext cx="3730860" cy="1467683"/>
            <a:chOff x="6255075" y="4437112"/>
            <a:chExt cx="2781318" cy="1467683"/>
          </a:xfrm>
        </p:grpSpPr>
        <p:cxnSp>
          <p:nvCxnSpPr>
            <p:cNvPr id="127" name="Google Shape;127;p2"/>
            <p:cNvCxnSpPr/>
            <p:nvPr/>
          </p:nvCxnSpPr>
          <p:spPr>
            <a:xfrm flipH="1">
              <a:off x="6736000" y="4777969"/>
              <a:ext cx="184561" cy="38180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28" name="Google Shape;128;p2"/>
            <p:cNvSpPr txBox="1"/>
            <p:nvPr/>
          </p:nvSpPr>
          <p:spPr>
            <a:xfrm>
              <a:off x="6673864" y="4437112"/>
              <a:ext cx="17816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NET|IQUETTE</a:t>
              </a:r>
              <a:endParaRPr/>
            </a:p>
          </p:txBody>
        </p:sp>
        <p:cxnSp>
          <p:nvCxnSpPr>
            <p:cNvPr id="129" name="Google Shape;129;p2"/>
            <p:cNvCxnSpPr/>
            <p:nvPr/>
          </p:nvCxnSpPr>
          <p:spPr>
            <a:xfrm>
              <a:off x="7974158" y="4764608"/>
              <a:ext cx="251670" cy="35653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30" name="Google Shape;130;p2"/>
            <p:cNvSpPr txBox="1"/>
            <p:nvPr/>
          </p:nvSpPr>
          <p:spPr>
            <a:xfrm>
              <a:off x="7739243" y="5168603"/>
              <a:ext cx="12971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« Etiquette »</a:t>
              </a:r>
              <a:endParaRPr/>
            </a:p>
          </p:txBody>
        </p:sp>
        <p:sp>
          <p:nvSpPr>
            <p:cNvPr id="131" name="Google Shape;131;p2"/>
            <p:cNvSpPr txBox="1"/>
            <p:nvPr/>
          </p:nvSpPr>
          <p:spPr>
            <a:xfrm>
              <a:off x="6255075" y="5130524"/>
              <a:ext cx="811441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« Net »</a:t>
              </a: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 rot="5400000">
              <a:off x="6259537" y="5555362"/>
              <a:ext cx="262014" cy="151003"/>
            </a:xfrm>
            <a:prstGeom prst="bentUpArrow">
              <a:avLst>
                <a:gd name="adj1" fmla="val 25000"/>
                <a:gd name="adj2" fmla="val 25000"/>
                <a:gd name="adj3" fmla="val 25000"/>
              </a:avLst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33" name="Google Shape;133;p2"/>
            <p:cNvSpPr txBox="1"/>
            <p:nvPr/>
          </p:nvSpPr>
          <p:spPr>
            <a:xfrm>
              <a:off x="6434072" y="5535463"/>
              <a:ext cx="9090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Internet</a:t>
              </a:r>
              <a:endParaRPr/>
            </a:p>
          </p:txBody>
        </p:sp>
      </p:grpSp>
      <p:sp>
        <p:nvSpPr>
          <p:cNvPr id="134" name="Google Shape;134;p2"/>
          <p:cNvSpPr txBox="1"/>
          <p:nvPr/>
        </p:nvSpPr>
        <p:spPr>
          <a:xfrm>
            <a:off x="395536" y="4100519"/>
            <a:ext cx="8424900" cy="2551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06908" marR="0" lvl="0" indent="-387350" algn="just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100"/>
              <a:buFont typeface="Arial"/>
              <a:buChar char="•"/>
            </a:pPr>
            <a:r>
              <a:rPr lang="en-GB" sz="1800" dirty="0">
                <a:solidFill>
                  <a:schemeClr val="tx1"/>
                </a:solidFill>
                <a:highlight>
                  <a:srgbClr val="FFFFFF"/>
                </a:highlight>
              </a:rPr>
              <a:t>Netiquette is short for "Internet etiquette." It is a code of </a:t>
            </a: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</a:rPr>
              <a:t>good </a:t>
            </a:r>
            <a:r>
              <a:rPr lang="en-GB" sz="1800" b="1" dirty="0" err="1">
                <a:solidFill>
                  <a:schemeClr val="tx1"/>
                </a:solidFill>
                <a:highlight>
                  <a:srgbClr val="FFFFFF"/>
                </a:highlight>
              </a:rPr>
              <a:t>behavior</a:t>
            </a:r>
            <a:r>
              <a:rPr lang="en-GB" sz="1800" dirty="0">
                <a:solidFill>
                  <a:schemeClr val="tx1"/>
                </a:solidFill>
                <a:highlight>
                  <a:srgbClr val="FFFFFF"/>
                </a:highlight>
              </a:rPr>
              <a:t> on the </a:t>
            </a:r>
            <a:r>
              <a:rPr lang="en-GB" sz="1800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Internet</a:t>
            </a:r>
            <a:r>
              <a:rPr lang="en-GB" sz="1800" dirty="0">
                <a:solidFill>
                  <a:schemeClr val="tx1"/>
                </a:solidFill>
                <a:highlight>
                  <a:srgbClr val="FFFFFF"/>
                </a:highlight>
              </a:rPr>
              <a:t>. The general idea is to </a:t>
            </a: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</a:rPr>
              <a:t>respect others online.</a:t>
            </a:r>
            <a:endParaRPr sz="1800" b="1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6908" marR="0" lvl="0" indent="-387350" algn="just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100"/>
              <a:buFont typeface="Arial"/>
              <a:buChar char="•"/>
            </a:pPr>
            <a:r>
              <a:rPr lang="en-GB" sz="1800" dirty="0">
                <a:solidFill>
                  <a:schemeClr val="tx1"/>
                </a:solidFill>
                <a:highlight>
                  <a:srgbClr val="FFFFFF"/>
                </a:highlight>
              </a:rPr>
              <a:t>It includes several aspects of the Internet, such as </a:t>
            </a: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</a:rPr>
              <a:t>, </a:t>
            </a: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</a:t>
            </a: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</a:rPr>
              <a:t>, online chat, </a:t>
            </a: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 forums</a:t>
            </a: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</a:rPr>
              <a:t>, website comments,</a:t>
            </a:r>
            <a:r>
              <a:rPr lang="en-GB" sz="1800" dirty="0">
                <a:solidFill>
                  <a:schemeClr val="tx1"/>
                </a:solidFill>
                <a:highlight>
                  <a:srgbClr val="FFFFFF"/>
                </a:highlight>
              </a:rPr>
              <a:t> and other types of </a:t>
            </a:r>
            <a:r>
              <a:rPr lang="en-GB" sz="1800" b="1" dirty="0">
                <a:solidFill>
                  <a:schemeClr val="tx1"/>
                </a:solidFill>
                <a:highlight>
                  <a:srgbClr val="FFFFFF"/>
                </a:highlight>
              </a:rPr>
              <a:t>online communication.</a:t>
            </a:r>
          </a:p>
          <a:p>
            <a:pPr marL="406908" indent="-387350" algn="just">
              <a:spcBef>
                <a:spcPts val="300"/>
              </a:spcBef>
              <a:buClr>
                <a:schemeClr val="accent3"/>
              </a:buClr>
              <a:buSzPts val="3100"/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</a:rPr>
              <a:t>Good netiquette </a:t>
            </a:r>
            <a:r>
              <a:rPr lang="en-US" sz="1800" b="1" dirty="0">
                <a:solidFill>
                  <a:schemeClr val="tx1"/>
                </a:solidFill>
                <a:highlight>
                  <a:srgbClr val="FFFFFF"/>
                </a:highlight>
              </a:rPr>
              <a:t>benefits both you and others</a:t>
            </a: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</a:rPr>
              <a:t> on the Internet. </a:t>
            </a:r>
            <a:r>
              <a:rPr lang="en-US" sz="1800" b="1" dirty="0">
                <a:solidFill>
                  <a:schemeClr val="tx1"/>
                </a:solidFill>
                <a:highlight>
                  <a:srgbClr val="FFFFFF"/>
                </a:highlight>
              </a:rPr>
              <a:t>Posting a positive comment rather than a negative</a:t>
            </a: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chemeClr val="tx1"/>
                </a:solidFill>
                <a:highlight>
                  <a:srgbClr val="FFFFFF"/>
                </a:highlight>
              </a:rPr>
              <a:t>one</a:t>
            </a: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</a:rPr>
              <a:t> just might make someone's day.</a:t>
            </a:r>
            <a:endParaRPr lang="en-GB" sz="1800" b="1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"/>
          <p:cNvSpPr txBox="1"/>
          <p:nvPr/>
        </p:nvSpPr>
        <p:spPr>
          <a:xfrm>
            <a:off x="215516" y="762691"/>
            <a:ext cx="5004556" cy="2232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en-GB" sz="59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are the rules?</a:t>
            </a:r>
            <a:endParaRPr sz="59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293175" y="3588525"/>
            <a:ext cx="7848900" cy="3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190500" lvl="0" indent="-336550" algn="just" rtl="0">
              <a:lnSpc>
                <a:spcPct val="115000"/>
              </a:lnSpc>
              <a:spcBef>
                <a:spcPts val="3800"/>
              </a:spcBef>
              <a:spcAft>
                <a:spcPts val="0"/>
              </a:spcAft>
              <a:buClr>
                <a:srgbClr val="004D40"/>
              </a:buClr>
              <a:buSzPts val="1700"/>
              <a:buChar char="•"/>
            </a:pPr>
            <a:r>
              <a:rPr lang="en-GB" sz="1700" b="1" dirty="0">
                <a:solidFill>
                  <a:schemeClr val="tx1"/>
                </a:solidFill>
                <a:highlight>
                  <a:srgbClr val="FFFFFF"/>
                </a:highlight>
              </a:rPr>
              <a:t>Avoid posting inflammatory or offensive comments </a:t>
            </a:r>
            <a:r>
              <a:rPr lang="en-GB" sz="1700" dirty="0">
                <a:solidFill>
                  <a:schemeClr val="tx1"/>
                </a:solidFill>
                <a:highlight>
                  <a:srgbClr val="FFFFFF"/>
                </a:highlight>
              </a:rPr>
              <a:t>online (</a:t>
            </a:r>
            <a:r>
              <a:rPr lang="en-GB" sz="1700" dirty="0" err="1">
                <a:solidFill>
                  <a:schemeClr val="tx1"/>
                </a:solidFill>
                <a:highlight>
                  <a:srgbClr val="FFFFFF"/>
                </a:highlight>
              </a:rPr>
              <a:t>e.g</a:t>
            </a:r>
            <a:r>
              <a:rPr lang="en-GB" sz="1700" dirty="0">
                <a:solidFill>
                  <a:schemeClr val="tx1"/>
                </a:solidFill>
                <a:highlight>
                  <a:srgbClr val="FFFFFF"/>
                </a:highlight>
              </a:rPr>
              <a:t> </a:t>
            </a:r>
            <a:r>
              <a:rPr lang="en-GB" sz="1700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flaming</a:t>
            </a:r>
            <a:r>
              <a:rPr lang="en-GB" sz="1700" dirty="0">
                <a:solidFill>
                  <a:schemeClr val="tx1"/>
                </a:solidFill>
                <a:highlight>
                  <a:srgbClr val="FFFFFF"/>
                </a:highlight>
              </a:rPr>
              <a:t>).</a:t>
            </a:r>
            <a:endParaRPr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57200" marR="1905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D40"/>
              </a:buClr>
              <a:buSzPts val="1700"/>
              <a:buChar char="•"/>
            </a:pPr>
            <a:r>
              <a:rPr lang="en-GB" sz="1700" b="1" dirty="0">
                <a:solidFill>
                  <a:schemeClr val="tx1"/>
                </a:solidFill>
                <a:highlight>
                  <a:srgbClr val="FFFFFF"/>
                </a:highlight>
              </a:rPr>
              <a:t>Respect others' privacy by not sharing personal information, photos, or videos </a:t>
            </a:r>
            <a:r>
              <a:rPr lang="en-GB" sz="1700" dirty="0">
                <a:solidFill>
                  <a:schemeClr val="tx1"/>
                </a:solidFill>
                <a:highlight>
                  <a:srgbClr val="FFFFFF"/>
                </a:highlight>
              </a:rPr>
              <a:t>that another person may not want published online.</a:t>
            </a:r>
            <a:endParaRPr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57200" marR="1905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D40"/>
              </a:buClr>
              <a:buSzPts val="1700"/>
              <a:buChar char="•"/>
            </a:pPr>
            <a:r>
              <a:rPr lang="en-GB" sz="1700" b="1" dirty="0">
                <a:solidFill>
                  <a:schemeClr val="tx1"/>
                </a:solidFill>
                <a:highlight>
                  <a:srgbClr val="FFFFFF"/>
                </a:highlight>
              </a:rPr>
              <a:t>Never </a:t>
            </a:r>
            <a:r>
              <a:rPr lang="en-GB" sz="1700" b="1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spam</a:t>
            </a:r>
            <a:r>
              <a:rPr lang="en-GB" sz="1700" b="1" dirty="0">
                <a:solidFill>
                  <a:schemeClr val="tx1"/>
                </a:solidFill>
                <a:highlight>
                  <a:srgbClr val="FFFFFF"/>
                </a:highlight>
              </a:rPr>
              <a:t> others</a:t>
            </a:r>
            <a:r>
              <a:rPr lang="en-GB" sz="1700" dirty="0">
                <a:solidFill>
                  <a:schemeClr val="tx1"/>
                </a:solidFill>
                <a:highlight>
                  <a:srgbClr val="FFFFFF"/>
                </a:highlight>
              </a:rPr>
              <a:t> by sending large amounts of unsolicited emails o messages of any kind.</a:t>
            </a:r>
            <a:endParaRPr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57200" marR="1905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D40"/>
              </a:buClr>
              <a:buSzPts val="1700"/>
              <a:buChar char="•"/>
            </a:pPr>
            <a:r>
              <a:rPr lang="en-GB" sz="1700" b="1" dirty="0">
                <a:solidFill>
                  <a:schemeClr val="tx1"/>
                </a:solidFill>
                <a:highlight>
                  <a:srgbClr val="FFFFFF"/>
                </a:highlight>
              </a:rPr>
              <a:t>Don't </a:t>
            </a:r>
            <a:r>
              <a:rPr lang="en-GB" sz="1700" b="1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troll</a:t>
            </a:r>
            <a:r>
              <a:rPr lang="en-GB" sz="1700" b="1" dirty="0">
                <a:solidFill>
                  <a:schemeClr val="tx1"/>
                </a:solidFill>
                <a:highlight>
                  <a:srgbClr val="FFFFFF"/>
                </a:highlight>
              </a:rPr>
              <a:t> people</a:t>
            </a:r>
            <a:r>
              <a:rPr lang="en-GB" sz="1700" dirty="0">
                <a:solidFill>
                  <a:schemeClr val="tx1"/>
                </a:solidFill>
                <a:highlight>
                  <a:srgbClr val="FFFFFF"/>
                </a:highlight>
              </a:rPr>
              <a:t> in web forums or website comments by repeatedly  annoying them.</a:t>
            </a:r>
            <a:endParaRPr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57200" marR="190500" lvl="0" indent="0" algn="l" rtl="0">
              <a:lnSpc>
                <a:spcPct val="115000"/>
              </a:lnSpc>
              <a:spcBef>
                <a:spcPts val="3800"/>
              </a:spcBef>
              <a:spcAft>
                <a:spcPts val="3000"/>
              </a:spcAft>
              <a:buNone/>
            </a:pPr>
            <a:endParaRPr sz="240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6012161" y="128659"/>
            <a:ext cx="2658868" cy="331893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42" name="Google Shape;142;p3"/>
          <p:cNvGrpSpPr/>
          <p:nvPr/>
        </p:nvGrpSpPr>
        <p:grpSpPr>
          <a:xfrm>
            <a:off x="6012160" y="254794"/>
            <a:ext cx="2658868" cy="2936801"/>
            <a:chOff x="8789220" y="2757202"/>
            <a:chExt cx="2658868" cy="2936801"/>
          </a:xfrm>
        </p:grpSpPr>
        <p:sp>
          <p:nvSpPr>
            <p:cNvPr id="143" name="Google Shape;143;p3"/>
            <p:cNvSpPr txBox="1"/>
            <p:nvPr/>
          </p:nvSpPr>
          <p:spPr>
            <a:xfrm>
              <a:off x="8789220" y="2757202"/>
              <a:ext cx="2499402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Before you speak</a:t>
              </a:r>
              <a:endPara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44" name="Google Shape;144;p3"/>
            <p:cNvSpPr txBox="1"/>
            <p:nvPr/>
          </p:nvSpPr>
          <p:spPr>
            <a:xfrm>
              <a:off x="9353060" y="3206443"/>
              <a:ext cx="1249060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THINK:</a:t>
              </a:r>
              <a:endParaRPr/>
            </a:p>
          </p:txBody>
        </p:sp>
        <p:sp>
          <p:nvSpPr>
            <p:cNvPr id="145" name="Google Shape;145;p3"/>
            <p:cNvSpPr txBox="1"/>
            <p:nvPr/>
          </p:nvSpPr>
          <p:spPr>
            <a:xfrm>
              <a:off x="8916722" y="3523135"/>
              <a:ext cx="436338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T</a:t>
              </a:r>
              <a:endParaRPr/>
            </a:p>
          </p:txBody>
        </p:sp>
        <p:sp>
          <p:nvSpPr>
            <p:cNvPr id="146" name="Google Shape;146;p3"/>
            <p:cNvSpPr txBox="1"/>
            <p:nvPr/>
          </p:nvSpPr>
          <p:spPr>
            <a:xfrm>
              <a:off x="8886265" y="3888297"/>
              <a:ext cx="49725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H</a:t>
              </a:r>
              <a:endParaRPr/>
            </a:p>
          </p:txBody>
        </p:sp>
        <p:sp>
          <p:nvSpPr>
            <p:cNvPr id="147" name="Google Shape;147;p3"/>
            <p:cNvSpPr txBox="1"/>
            <p:nvPr/>
          </p:nvSpPr>
          <p:spPr>
            <a:xfrm>
              <a:off x="8969621" y="4318753"/>
              <a:ext cx="330540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</a:t>
              </a:r>
              <a:endParaRPr/>
            </a:p>
          </p:txBody>
        </p:sp>
        <p:sp>
          <p:nvSpPr>
            <p:cNvPr id="148" name="Google Shape;148;p3"/>
            <p:cNvSpPr txBox="1"/>
            <p:nvPr/>
          </p:nvSpPr>
          <p:spPr>
            <a:xfrm>
              <a:off x="8896442" y="4698463"/>
              <a:ext cx="500458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N</a:t>
              </a:r>
              <a:endParaRPr/>
            </a:p>
          </p:txBody>
        </p:sp>
        <p:sp>
          <p:nvSpPr>
            <p:cNvPr id="149" name="Google Shape;149;p3"/>
            <p:cNvSpPr txBox="1"/>
            <p:nvPr/>
          </p:nvSpPr>
          <p:spPr>
            <a:xfrm>
              <a:off x="8902854" y="5109228"/>
              <a:ext cx="487634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K</a:t>
              </a:r>
              <a:endParaRPr/>
            </a:p>
          </p:txBody>
        </p:sp>
        <p:sp>
          <p:nvSpPr>
            <p:cNvPr id="150" name="Google Shape;150;p3"/>
            <p:cNvSpPr txBox="1"/>
            <p:nvPr/>
          </p:nvSpPr>
          <p:spPr>
            <a:xfrm>
              <a:off x="9300161" y="3674557"/>
              <a:ext cx="15937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true ?</a:t>
              </a:r>
              <a:endPara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51" name="Google Shape;151;p3"/>
            <p:cNvSpPr txBox="1"/>
            <p:nvPr/>
          </p:nvSpPr>
          <p:spPr>
            <a:xfrm>
              <a:off x="9300161" y="4033868"/>
              <a:ext cx="1925527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helpful ?</a:t>
              </a:r>
              <a:endPara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52" name="Google Shape;152;p3"/>
            <p:cNvSpPr txBox="1"/>
            <p:nvPr/>
          </p:nvSpPr>
          <p:spPr>
            <a:xfrm>
              <a:off x="9219594" y="4444633"/>
              <a:ext cx="2151551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inspiring ?</a:t>
              </a:r>
              <a:endPara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53" name="Google Shape;153;p3"/>
            <p:cNvSpPr txBox="1"/>
            <p:nvPr/>
          </p:nvSpPr>
          <p:spPr>
            <a:xfrm>
              <a:off x="9219594" y="4844743"/>
              <a:ext cx="222849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necessary ?</a:t>
              </a:r>
              <a:endPara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54" name="Google Shape;154;p3"/>
            <p:cNvSpPr txBox="1"/>
            <p:nvPr/>
          </p:nvSpPr>
          <p:spPr>
            <a:xfrm>
              <a:off x="9261945" y="5250498"/>
              <a:ext cx="164179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kind ?</a:t>
              </a:r>
              <a:endPara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969ee1a313_0_24"/>
          <p:cNvSpPr txBox="1"/>
          <p:nvPr/>
        </p:nvSpPr>
        <p:spPr>
          <a:xfrm>
            <a:off x="215525" y="341600"/>
            <a:ext cx="6990000" cy="12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en-GB" sz="6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More rules..</a:t>
            </a:r>
            <a:endParaRPr sz="6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0" name="Google Shape;160;g969ee1a313_0_24"/>
          <p:cNvSpPr txBox="1"/>
          <p:nvPr/>
        </p:nvSpPr>
        <p:spPr>
          <a:xfrm>
            <a:off x="293175" y="3939609"/>
            <a:ext cx="8300959" cy="283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190500" lvl="0" indent="-339725" algn="just" rtl="0">
              <a:lnSpc>
                <a:spcPct val="115000"/>
              </a:lnSpc>
              <a:spcBef>
                <a:spcPts val="3800"/>
              </a:spcBef>
              <a:spcAft>
                <a:spcPts val="0"/>
              </a:spcAft>
              <a:buClr>
                <a:srgbClr val="004D40"/>
              </a:buClr>
              <a:buSzPts val="1750"/>
              <a:buChar char="•"/>
            </a:pPr>
            <a:r>
              <a:rPr lang="en-GB" sz="1750" b="1" dirty="0">
                <a:solidFill>
                  <a:schemeClr val="tx1"/>
                </a:solidFill>
                <a:highlight>
                  <a:srgbClr val="FFFFFF"/>
                </a:highlight>
              </a:rPr>
              <a:t>Stick to the topic</a:t>
            </a:r>
            <a:r>
              <a:rPr lang="en-GB" sz="1750" dirty="0">
                <a:solidFill>
                  <a:schemeClr val="tx1"/>
                </a:solidFill>
                <a:highlight>
                  <a:srgbClr val="FFFFFF"/>
                </a:highlight>
              </a:rPr>
              <a:t> when posting in online forums or when commenting on photos or videos or any kind of messages.</a:t>
            </a:r>
            <a:endParaRPr sz="175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57200" marR="190500" lvl="0" indent="-33972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D40"/>
              </a:buClr>
              <a:buSzPts val="1750"/>
              <a:buChar char="•"/>
            </a:pPr>
            <a:r>
              <a:rPr lang="en-GB" sz="1750" b="1" dirty="0">
                <a:solidFill>
                  <a:schemeClr val="tx1"/>
                </a:solidFill>
                <a:highlight>
                  <a:srgbClr val="FFFFFF"/>
                </a:highlight>
              </a:rPr>
              <a:t>Don't swear or use offensive language</a:t>
            </a:r>
            <a:r>
              <a:rPr lang="en-GB" sz="1750" dirty="0">
                <a:solidFill>
                  <a:schemeClr val="tx1"/>
                </a:solidFill>
                <a:highlight>
                  <a:srgbClr val="FFFFFF"/>
                </a:highlight>
              </a:rPr>
              <a:t>.</a:t>
            </a:r>
            <a:endParaRPr sz="175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57200" marR="190500" lvl="0" indent="-33972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D40"/>
              </a:buClr>
              <a:buSzPts val="1750"/>
              <a:buChar char="•"/>
            </a:pPr>
            <a:r>
              <a:rPr lang="en-GB" sz="1750" b="1" dirty="0">
                <a:solidFill>
                  <a:schemeClr val="tx1"/>
                </a:solidFill>
                <a:highlight>
                  <a:srgbClr val="FFFFFF"/>
                </a:highlight>
              </a:rPr>
              <a:t>Avoid replying to negative comments</a:t>
            </a:r>
            <a:r>
              <a:rPr lang="en-GB" sz="1750" dirty="0">
                <a:solidFill>
                  <a:schemeClr val="tx1"/>
                </a:solidFill>
                <a:highlight>
                  <a:srgbClr val="FFFFFF"/>
                </a:highlight>
              </a:rPr>
              <a:t> with more negative comments. Instead, break the cycle with a positive post.</a:t>
            </a:r>
            <a:endParaRPr sz="175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57200" marR="190500" lvl="0" indent="-33972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D40"/>
              </a:buClr>
              <a:buSzPts val="1750"/>
              <a:buChar char="•"/>
            </a:pPr>
            <a:r>
              <a:rPr lang="en-GB" sz="1750" b="1" dirty="0">
                <a:solidFill>
                  <a:schemeClr val="tx1"/>
                </a:solidFill>
                <a:highlight>
                  <a:srgbClr val="FFFFFF"/>
                </a:highlight>
              </a:rPr>
              <a:t>Offer your help</a:t>
            </a:r>
            <a:r>
              <a:rPr lang="en-GB" sz="1750" dirty="0">
                <a:solidFill>
                  <a:schemeClr val="tx1"/>
                </a:solidFill>
                <a:highlight>
                  <a:srgbClr val="FFFFFF"/>
                </a:highlight>
              </a:rPr>
              <a:t> if someone asks a question and you know the answer. </a:t>
            </a:r>
            <a:r>
              <a:rPr lang="en-GB" sz="1750" b="1" dirty="0">
                <a:solidFill>
                  <a:schemeClr val="tx1"/>
                </a:solidFill>
                <a:highlight>
                  <a:srgbClr val="FFFFFF"/>
                </a:highlight>
              </a:rPr>
              <a:t>Thank others </a:t>
            </a:r>
            <a:r>
              <a:rPr lang="en-GB" sz="1750" dirty="0">
                <a:solidFill>
                  <a:schemeClr val="tx1"/>
                </a:solidFill>
                <a:highlight>
                  <a:srgbClr val="FFFFFF"/>
                </a:highlight>
              </a:rPr>
              <a:t>who help you online.</a:t>
            </a:r>
            <a:endParaRPr sz="175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grpSp>
        <p:nvGrpSpPr>
          <p:cNvPr id="161" name="Google Shape;161;g969ee1a313_0_24"/>
          <p:cNvGrpSpPr/>
          <p:nvPr/>
        </p:nvGrpSpPr>
        <p:grpSpPr>
          <a:xfrm>
            <a:off x="6109205" y="487817"/>
            <a:ext cx="2561729" cy="2487485"/>
            <a:chOff x="8886265" y="3206443"/>
            <a:chExt cx="2561729" cy="2487485"/>
          </a:xfrm>
        </p:grpSpPr>
        <p:sp>
          <p:nvSpPr>
            <p:cNvPr id="162" name="Google Shape;162;g969ee1a313_0_24"/>
            <p:cNvSpPr txBox="1"/>
            <p:nvPr/>
          </p:nvSpPr>
          <p:spPr>
            <a:xfrm>
              <a:off x="9353060" y="3206443"/>
              <a:ext cx="12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THINK:</a:t>
              </a:r>
              <a:endParaRPr/>
            </a:p>
          </p:txBody>
        </p:sp>
        <p:sp>
          <p:nvSpPr>
            <p:cNvPr id="163" name="Google Shape;163;g969ee1a313_0_24"/>
            <p:cNvSpPr txBox="1"/>
            <p:nvPr/>
          </p:nvSpPr>
          <p:spPr>
            <a:xfrm>
              <a:off x="8916722" y="3523135"/>
              <a:ext cx="436200" cy="58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T</a:t>
              </a:r>
              <a:endParaRPr/>
            </a:p>
          </p:txBody>
        </p:sp>
        <p:sp>
          <p:nvSpPr>
            <p:cNvPr id="164" name="Google Shape;164;g969ee1a313_0_24"/>
            <p:cNvSpPr txBox="1"/>
            <p:nvPr/>
          </p:nvSpPr>
          <p:spPr>
            <a:xfrm>
              <a:off x="8886265" y="3888297"/>
              <a:ext cx="497400" cy="58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H</a:t>
              </a:r>
              <a:endParaRPr/>
            </a:p>
          </p:txBody>
        </p:sp>
        <p:sp>
          <p:nvSpPr>
            <p:cNvPr id="165" name="Google Shape;165;g969ee1a313_0_24"/>
            <p:cNvSpPr txBox="1"/>
            <p:nvPr/>
          </p:nvSpPr>
          <p:spPr>
            <a:xfrm>
              <a:off x="8969621" y="4318753"/>
              <a:ext cx="330600" cy="58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</a:t>
              </a:r>
              <a:endParaRPr/>
            </a:p>
          </p:txBody>
        </p:sp>
        <p:sp>
          <p:nvSpPr>
            <p:cNvPr id="166" name="Google Shape;166;g969ee1a313_0_24"/>
            <p:cNvSpPr txBox="1"/>
            <p:nvPr/>
          </p:nvSpPr>
          <p:spPr>
            <a:xfrm>
              <a:off x="8896442" y="4698463"/>
              <a:ext cx="500400" cy="58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N</a:t>
              </a:r>
              <a:endParaRPr/>
            </a:p>
          </p:txBody>
        </p:sp>
        <p:sp>
          <p:nvSpPr>
            <p:cNvPr id="167" name="Google Shape;167;g969ee1a313_0_24"/>
            <p:cNvSpPr txBox="1"/>
            <p:nvPr/>
          </p:nvSpPr>
          <p:spPr>
            <a:xfrm>
              <a:off x="8902854" y="5109228"/>
              <a:ext cx="487500" cy="58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K</a:t>
              </a:r>
              <a:endParaRPr/>
            </a:p>
          </p:txBody>
        </p:sp>
        <p:sp>
          <p:nvSpPr>
            <p:cNvPr id="168" name="Google Shape;168;g969ee1a313_0_24"/>
            <p:cNvSpPr txBox="1"/>
            <p:nvPr/>
          </p:nvSpPr>
          <p:spPr>
            <a:xfrm>
              <a:off x="9300161" y="3674557"/>
              <a:ext cx="1593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dirty="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true ?</a:t>
              </a:r>
              <a:endParaRPr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69" name="Google Shape;169;g969ee1a313_0_24"/>
            <p:cNvSpPr txBox="1"/>
            <p:nvPr/>
          </p:nvSpPr>
          <p:spPr>
            <a:xfrm>
              <a:off x="9300161" y="4033868"/>
              <a:ext cx="1925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helpful ?</a:t>
              </a:r>
              <a:endPara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70" name="Google Shape;170;g969ee1a313_0_24"/>
            <p:cNvSpPr txBox="1"/>
            <p:nvPr/>
          </p:nvSpPr>
          <p:spPr>
            <a:xfrm>
              <a:off x="9219594" y="4444633"/>
              <a:ext cx="2151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inspiring ?</a:t>
              </a:r>
              <a:endPara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71" name="Google Shape;171;g969ee1a313_0_24"/>
            <p:cNvSpPr txBox="1"/>
            <p:nvPr/>
          </p:nvSpPr>
          <p:spPr>
            <a:xfrm>
              <a:off x="9219594" y="4844743"/>
              <a:ext cx="2228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necessary ?</a:t>
              </a:r>
              <a:endPara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72" name="Google Shape;172;g969ee1a313_0_24"/>
            <p:cNvSpPr txBox="1"/>
            <p:nvPr/>
          </p:nvSpPr>
          <p:spPr>
            <a:xfrm>
              <a:off x="9261945" y="5250498"/>
              <a:ext cx="1641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Is this kind ?</a:t>
              </a:r>
              <a:endPara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</p:grpSp>
      <p:sp>
        <p:nvSpPr>
          <p:cNvPr id="173" name="Google Shape;173;g969ee1a313_0_24"/>
          <p:cNvSpPr txBox="1"/>
          <p:nvPr/>
        </p:nvSpPr>
        <p:spPr>
          <a:xfrm>
            <a:off x="293175" y="2196055"/>
            <a:ext cx="8004900" cy="16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Remember:</a:t>
            </a:r>
            <a:endParaRPr sz="2400" b="1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750" dirty="0">
                <a:solidFill>
                  <a:schemeClr val="tx1"/>
                </a:solidFill>
                <a:highlight>
                  <a:srgbClr val="FFFFFF"/>
                </a:highlight>
              </a:rPr>
              <a:t>If you post offensive remarks online and the veil of anonymity is lifted, you will have to answer for the comments you made!!!  </a:t>
            </a:r>
            <a:endParaRPr sz="2400" b="1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o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398</Words>
  <Application>Microsoft Office PowerPoint</Application>
  <PresentationFormat>Affichage à l'écran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Georgia</vt:lpstr>
      <vt:lpstr>Noto Sans Symbols</vt:lpstr>
      <vt:lpstr>Trebuchet MS</vt:lpstr>
      <vt:lpstr>Urbano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Marga</dc:creator>
  <cp:lastModifiedBy>F.LESAFFRE LESAFFRE Franck</cp:lastModifiedBy>
  <cp:revision>6</cp:revision>
  <dcterms:created xsi:type="dcterms:W3CDTF">2020-07-17T20:35:01Z</dcterms:created>
  <dcterms:modified xsi:type="dcterms:W3CDTF">2021-09-06T20:58:53Z</dcterms:modified>
</cp:coreProperties>
</file>