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36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eb638a462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eb638a462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eb638a462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1eb638a462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1eb538ca79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1eb538ca79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iveco.com/uk/contactus/pages/technical-info-vehicle-performance-faq.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fr"/>
              <a:t>The bus</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fr"/>
              <a:t>Martina, Mara, Airidas, Dziugas,Aurimas, Ane, Del Salto, Urdin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59850" y="494550"/>
            <a:ext cx="8287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Lithuanian school bus </a:t>
            </a:r>
            <a:endParaRPr/>
          </a:p>
        </p:txBody>
      </p:sp>
      <p:pic>
        <p:nvPicPr>
          <p:cNvPr id="61" name="Google Shape;61;p14"/>
          <p:cNvPicPr preferRelativeResize="0"/>
          <p:nvPr/>
        </p:nvPicPr>
        <p:blipFill>
          <a:blip r:embed="rId3">
            <a:alphaModFix/>
          </a:blip>
          <a:stretch>
            <a:fillRect/>
          </a:stretch>
        </p:blipFill>
        <p:spPr>
          <a:xfrm>
            <a:off x="5000750" y="1302799"/>
            <a:ext cx="3639525" cy="2729651"/>
          </a:xfrm>
          <a:prstGeom prst="rect">
            <a:avLst/>
          </a:prstGeom>
          <a:noFill/>
          <a:ln>
            <a:noFill/>
          </a:ln>
        </p:spPr>
      </p:pic>
      <p:sp>
        <p:nvSpPr>
          <p:cNvPr id="62" name="Google Shape;62;p14"/>
          <p:cNvSpPr txBox="1">
            <a:spLocks noGrp="1"/>
          </p:cNvSpPr>
          <p:nvPr>
            <p:ph type="body" idx="1"/>
          </p:nvPr>
        </p:nvSpPr>
        <p:spPr>
          <a:xfrm>
            <a:off x="311700" y="1152475"/>
            <a:ext cx="40182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fr">
                <a:solidFill>
                  <a:schemeClr val="dk1"/>
                </a:solidFill>
              </a:rPr>
              <a:t>Bus type - Iveco Daily</a:t>
            </a:r>
            <a:endParaRPr>
              <a:solidFill>
                <a:schemeClr val="dk1"/>
              </a:solidFill>
            </a:endParaRPr>
          </a:p>
          <a:p>
            <a:pPr marL="457200" lvl="0" indent="-342900" algn="l" rtl="0">
              <a:spcBef>
                <a:spcPts val="0"/>
              </a:spcBef>
              <a:spcAft>
                <a:spcPts val="0"/>
              </a:spcAft>
              <a:buClr>
                <a:schemeClr val="dk1"/>
              </a:buClr>
              <a:buSzPts val="1800"/>
              <a:buChar char="●"/>
            </a:pPr>
            <a:r>
              <a:rPr lang="fr">
                <a:solidFill>
                  <a:schemeClr val="dk1"/>
                </a:solidFill>
              </a:rPr>
              <a:t>Engine - 2,98cm3</a:t>
            </a:r>
            <a:endParaRPr>
              <a:solidFill>
                <a:schemeClr val="dk1"/>
              </a:solidFill>
            </a:endParaRPr>
          </a:p>
          <a:p>
            <a:pPr marL="457200" lvl="0" indent="-342900" algn="l" rtl="0">
              <a:spcBef>
                <a:spcPts val="0"/>
              </a:spcBef>
              <a:spcAft>
                <a:spcPts val="0"/>
              </a:spcAft>
              <a:buClr>
                <a:schemeClr val="dk1"/>
              </a:buClr>
              <a:buSzPts val="1800"/>
              <a:buChar char="●"/>
            </a:pPr>
            <a:r>
              <a:rPr lang="fr">
                <a:solidFill>
                  <a:schemeClr val="dk1"/>
                </a:solidFill>
              </a:rPr>
              <a:t>Transmission - Manual</a:t>
            </a:r>
            <a:endParaRPr>
              <a:solidFill>
                <a:schemeClr val="dk1"/>
              </a:solidFill>
            </a:endParaRPr>
          </a:p>
          <a:p>
            <a:pPr marL="457200" lvl="0" indent="-342900" algn="l" rtl="0">
              <a:spcBef>
                <a:spcPts val="0"/>
              </a:spcBef>
              <a:spcAft>
                <a:spcPts val="0"/>
              </a:spcAft>
              <a:buClr>
                <a:schemeClr val="dk1"/>
              </a:buClr>
              <a:buSzPts val="1800"/>
              <a:buChar char="●"/>
            </a:pPr>
            <a:r>
              <a:rPr lang="fr">
                <a:solidFill>
                  <a:schemeClr val="dk1"/>
                </a:solidFill>
              </a:rPr>
              <a:t>Fuel - diesel</a:t>
            </a:r>
            <a:endParaRPr>
              <a:solidFill>
                <a:schemeClr val="dk1"/>
              </a:solidFill>
            </a:endParaRPr>
          </a:p>
          <a:p>
            <a:pPr marL="457200" lvl="0" indent="-342900" algn="l" rtl="0">
              <a:spcBef>
                <a:spcPts val="0"/>
              </a:spcBef>
              <a:spcAft>
                <a:spcPts val="0"/>
              </a:spcAft>
              <a:buClr>
                <a:schemeClr val="dk1"/>
              </a:buClr>
              <a:buSzPts val="1800"/>
              <a:buChar char="●"/>
            </a:pPr>
            <a:r>
              <a:rPr lang="fr">
                <a:solidFill>
                  <a:schemeClr val="dk1"/>
                </a:solidFill>
              </a:rPr>
              <a:t>Weight - 3200kg</a:t>
            </a:r>
            <a:endParaRPr>
              <a:solidFill>
                <a:schemeClr val="dk1"/>
              </a:solidFill>
            </a:endParaRPr>
          </a:p>
          <a:p>
            <a:pPr marL="457200" lvl="0" indent="-342900" algn="l" rtl="0">
              <a:spcBef>
                <a:spcPts val="0"/>
              </a:spcBef>
              <a:spcAft>
                <a:spcPts val="0"/>
              </a:spcAft>
              <a:buClr>
                <a:schemeClr val="dk1"/>
              </a:buClr>
              <a:buSzPts val="1800"/>
              <a:buChar char="●"/>
            </a:pPr>
            <a:r>
              <a:rPr lang="fr">
                <a:solidFill>
                  <a:schemeClr val="dk1"/>
                </a:solidFill>
              </a:rPr>
              <a:t>Fuel consumption - 14l/100km</a:t>
            </a:r>
            <a:endParaRPr>
              <a:solidFill>
                <a:schemeClr val="dk1"/>
              </a:solidFill>
            </a:endParaRPr>
          </a:p>
          <a:p>
            <a:pPr marL="457200" lvl="0" indent="-342900" algn="l" rtl="0">
              <a:spcBef>
                <a:spcPts val="0"/>
              </a:spcBef>
              <a:spcAft>
                <a:spcPts val="0"/>
              </a:spcAft>
              <a:buClr>
                <a:schemeClr val="dk1"/>
              </a:buClr>
              <a:buSzPts val="1800"/>
              <a:buChar char="●"/>
            </a:pPr>
            <a:r>
              <a:rPr lang="fr">
                <a:solidFill>
                  <a:schemeClr val="dk1"/>
                </a:solidFill>
              </a:rPr>
              <a:t>Power - 107kW</a:t>
            </a:r>
            <a:endParaRPr>
              <a:solidFill>
                <a:schemeClr val="dk1"/>
              </a:solidFill>
            </a:endParaRPr>
          </a:p>
        </p:txBody>
      </p:sp>
      <p:pic>
        <p:nvPicPr>
          <p:cNvPr id="63" name="Google Shape;63;p14" descr="Flag: Lithuania on Apple iOS 15.4"/>
          <p:cNvPicPr preferRelativeResize="0"/>
          <p:nvPr/>
        </p:nvPicPr>
        <p:blipFill>
          <a:blip r:embed="rId4">
            <a:alphaModFix/>
          </a:blip>
          <a:stretch>
            <a:fillRect/>
          </a:stretch>
        </p:blipFill>
        <p:spPr>
          <a:xfrm>
            <a:off x="5000750" y="249100"/>
            <a:ext cx="1015500" cy="101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Pollution</a:t>
            </a:r>
            <a:endParaRPr/>
          </a:p>
        </p:txBody>
      </p:sp>
      <p:sp>
        <p:nvSpPr>
          <p:cNvPr id="69" name="Google Shape;69;p15"/>
          <p:cNvSpPr txBox="1">
            <a:spLocks noGrp="1"/>
          </p:cNvSpPr>
          <p:nvPr>
            <p:ph type="body" idx="1"/>
          </p:nvPr>
        </p:nvSpPr>
        <p:spPr>
          <a:xfrm>
            <a:off x="311700" y="1141900"/>
            <a:ext cx="4331400" cy="34269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fr" sz="1908" b="1" i="1">
                <a:solidFill>
                  <a:schemeClr val="dk1"/>
                </a:solidFill>
              </a:rPr>
              <a:t>How to calculate pollution CO</a:t>
            </a:r>
            <a:r>
              <a:rPr lang="fr" sz="1908" b="1" i="1" baseline="-25000">
                <a:solidFill>
                  <a:schemeClr val="dk1"/>
                </a:solidFill>
              </a:rPr>
              <a:t>2</a:t>
            </a:r>
            <a:r>
              <a:rPr lang="fr" sz="1908" b="1" i="1">
                <a:solidFill>
                  <a:schemeClr val="dk1"/>
                </a:solidFill>
              </a:rPr>
              <a:t> g/km?</a:t>
            </a:r>
            <a:endParaRPr sz="1908" b="1" i="1">
              <a:solidFill>
                <a:schemeClr val="dk1"/>
              </a:solidFill>
            </a:endParaRPr>
          </a:p>
          <a:p>
            <a:pPr marL="0" lvl="0" indent="0" algn="l" rtl="0">
              <a:spcBef>
                <a:spcPts val="1200"/>
              </a:spcBef>
              <a:spcAft>
                <a:spcPts val="0"/>
              </a:spcAft>
              <a:buNone/>
            </a:pPr>
            <a:r>
              <a:rPr lang="fr">
                <a:solidFill>
                  <a:schemeClr val="dk1"/>
                </a:solidFill>
              </a:rPr>
              <a:t>For Iveco Daily producer declare formula:</a:t>
            </a:r>
            <a:endParaRPr>
              <a:solidFill>
                <a:schemeClr val="dk1"/>
              </a:solidFill>
            </a:endParaRPr>
          </a:p>
          <a:p>
            <a:pPr marL="0" lvl="0" indent="0" algn="l" rtl="0">
              <a:spcBef>
                <a:spcPts val="1200"/>
              </a:spcBef>
              <a:spcAft>
                <a:spcPts val="0"/>
              </a:spcAft>
              <a:buNone/>
            </a:pPr>
            <a:r>
              <a:rPr lang="fr" sz="1300">
                <a:solidFill>
                  <a:srgbClr val="333333"/>
                </a:solidFill>
                <a:highlight>
                  <a:srgbClr val="FFFFFF"/>
                </a:highlight>
              </a:rPr>
              <a:t>CO</a:t>
            </a:r>
            <a:r>
              <a:rPr lang="fr" sz="1300" baseline="-25000">
                <a:solidFill>
                  <a:srgbClr val="333333"/>
                </a:solidFill>
                <a:highlight>
                  <a:srgbClr val="FFFFFF"/>
                </a:highlight>
              </a:rPr>
              <a:t>2</a:t>
            </a:r>
            <a:r>
              <a:rPr lang="fr" sz="1300">
                <a:solidFill>
                  <a:srgbClr val="333333"/>
                </a:solidFill>
                <a:highlight>
                  <a:srgbClr val="FFFFFF"/>
                </a:highlight>
              </a:rPr>
              <a:t> g/km = The combined litres per 100km figure x 26,3</a:t>
            </a:r>
            <a:endParaRPr sz="2100">
              <a:solidFill>
                <a:schemeClr val="dk1"/>
              </a:solidFill>
            </a:endParaRPr>
          </a:p>
          <a:p>
            <a:pPr marL="0" lvl="0" indent="0" algn="l" rtl="0">
              <a:spcBef>
                <a:spcPts val="1200"/>
              </a:spcBef>
              <a:spcAft>
                <a:spcPts val="0"/>
              </a:spcAft>
              <a:buNone/>
            </a:pPr>
            <a:r>
              <a:rPr lang="fr">
                <a:solidFill>
                  <a:schemeClr val="dk1"/>
                </a:solidFill>
              </a:rPr>
              <a:t>CO</a:t>
            </a:r>
            <a:r>
              <a:rPr lang="fr" baseline="-25000">
                <a:solidFill>
                  <a:schemeClr val="dk1"/>
                </a:solidFill>
              </a:rPr>
              <a:t>2</a:t>
            </a:r>
            <a:r>
              <a:rPr lang="fr">
                <a:solidFill>
                  <a:schemeClr val="dk1"/>
                </a:solidFill>
              </a:rPr>
              <a:t> g/km = 14 * 26,3 = </a:t>
            </a:r>
            <a:r>
              <a:rPr lang="fr" b="1">
                <a:solidFill>
                  <a:schemeClr val="dk1"/>
                </a:solidFill>
              </a:rPr>
              <a:t>368,2 g/km</a:t>
            </a:r>
            <a:endParaRPr b="1">
              <a:solidFill>
                <a:schemeClr val="dk1"/>
              </a:solidFill>
            </a:endParaRPr>
          </a:p>
          <a:p>
            <a:pPr marL="0" lvl="0" indent="0" algn="l" rtl="0">
              <a:spcBef>
                <a:spcPts val="1200"/>
              </a:spcBef>
              <a:spcAft>
                <a:spcPts val="0"/>
              </a:spcAft>
              <a:buNone/>
            </a:pPr>
            <a:r>
              <a:rPr lang="fr">
                <a:solidFill>
                  <a:schemeClr val="dk1"/>
                </a:solidFill>
              </a:rPr>
              <a:t>For distance from home to school 14,6km:</a:t>
            </a:r>
            <a:endParaRPr>
              <a:solidFill>
                <a:schemeClr val="dk1"/>
              </a:solidFill>
            </a:endParaRPr>
          </a:p>
          <a:p>
            <a:pPr marL="0" lvl="0" indent="0" algn="l" rtl="0">
              <a:spcBef>
                <a:spcPts val="1200"/>
              </a:spcBef>
              <a:spcAft>
                <a:spcPts val="0"/>
              </a:spcAft>
              <a:buNone/>
            </a:pPr>
            <a:r>
              <a:rPr lang="fr">
                <a:solidFill>
                  <a:schemeClr val="dk1"/>
                </a:solidFill>
              </a:rPr>
              <a:t>14*26,3*14.6 = </a:t>
            </a:r>
            <a:r>
              <a:rPr lang="fr" b="1">
                <a:solidFill>
                  <a:schemeClr val="dk1"/>
                </a:solidFill>
              </a:rPr>
              <a:t>5375,72 g</a:t>
            </a:r>
            <a:endParaRPr b="1">
              <a:solidFill>
                <a:schemeClr val="dk1"/>
              </a:solidFill>
            </a:endParaRPr>
          </a:p>
          <a:p>
            <a:pPr marL="0" lvl="0" indent="0" algn="l" rtl="0">
              <a:spcBef>
                <a:spcPts val="1200"/>
              </a:spcBef>
              <a:spcAft>
                <a:spcPts val="1200"/>
              </a:spcAft>
              <a:buNone/>
            </a:pPr>
            <a:endParaRPr>
              <a:solidFill>
                <a:schemeClr val="dk1"/>
              </a:solidFill>
            </a:endParaRPr>
          </a:p>
        </p:txBody>
      </p:sp>
      <p:pic>
        <p:nvPicPr>
          <p:cNvPr id="70" name="Google Shape;70;p15"/>
          <p:cNvPicPr preferRelativeResize="0"/>
          <p:nvPr/>
        </p:nvPicPr>
        <p:blipFill>
          <a:blip r:embed="rId3">
            <a:alphaModFix/>
          </a:blip>
          <a:stretch>
            <a:fillRect/>
          </a:stretch>
        </p:blipFill>
        <p:spPr>
          <a:xfrm>
            <a:off x="4770550" y="989225"/>
            <a:ext cx="4083549" cy="2452124"/>
          </a:xfrm>
          <a:prstGeom prst="rect">
            <a:avLst/>
          </a:prstGeom>
          <a:noFill/>
          <a:ln>
            <a:noFill/>
          </a:ln>
        </p:spPr>
      </p:pic>
      <p:sp>
        <p:nvSpPr>
          <p:cNvPr id="71" name="Google Shape;71;p15"/>
          <p:cNvSpPr txBox="1"/>
          <p:nvPr/>
        </p:nvSpPr>
        <p:spPr>
          <a:xfrm>
            <a:off x="4938675" y="3665800"/>
            <a:ext cx="3747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Formula taken from:</a:t>
            </a:r>
            <a:endParaRPr/>
          </a:p>
          <a:p>
            <a:pPr marL="0" lvl="0" indent="0" algn="l" rtl="0">
              <a:spcBef>
                <a:spcPts val="0"/>
              </a:spcBef>
              <a:spcAft>
                <a:spcPts val="0"/>
              </a:spcAft>
              <a:buNone/>
            </a:pPr>
            <a:r>
              <a:rPr lang="fr" u="sng">
                <a:solidFill>
                  <a:schemeClr val="hlink"/>
                </a:solidFill>
                <a:hlinkClick r:id="rId4"/>
              </a:rPr>
              <a:t>https://www.iveco.com/uk/contactus/pages/technical-info-vehicle-performance-faq.aspx</a:t>
            </a:r>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Spain bus</a:t>
            </a:r>
            <a:endParaRPr/>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fr">
                <a:solidFill>
                  <a:schemeClr val="dk1"/>
                </a:solidFill>
              </a:rPr>
              <a:t>Bus type - urban bus.</a:t>
            </a:r>
            <a:endParaRPr>
              <a:solidFill>
                <a:schemeClr val="dk1"/>
              </a:solidFill>
            </a:endParaRPr>
          </a:p>
          <a:p>
            <a:pPr marL="457200" lvl="0" indent="-342900" algn="l" rtl="0">
              <a:spcBef>
                <a:spcPts val="0"/>
              </a:spcBef>
              <a:spcAft>
                <a:spcPts val="0"/>
              </a:spcAft>
              <a:buClr>
                <a:schemeClr val="dk1"/>
              </a:buClr>
              <a:buSzPts val="1800"/>
              <a:buChar char="●"/>
            </a:pPr>
            <a:r>
              <a:rPr lang="fr">
                <a:solidFill>
                  <a:schemeClr val="dk1"/>
                </a:solidFill>
              </a:rPr>
              <a:t>Engine - 7700 cm3</a:t>
            </a:r>
            <a:endParaRPr>
              <a:solidFill>
                <a:schemeClr val="dk1"/>
              </a:solidFill>
            </a:endParaRPr>
          </a:p>
          <a:p>
            <a:pPr marL="457200" lvl="0" indent="-342900" algn="l" rtl="0">
              <a:spcBef>
                <a:spcPts val="0"/>
              </a:spcBef>
              <a:spcAft>
                <a:spcPts val="0"/>
              </a:spcAft>
              <a:buClr>
                <a:schemeClr val="dk1"/>
              </a:buClr>
              <a:buSzPts val="1800"/>
              <a:buChar char="●"/>
            </a:pPr>
            <a:r>
              <a:rPr lang="fr">
                <a:solidFill>
                  <a:schemeClr val="dk1"/>
                </a:solidFill>
              </a:rPr>
              <a:t>Transmission - manual.</a:t>
            </a:r>
            <a:endParaRPr>
              <a:solidFill>
                <a:schemeClr val="dk1"/>
              </a:solidFill>
            </a:endParaRPr>
          </a:p>
          <a:p>
            <a:pPr marL="457200" lvl="0" indent="-342900" algn="l" rtl="0">
              <a:spcBef>
                <a:spcPts val="0"/>
              </a:spcBef>
              <a:spcAft>
                <a:spcPts val="0"/>
              </a:spcAft>
              <a:buClr>
                <a:schemeClr val="dk1"/>
              </a:buClr>
              <a:buSzPts val="1800"/>
              <a:buChar char="●"/>
            </a:pPr>
            <a:r>
              <a:rPr lang="fr">
                <a:solidFill>
                  <a:schemeClr val="dk1"/>
                </a:solidFill>
              </a:rPr>
              <a:t>Fuel - diesel.</a:t>
            </a:r>
            <a:endParaRPr>
              <a:solidFill>
                <a:schemeClr val="dk1"/>
              </a:solidFill>
            </a:endParaRPr>
          </a:p>
          <a:p>
            <a:pPr marL="457200" lvl="0" indent="-342900" algn="l" rtl="0">
              <a:spcBef>
                <a:spcPts val="0"/>
              </a:spcBef>
              <a:spcAft>
                <a:spcPts val="0"/>
              </a:spcAft>
              <a:buClr>
                <a:schemeClr val="dk1"/>
              </a:buClr>
              <a:buSzPts val="1800"/>
              <a:buChar char="●"/>
            </a:pPr>
            <a:r>
              <a:rPr lang="fr">
                <a:solidFill>
                  <a:schemeClr val="dk1"/>
                </a:solidFill>
              </a:rPr>
              <a:t>Weight - 12000 kg.</a:t>
            </a:r>
            <a:endParaRPr>
              <a:solidFill>
                <a:schemeClr val="dk1"/>
              </a:solidFill>
            </a:endParaRPr>
          </a:p>
          <a:p>
            <a:pPr marL="457200" lvl="0" indent="-342900" algn="l" rtl="0">
              <a:spcBef>
                <a:spcPts val="0"/>
              </a:spcBef>
              <a:spcAft>
                <a:spcPts val="0"/>
              </a:spcAft>
              <a:buClr>
                <a:schemeClr val="dk1"/>
              </a:buClr>
              <a:buSzPts val="1800"/>
              <a:buChar char="●"/>
            </a:pPr>
            <a:r>
              <a:rPr lang="fr">
                <a:solidFill>
                  <a:schemeClr val="dk1"/>
                </a:solidFill>
              </a:rPr>
              <a:t>Fuel consumption - 35 l/100km.</a:t>
            </a:r>
            <a:endParaRPr>
              <a:solidFill>
                <a:schemeClr val="dk1"/>
              </a:solidFill>
            </a:endParaRPr>
          </a:p>
          <a:p>
            <a:pPr marL="457200" lvl="0" indent="-342900" algn="l" rtl="0">
              <a:spcBef>
                <a:spcPts val="0"/>
              </a:spcBef>
              <a:spcAft>
                <a:spcPts val="0"/>
              </a:spcAft>
              <a:buClr>
                <a:schemeClr val="dk1"/>
              </a:buClr>
              <a:buSzPts val="1800"/>
              <a:buChar char="●"/>
            </a:pPr>
            <a:r>
              <a:rPr lang="fr">
                <a:solidFill>
                  <a:schemeClr val="dk1"/>
                </a:solidFill>
              </a:rPr>
              <a:t>Power - 140 kW.</a:t>
            </a:r>
            <a:endParaRPr>
              <a:solidFill>
                <a:schemeClr val="dk1"/>
              </a:solidFill>
            </a:endParaRPr>
          </a:p>
          <a:p>
            <a:pPr marL="0" lvl="0" indent="0" algn="l" rtl="0">
              <a:spcBef>
                <a:spcPts val="1200"/>
              </a:spcBef>
              <a:spcAft>
                <a:spcPts val="1200"/>
              </a:spcAft>
              <a:buNone/>
            </a:pPr>
            <a:endParaRPr/>
          </a:p>
        </p:txBody>
      </p:sp>
      <p:pic>
        <p:nvPicPr>
          <p:cNvPr id="78" name="Google Shape;78;p16"/>
          <p:cNvPicPr preferRelativeResize="0"/>
          <p:nvPr/>
        </p:nvPicPr>
        <p:blipFill>
          <a:blip r:embed="rId3">
            <a:alphaModFix/>
          </a:blip>
          <a:stretch>
            <a:fillRect/>
          </a:stretch>
        </p:blipFill>
        <p:spPr>
          <a:xfrm>
            <a:off x="4736314" y="611714"/>
            <a:ext cx="3881674" cy="22080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643B9E-AEA8-1313-0F7E-441F3E4AB721}"/>
              </a:ext>
            </a:extLst>
          </p:cNvPr>
          <p:cNvSpPr>
            <a:spLocks noGrp="1"/>
          </p:cNvSpPr>
          <p:nvPr>
            <p:ph type="title"/>
          </p:nvPr>
        </p:nvSpPr>
        <p:spPr/>
        <p:txBody>
          <a:bodyPr>
            <a:normAutofit fontScale="90000"/>
          </a:bodyPr>
          <a:lstStyle/>
          <a:p>
            <a:r>
              <a:rPr lang="it-IT"/>
              <a:t>Italy bus </a:t>
            </a:r>
          </a:p>
        </p:txBody>
      </p:sp>
      <p:sp>
        <p:nvSpPr>
          <p:cNvPr id="3" name="Segnaposto testo 2">
            <a:extLst>
              <a:ext uri="{FF2B5EF4-FFF2-40B4-BE49-F238E27FC236}">
                <a16:creationId xmlns:a16="http://schemas.microsoft.com/office/drawing/2014/main" id="{777D86A0-4F86-4F8A-83A0-F0ED10BC3917}"/>
              </a:ext>
            </a:extLst>
          </p:cNvPr>
          <p:cNvSpPr>
            <a:spLocks noGrp="1"/>
          </p:cNvSpPr>
          <p:nvPr>
            <p:ph type="body" idx="1"/>
          </p:nvPr>
        </p:nvSpPr>
        <p:spPr>
          <a:xfrm>
            <a:off x="148414" y="909612"/>
            <a:ext cx="6042836" cy="3324275"/>
          </a:xfrm>
        </p:spPr>
        <p:txBody>
          <a:bodyPr>
            <a:normAutofit fontScale="85000" lnSpcReduction="20000"/>
          </a:bodyPr>
          <a:lstStyle/>
          <a:p>
            <a:pPr marL="114300" indent="0">
              <a:buNone/>
            </a:pPr>
            <a:r>
              <a:rPr lang="it-IT" b="1"/>
              <a:t>Speed</a:t>
            </a:r>
            <a:r>
              <a:rPr lang="it-IT"/>
              <a:t>: 82, paragraph 6: 70 km / h outside built-up areas;  80 km / h on motorways;  l) work vehicles when traveling with full load: 40 km / h in built-up areas;  60 km / h outside built-up areas.</a:t>
            </a:r>
          </a:p>
          <a:p>
            <a:pPr marL="114300" indent="0">
              <a:buNone/>
            </a:pPr>
            <a:r>
              <a:rPr lang="it-IT" b="1"/>
              <a:t>Power</a:t>
            </a:r>
            <a:r>
              <a:rPr lang="it-IT"/>
              <a:t>: In Italy, the commercial speed of buses used for local public transport is 19.4 km / h.</a:t>
            </a:r>
          </a:p>
          <a:p>
            <a:pPr marL="114300" indent="0">
              <a:buNone/>
            </a:pPr>
            <a:r>
              <a:rPr lang="it-IT" b="1"/>
              <a:t>Consumption</a:t>
            </a:r>
            <a:r>
              <a:rPr lang="it-IT"/>
              <a:t>: </a:t>
            </a:r>
          </a:p>
          <a:p>
            <a:pPr marL="114300" indent="0">
              <a:buNone/>
            </a:pPr>
            <a:r>
              <a:rPr lang="it-IT"/>
              <a:t>Ibrido 11 e 12 m	0,37 litri/100km*pax</a:t>
            </a:r>
          </a:p>
          <a:p>
            <a:pPr marL="114300" indent="0">
              <a:buNone/>
            </a:pPr>
            <a:r>
              <a:rPr lang="it-IT"/>
              <a:t>Metano 11 e 12 m	0,44 kg/100km*pax</a:t>
            </a:r>
          </a:p>
          <a:p>
            <a:pPr marL="114300" indent="0">
              <a:buNone/>
            </a:pPr>
            <a:r>
              <a:rPr lang="it-IT"/>
              <a:t>Diesel 18 m	0,40 litri/100km*pax</a:t>
            </a:r>
          </a:p>
          <a:p>
            <a:pPr marL="114300" indent="0">
              <a:buNone/>
            </a:pPr>
            <a:r>
              <a:rPr lang="it-IT" b="1"/>
              <a:t>Energy co</a:t>
            </a:r>
            <a:r>
              <a:rPr lang="it-IT" b="1">
                <a:solidFill>
                  <a:srgbClr val="595959"/>
                </a:solidFill>
                <a:latin typeface="Arial" panose="020B0604020202020204" pitchFamily="34" charset="0"/>
                <a:cs typeface="Arial" panose="020B0604020202020204" pitchFamily="34" charset="0"/>
              </a:rPr>
              <a:t>s</a:t>
            </a:r>
            <a:r>
              <a:rPr lang="it-IT" b="1"/>
              <a:t>ts</a:t>
            </a:r>
            <a:r>
              <a:rPr lang="it-IT"/>
              <a:t>: € 1,065 / liter for vehicles with a total mass at full load exceeding 7.5 tons net of VAT and partial refund of excise duties.  Attached is the MIT table with the indicative reference values of the operating costs of a freight transport company on behalf of third parties.</a:t>
            </a:r>
          </a:p>
          <a:p>
            <a:pPr marL="114300" indent="0">
              <a:buNone/>
            </a:pPr>
            <a:r>
              <a:rPr lang="it-IT" b="1"/>
              <a:t>Pollution</a:t>
            </a:r>
            <a:r>
              <a:rPr lang="it-IT"/>
              <a:t>: The urban bus pollutes a lot, 104 g / km of CO2 per passenger, while the trolleybus is much better at 46 g / km of CO2.  On the other hand, scheduled buses, as well as Flixbus, Marino and other long-distance buses, emit only 27 g / km CO2 per passenger.</a:t>
            </a:r>
          </a:p>
        </p:txBody>
      </p:sp>
      <p:pic>
        <p:nvPicPr>
          <p:cNvPr id="8" name="Immagine 8">
            <a:extLst>
              <a:ext uri="{FF2B5EF4-FFF2-40B4-BE49-F238E27FC236}">
                <a16:creationId xmlns:a16="http://schemas.microsoft.com/office/drawing/2014/main" id="{6A72D139-A0D2-5EF0-CBC8-13DA31B70CC2}"/>
              </a:ext>
            </a:extLst>
          </p:cNvPr>
          <p:cNvPicPr>
            <a:picLocks noChangeAspect="1"/>
          </p:cNvPicPr>
          <p:nvPr/>
        </p:nvPicPr>
        <p:blipFill>
          <a:blip r:embed="rId2"/>
          <a:stretch>
            <a:fillRect/>
          </a:stretch>
        </p:blipFill>
        <p:spPr>
          <a:xfrm>
            <a:off x="6110240" y="1430816"/>
            <a:ext cx="2803071" cy="2803071"/>
          </a:xfrm>
          <a:prstGeom prst="rect">
            <a:avLst/>
          </a:prstGeom>
        </p:spPr>
      </p:pic>
    </p:spTree>
    <p:extLst>
      <p:ext uri="{BB962C8B-B14F-4D97-AF65-F5344CB8AC3E}">
        <p14:creationId xmlns:p14="http://schemas.microsoft.com/office/powerpoint/2010/main" val="34697536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383</Words>
  <Application>Microsoft Office PowerPoint</Application>
  <PresentationFormat>Presentazione su schermo (16:9)</PresentationFormat>
  <Paragraphs>36</Paragraphs>
  <Slides>5</Slides>
  <Notes>4</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5</vt:i4>
      </vt:variant>
    </vt:vector>
  </HeadingPairs>
  <TitlesOfParts>
    <vt:vector size="7" baseType="lpstr">
      <vt:lpstr>Arial</vt:lpstr>
      <vt:lpstr>Simple Light</vt:lpstr>
      <vt:lpstr>The bus</vt:lpstr>
      <vt:lpstr>Lithuanian school bus </vt:lpstr>
      <vt:lpstr>Pollution</vt:lpstr>
      <vt:lpstr>Spain bus</vt:lpstr>
      <vt:lpstr>Italy bus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bus</dc:title>
  <dc:creator>family</dc:creator>
  <cp:lastModifiedBy>SOFIA GUGLIELMINO</cp:lastModifiedBy>
  <cp:revision>1</cp:revision>
  <dcterms:modified xsi:type="dcterms:W3CDTF">2022-05-19T09:45:05Z</dcterms:modified>
</cp:coreProperties>
</file>