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C0BA05F-58B5-4B0E-868D-21473261BCB8}">
  <a:tblStyle styleId="{3C0BA05F-58B5-4B0E-868D-21473261BCB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85" d="100"/>
          <a:sy n="85" d="100"/>
        </p:scale>
        <p:origin x="-736" y="-7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28cf2d1bd7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28cf2d1bd7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f52ec021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f52ec021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f52ec021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f52ec021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f52ec021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f52ec021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1f52ec021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1f52ec021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28cf2d1bd7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28cf2d1bd7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2c75809ee0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2c75809ee0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2c75809ee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2c75809ee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2c75809ee0_2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2c75809ee0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2c75809ee0_2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2c75809ee0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18d167390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18d167390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2c75809ee0_2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2c75809ee0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2c75809ee0_2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2c75809ee0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8d1673908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8d167390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18d1673908_1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18d1673908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8d1673908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18d1673908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cd43773b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2cd43773b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2cd43773b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2cd43773b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18d1673908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18d1673908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18d1673908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18d1673908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d672eaaa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1d672eaa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18d1673908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18d16739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1d672eaaab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1d672eaaa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1d672eaaab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1d672eaaa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22573cffb4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22573cffb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fr"/>
              <a:t>The bike</a:t>
            </a: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fr"/>
              <a:t>Laurelyne, Valentin, Giada, Swami, Rugilė, Eimantė, Eneko, Edurne, Abdalah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Energy spend</a:t>
            </a:r>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Char char="❖"/>
            </a:pPr>
            <a:r>
              <a:rPr lang="fr">
                <a:solidFill>
                  <a:schemeClr val="dk1"/>
                </a:solidFill>
              </a:rPr>
              <a:t>how many calories brings 100 cL of milk ?</a:t>
            </a:r>
            <a:endParaRPr>
              <a:solidFill>
                <a:schemeClr val="dk1"/>
              </a:solidFill>
            </a:endParaRPr>
          </a:p>
          <a:p>
            <a:pPr marL="457200" lvl="0" indent="0" algn="l" rtl="0">
              <a:spcBef>
                <a:spcPts val="1200"/>
              </a:spcBef>
              <a:spcAft>
                <a:spcPts val="0"/>
              </a:spcAft>
              <a:buClr>
                <a:schemeClr val="dk1"/>
              </a:buClr>
              <a:buSzPts val="1100"/>
              <a:buFont typeface="Arial"/>
              <a:buNone/>
            </a:pPr>
            <a:r>
              <a:rPr lang="fr">
                <a:solidFill>
                  <a:schemeClr val="dk1"/>
                </a:solidFill>
              </a:rPr>
              <a:t>100cL of milk bring 58.6 cal.</a:t>
            </a:r>
            <a:endParaRPr>
              <a:solidFill>
                <a:schemeClr val="dk1"/>
              </a:solidFill>
            </a:endParaRPr>
          </a:p>
          <a:p>
            <a:pPr marL="457200" lvl="0" indent="-342900" algn="l" rtl="0">
              <a:spcBef>
                <a:spcPts val="1200"/>
              </a:spcBef>
              <a:spcAft>
                <a:spcPts val="0"/>
              </a:spcAft>
              <a:buClr>
                <a:schemeClr val="dk1"/>
              </a:buClr>
              <a:buSzPts val="1800"/>
              <a:buChar char="❖"/>
            </a:pPr>
            <a:r>
              <a:rPr lang="fr">
                <a:solidFill>
                  <a:schemeClr val="dk1"/>
                </a:solidFill>
              </a:rPr>
              <a:t>so how many liters do you need to go from home to school ? ( explain your calculation) </a:t>
            </a:r>
            <a:endParaRPr>
              <a:solidFill>
                <a:schemeClr val="dk1"/>
              </a:solidFill>
            </a:endParaRPr>
          </a:p>
          <a:p>
            <a:pPr marL="0" lvl="0" indent="457200" algn="l" rtl="0">
              <a:spcBef>
                <a:spcPts val="1200"/>
              </a:spcBef>
              <a:spcAft>
                <a:spcPts val="0"/>
              </a:spcAft>
              <a:buClr>
                <a:schemeClr val="dk1"/>
              </a:buClr>
              <a:buSzPts val="1100"/>
              <a:buFont typeface="Arial"/>
              <a:buNone/>
            </a:pPr>
            <a:r>
              <a:rPr lang="fr">
                <a:solidFill>
                  <a:schemeClr val="dk1"/>
                </a:solidFill>
              </a:rPr>
              <a:t>Laurelyne: calorie spend by 1km : 373/7.9 = 47.2 cal</a:t>
            </a:r>
            <a:endParaRPr>
              <a:solidFill>
                <a:schemeClr val="dk1"/>
              </a:solidFill>
            </a:endParaRPr>
          </a:p>
          <a:p>
            <a:pPr marL="914400" lvl="1" indent="-317500" algn="l" rtl="0">
              <a:spcBef>
                <a:spcPts val="1200"/>
              </a:spcBef>
              <a:spcAft>
                <a:spcPts val="0"/>
              </a:spcAft>
              <a:buClr>
                <a:schemeClr val="dk1"/>
              </a:buClr>
              <a:buSzPts val="1400"/>
              <a:buChar char="➢"/>
            </a:pPr>
            <a:r>
              <a:rPr lang="fr">
                <a:solidFill>
                  <a:schemeClr val="dk1"/>
                </a:solidFill>
              </a:rPr>
              <a:t>distance between home and school : 0.45km</a:t>
            </a:r>
            <a:endParaRPr>
              <a:solidFill>
                <a:schemeClr val="dk1"/>
              </a:solidFill>
            </a:endParaRPr>
          </a:p>
          <a:p>
            <a:pPr marL="914400" lvl="1" indent="-317500" algn="l" rtl="0">
              <a:spcBef>
                <a:spcPts val="0"/>
              </a:spcBef>
              <a:spcAft>
                <a:spcPts val="0"/>
              </a:spcAft>
              <a:buClr>
                <a:schemeClr val="dk1"/>
              </a:buClr>
              <a:buSzPts val="1400"/>
              <a:buChar char="➢"/>
            </a:pPr>
            <a:r>
              <a:rPr lang="fr">
                <a:solidFill>
                  <a:schemeClr val="dk1"/>
                </a:solidFill>
              </a:rPr>
              <a:t>calorie spend between home to school : 0.45*47.2 =21.24</a:t>
            </a:r>
            <a:endParaRPr>
              <a:solidFill>
                <a:schemeClr val="dk1"/>
              </a:solidFill>
            </a:endParaRPr>
          </a:p>
          <a:p>
            <a:pPr marL="914400" lvl="1" indent="-317500" algn="l" rtl="0">
              <a:spcBef>
                <a:spcPts val="0"/>
              </a:spcBef>
              <a:spcAft>
                <a:spcPts val="0"/>
              </a:spcAft>
              <a:buClr>
                <a:schemeClr val="dk1"/>
              </a:buClr>
              <a:buSzPts val="1400"/>
              <a:buChar char="➢"/>
            </a:pPr>
            <a:r>
              <a:rPr lang="fr">
                <a:solidFill>
                  <a:schemeClr val="dk1"/>
                </a:solidFill>
              </a:rPr>
              <a:t>liter of milk spend: 21.24/586 = 0,036L</a:t>
            </a:r>
            <a:endParaRPr>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Power</a:t>
            </a:r>
            <a:endParaRPr/>
          </a:p>
        </p:txBody>
      </p:sp>
      <p:sp>
        <p:nvSpPr>
          <p:cNvPr id="125" name="Google Shape;125;p23"/>
          <p:cNvSpPr txBox="1">
            <a:spLocks noGrp="1"/>
          </p:cNvSpPr>
          <p:nvPr>
            <p:ph type="body" idx="1"/>
          </p:nvPr>
        </p:nvSpPr>
        <p:spPr>
          <a:xfrm>
            <a:off x="111225" y="1177525"/>
            <a:ext cx="8520600" cy="3416400"/>
          </a:xfrm>
          <a:prstGeom prst="rect">
            <a:avLst/>
          </a:prstGeom>
        </p:spPr>
        <p:txBody>
          <a:bodyPr spcFirstLastPara="1" wrap="square" lIns="91425" tIns="91425" rIns="91425" bIns="91425" anchor="t" anchorCtr="0">
            <a:normAutofit fontScale="62500" lnSpcReduction="20000"/>
          </a:bodyPr>
          <a:lstStyle/>
          <a:p>
            <a:pPr marL="457200" lvl="0" indent="-300037" algn="l" rtl="0">
              <a:spcBef>
                <a:spcPts val="0"/>
              </a:spcBef>
              <a:spcAft>
                <a:spcPts val="0"/>
              </a:spcAft>
              <a:buClr>
                <a:srgbClr val="FF0000"/>
              </a:buClr>
              <a:buSzPct val="100000"/>
              <a:buChar char="❖"/>
            </a:pPr>
            <a:r>
              <a:rPr lang="fr">
                <a:solidFill>
                  <a:srgbClr val="FF0000"/>
                </a:solidFill>
              </a:rPr>
              <a:t>which is the link between power and energy ? </a:t>
            </a:r>
            <a:endParaRPr>
              <a:solidFill>
                <a:srgbClr val="FF0000"/>
              </a:solidFill>
            </a:endParaRPr>
          </a:p>
          <a:p>
            <a:pPr marL="457200" lvl="0" indent="-300037" algn="l" rtl="0">
              <a:spcBef>
                <a:spcPts val="0"/>
              </a:spcBef>
              <a:spcAft>
                <a:spcPts val="0"/>
              </a:spcAft>
              <a:buSzPct val="100000"/>
              <a:buChar char="❖"/>
            </a:pPr>
            <a:r>
              <a:rPr lang="fr">
                <a:solidFill>
                  <a:srgbClr val="FF0000"/>
                </a:solidFill>
              </a:rPr>
              <a:t>how do you calculate power from energy you have measured ?</a:t>
            </a:r>
            <a:endParaRPr>
              <a:solidFill>
                <a:srgbClr val="FF0000"/>
              </a:solidFill>
            </a:endParaRPr>
          </a:p>
          <a:p>
            <a:pPr marL="457200" lvl="0" indent="0" algn="l" rtl="0">
              <a:spcBef>
                <a:spcPts val="1200"/>
              </a:spcBef>
              <a:spcAft>
                <a:spcPts val="0"/>
              </a:spcAft>
              <a:buNone/>
            </a:pPr>
            <a:r>
              <a:rPr lang="fr"/>
              <a:t>The power of a bicycle is measured in Watt, to calculate the power emitted during the ride, the following formula required is : </a:t>
            </a:r>
            <a:endParaRPr/>
          </a:p>
          <a:p>
            <a:pPr marL="457200" lvl="0" indent="0" algn="l" rtl="0">
              <a:spcBef>
                <a:spcPts val="1200"/>
              </a:spcBef>
              <a:spcAft>
                <a:spcPts val="0"/>
              </a:spcAft>
              <a:buNone/>
            </a:pPr>
            <a:r>
              <a:rPr lang="fr"/>
              <a:t>E(j)= P(w)*T(s)</a:t>
            </a:r>
            <a:endParaRPr/>
          </a:p>
          <a:p>
            <a:pPr marL="457200" lvl="0" indent="0" algn="l" rtl="0">
              <a:spcBef>
                <a:spcPts val="1200"/>
              </a:spcBef>
              <a:spcAft>
                <a:spcPts val="0"/>
              </a:spcAft>
              <a:buNone/>
            </a:pPr>
            <a:r>
              <a:rPr lang="fr"/>
              <a:t>P(w) = E(j)/T(s)</a:t>
            </a:r>
            <a:endParaRPr/>
          </a:p>
          <a:p>
            <a:pPr marL="457200" lvl="0" indent="0" algn="l" rtl="0">
              <a:spcBef>
                <a:spcPts val="1200"/>
              </a:spcBef>
              <a:spcAft>
                <a:spcPts val="0"/>
              </a:spcAft>
              <a:buNone/>
            </a:pPr>
            <a:r>
              <a:rPr lang="fr"/>
              <a:t>1 cal = 4.184j</a:t>
            </a:r>
            <a:endParaRPr/>
          </a:p>
          <a:p>
            <a:pPr marL="457200" lvl="0" indent="0" algn="l" rtl="0">
              <a:spcBef>
                <a:spcPts val="1200"/>
              </a:spcBef>
              <a:spcAft>
                <a:spcPts val="0"/>
              </a:spcAft>
              <a:buNone/>
            </a:pPr>
            <a:r>
              <a:rPr lang="fr"/>
              <a:t>1 min  = 60 sec</a:t>
            </a:r>
            <a:endParaRPr/>
          </a:p>
          <a:p>
            <a:pPr marL="457200" lvl="0" indent="0" algn="l" rtl="0">
              <a:spcBef>
                <a:spcPts val="1200"/>
              </a:spcBef>
              <a:spcAft>
                <a:spcPts val="0"/>
              </a:spcAft>
              <a:buNone/>
            </a:pPr>
            <a:r>
              <a:rPr lang="fr"/>
              <a:t>So, the power of Laurelyne during her ride is : </a:t>
            </a:r>
            <a:endParaRPr/>
          </a:p>
          <a:p>
            <a:pPr marL="457200" lvl="0" indent="0" algn="l" rtl="0">
              <a:spcBef>
                <a:spcPts val="1200"/>
              </a:spcBef>
              <a:spcAft>
                <a:spcPts val="0"/>
              </a:spcAft>
              <a:buNone/>
            </a:pPr>
            <a:r>
              <a:rPr lang="fr"/>
              <a:t>P= (373*4.184)/ (43*60)</a:t>
            </a:r>
            <a:endParaRPr/>
          </a:p>
          <a:p>
            <a:pPr marL="457200" lvl="0" indent="0" algn="l" rtl="0">
              <a:spcBef>
                <a:spcPts val="1200"/>
              </a:spcBef>
              <a:spcAft>
                <a:spcPts val="0"/>
              </a:spcAft>
              <a:buNone/>
            </a:pPr>
            <a:r>
              <a:rPr lang="fr"/>
              <a:t>P= 0.605 W</a:t>
            </a:r>
            <a:endParaRPr/>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Pollution </a:t>
            </a:r>
            <a:endParaRPr/>
          </a:p>
        </p:txBody>
      </p:sp>
      <p:sp>
        <p:nvSpPr>
          <p:cNvPr id="131" name="Google Shape;13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fr"/>
              <a:t>what kind of pollution do you create ? </a:t>
            </a:r>
            <a:endParaRPr/>
          </a:p>
          <a:p>
            <a:pPr marL="457200" lvl="0" indent="0" algn="l" rtl="0">
              <a:spcBef>
                <a:spcPts val="1200"/>
              </a:spcBef>
              <a:spcAft>
                <a:spcPts val="0"/>
              </a:spcAft>
              <a:buNone/>
            </a:pPr>
            <a:r>
              <a:rPr lang="fr"/>
              <a:t>Bike don’t create pollution during the use. The only one moment it create pollution is during the production. The production of one bike create 100kg of carbon dioxyde.</a:t>
            </a:r>
            <a:endParaRPr/>
          </a:p>
          <a:p>
            <a:pPr marL="457200" lvl="0" indent="-334327" algn="l" rtl="0">
              <a:spcBef>
                <a:spcPts val="1200"/>
              </a:spcBef>
              <a:spcAft>
                <a:spcPts val="0"/>
              </a:spcAft>
              <a:buSzPct val="100000"/>
              <a:buChar char="❖"/>
            </a:pPr>
            <a:r>
              <a:rPr lang="fr"/>
              <a:t>can you calculate it ? </a:t>
            </a:r>
            <a:endParaRPr/>
          </a:p>
          <a:p>
            <a:pPr marL="457200" lvl="0" indent="0" algn="l" rtl="0">
              <a:spcBef>
                <a:spcPts val="1200"/>
              </a:spcBef>
              <a:spcAft>
                <a:spcPts val="0"/>
              </a:spcAft>
              <a:buNone/>
            </a:pPr>
            <a:r>
              <a:rPr lang="fr"/>
              <a:t>I can’t calculate it, I find the information on Internet.</a:t>
            </a:r>
            <a:endParaRPr/>
          </a:p>
          <a:p>
            <a:pPr marL="457200" lvl="0" indent="-334327" algn="l" rtl="0">
              <a:spcBef>
                <a:spcPts val="1200"/>
              </a:spcBef>
              <a:spcAft>
                <a:spcPts val="0"/>
              </a:spcAft>
              <a:buSzPct val="100000"/>
              <a:buChar char="❖"/>
            </a:pPr>
            <a:r>
              <a:rPr lang="fr"/>
              <a:t>compare your result with a man who only walk?? </a:t>
            </a:r>
            <a:endParaRPr/>
          </a:p>
          <a:p>
            <a:pPr marL="457200" lvl="0" indent="0" algn="l" rtl="0">
              <a:spcBef>
                <a:spcPts val="1200"/>
              </a:spcBef>
              <a:spcAft>
                <a:spcPts val="0"/>
              </a:spcAft>
              <a:buNone/>
            </a:pPr>
            <a:r>
              <a:rPr lang="fr"/>
              <a:t>A man who only walk don’t pollue. But it’s less polluting because there are not carbon dioxyde of the production.</a:t>
            </a:r>
            <a:endParaRPr/>
          </a:p>
          <a:p>
            <a:pPr marL="0" lvl="0" indent="0" algn="l" rtl="0">
              <a:spcBef>
                <a:spcPts val="120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Consumption</a:t>
            </a:r>
            <a:endParaRPr/>
          </a:p>
        </p:txBody>
      </p:sp>
      <p:sp>
        <p:nvSpPr>
          <p:cNvPr id="137" name="Google Shape;137;p25"/>
          <p:cNvSpPr txBox="1">
            <a:spLocks noGrp="1"/>
          </p:cNvSpPr>
          <p:nvPr>
            <p:ph type="body" idx="1"/>
          </p:nvPr>
        </p:nvSpPr>
        <p:spPr>
          <a:xfrm>
            <a:off x="409500" y="11198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fr"/>
              <a:t>what do you need as a gas to drive a bike ? </a:t>
            </a:r>
            <a:endParaRPr/>
          </a:p>
          <a:p>
            <a:pPr marL="457200" lvl="0" indent="0" algn="l" rtl="0">
              <a:spcBef>
                <a:spcPts val="1200"/>
              </a:spcBef>
              <a:spcAft>
                <a:spcPts val="0"/>
              </a:spcAft>
              <a:buNone/>
            </a:pPr>
            <a:r>
              <a:rPr lang="fr"/>
              <a:t>we need O</a:t>
            </a:r>
            <a:r>
              <a:rPr lang="fr" sz="1000"/>
              <a:t>2</a:t>
            </a:r>
            <a:r>
              <a:rPr lang="fr"/>
              <a:t> and C</a:t>
            </a:r>
            <a:r>
              <a:rPr lang="fr" sz="1000"/>
              <a:t>6</a:t>
            </a:r>
            <a:r>
              <a:rPr lang="fr"/>
              <a:t>H</a:t>
            </a:r>
            <a:r>
              <a:rPr lang="fr" sz="1000"/>
              <a:t>12</a:t>
            </a:r>
            <a:r>
              <a:rPr lang="fr"/>
              <a:t>O</a:t>
            </a:r>
            <a:r>
              <a:rPr lang="fr" sz="1000"/>
              <a:t>6</a:t>
            </a:r>
            <a:r>
              <a:rPr lang="fr"/>
              <a:t> to ride a bike fore the organisme who create a chemical reaction who produce CO</a:t>
            </a:r>
            <a:r>
              <a:rPr lang="fr" sz="1000"/>
              <a:t>2</a:t>
            </a:r>
            <a:r>
              <a:rPr lang="fr"/>
              <a:t> and H</a:t>
            </a:r>
            <a:r>
              <a:rPr lang="fr" sz="1000"/>
              <a:t>2</a:t>
            </a:r>
            <a:r>
              <a:rPr lang="fr"/>
              <a:t>O with this equation : </a:t>
            </a:r>
            <a:endParaRPr/>
          </a:p>
          <a:p>
            <a:pPr marL="457200" lvl="0" indent="-334327" algn="l" rtl="0">
              <a:spcBef>
                <a:spcPts val="1200"/>
              </a:spcBef>
              <a:spcAft>
                <a:spcPts val="0"/>
              </a:spcAft>
              <a:buSzPct val="100000"/>
              <a:buChar char="❖"/>
            </a:pPr>
            <a:r>
              <a:rPr lang="fr"/>
              <a:t>which volume do you need ?</a:t>
            </a:r>
            <a:endParaRPr/>
          </a:p>
          <a:p>
            <a:pPr marL="457200" lvl="0" indent="0" algn="l" rtl="0">
              <a:spcBef>
                <a:spcPts val="1200"/>
              </a:spcBef>
              <a:spcAft>
                <a:spcPts val="0"/>
              </a:spcAft>
              <a:buNone/>
            </a:pPr>
            <a:r>
              <a:rPr lang="fr"/>
              <a:t>The medium frequency of breath is about 30 breathing per minute during exertionand the volume of the breath is about 0.5 L so:</a:t>
            </a:r>
            <a:endParaRPr/>
          </a:p>
          <a:p>
            <a:pPr marL="457200" lvl="0" indent="0" algn="l" rtl="0">
              <a:spcBef>
                <a:spcPts val="1200"/>
              </a:spcBef>
              <a:spcAft>
                <a:spcPts val="0"/>
              </a:spcAft>
              <a:buNone/>
            </a:pPr>
            <a:r>
              <a:rPr lang="fr"/>
              <a:t>0.5*30=15 </a:t>
            </a:r>
            <a:endParaRPr/>
          </a:p>
          <a:p>
            <a:pPr marL="457200" lvl="0" indent="0" algn="l" rtl="0">
              <a:spcBef>
                <a:spcPts val="1200"/>
              </a:spcBef>
              <a:spcAft>
                <a:spcPts val="0"/>
              </a:spcAft>
              <a:buNone/>
            </a:pPr>
            <a:r>
              <a:rPr lang="fr"/>
              <a:t>we need 15L of O</a:t>
            </a:r>
            <a:r>
              <a:rPr lang="fr" sz="1000"/>
              <a:t>2</a:t>
            </a:r>
            <a:r>
              <a:rPr lang="fr"/>
              <a:t> and C</a:t>
            </a:r>
            <a:r>
              <a:rPr lang="fr" sz="1000"/>
              <a:t>6</a:t>
            </a:r>
            <a:r>
              <a:rPr lang="fr"/>
              <a:t>H</a:t>
            </a:r>
            <a:r>
              <a:rPr lang="fr" sz="1000"/>
              <a:t>12</a:t>
            </a:r>
            <a:r>
              <a:rPr lang="fr"/>
              <a:t>O</a:t>
            </a:r>
            <a:r>
              <a:rPr lang="fr" sz="1000"/>
              <a:t>6 </a:t>
            </a:r>
            <a:r>
              <a:rPr lang="fr" sz="1972"/>
              <a:t> in 1 minute.</a:t>
            </a:r>
            <a:endParaRPr sz="1972"/>
          </a:p>
          <a:p>
            <a:pPr marL="457200" lvl="0" indent="-334327" algn="l" rtl="0">
              <a:spcBef>
                <a:spcPts val="1200"/>
              </a:spcBef>
              <a:spcAft>
                <a:spcPts val="0"/>
              </a:spcAft>
              <a:buSzPct val="100000"/>
              <a:buChar char="❖"/>
            </a:pPr>
            <a:r>
              <a:rPr lang="fr"/>
              <a:t>compare with someone who only walk … </a:t>
            </a:r>
            <a:endParaRPr/>
          </a:p>
        </p:txBody>
      </p:sp>
      <p:pic>
        <p:nvPicPr>
          <p:cNvPr id="138" name="Google Shape;138;p25"/>
          <p:cNvPicPr preferRelativeResize="0"/>
          <p:nvPr/>
        </p:nvPicPr>
        <p:blipFill>
          <a:blip r:embed="rId3">
            <a:alphaModFix/>
          </a:blip>
          <a:stretch>
            <a:fillRect/>
          </a:stretch>
        </p:blipFill>
        <p:spPr>
          <a:xfrm>
            <a:off x="4213750" y="2269325"/>
            <a:ext cx="4508882" cy="302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wheel….</a:t>
            </a:r>
            <a:endParaRPr/>
          </a:p>
        </p:txBody>
      </p:sp>
      <p:sp>
        <p:nvSpPr>
          <p:cNvPr id="144" name="Google Shape;144;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SzPts val="1800"/>
              <a:buChar char="❖"/>
            </a:pPr>
            <a:r>
              <a:rPr lang="fr"/>
              <a:t>which is the perimeter of you wheel  ? (explain your calculation) </a:t>
            </a:r>
            <a:endParaRPr/>
          </a:p>
          <a:p>
            <a:pPr marL="457200" lvl="0" indent="0" algn="l" rtl="0">
              <a:spcBef>
                <a:spcPts val="1200"/>
              </a:spcBef>
              <a:spcAft>
                <a:spcPts val="0"/>
              </a:spcAft>
              <a:buNone/>
            </a:pPr>
            <a:r>
              <a:rPr lang="fr"/>
              <a:t>A wheel is a circle. The perimeter of a circle is 2*pi*R. </a:t>
            </a:r>
            <a:endParaRPr/>
          </a:p>
          <a:p>
            <a:pPr marL="457200" lvl="0" indent="0" algn="l" rtl="0">
              <a:spcBef>
                <a:spcPts val="1200"/>
              </a:spcBef>
              <a:spcAft>
                <a:spcPts val="0"/>
              </a:spcAft>
              <a:buNone/>
            </a:pPr>
            <a:r>
              <a:rPr lang="fr"/>
              <a:t>So, the wheel of Laurelyne :</a:t>
            </a:r>
            <a:endParaRPr/>
          </a:p>
          <a:p>
            <a:pPr marL="457200" lvl="0" indent="0" algn="l" rtl="0">
              <a:spcBef>
                <a:spcPts val="1200"/>
              </a:spcBef>
              <a:spcAft>
                <a:spcPts val="0"/>
              </a:spcAft>
              <a:buNone/>
            </a:pPr>
            <a:r>
              <a:rPr lang="fr"/>
              <a:t>2*pi*R</a:t>
            </a:r>
            <a:endParaRPr/>
          </a:p>
          <a:p>
            <a:pPr marL="0" lvl="0" indent="0" algn="l" rtl="0">
              <a:spcBef>
                <a:spcPts val="1200"/>
              </a:spcBef>
              <a:spcAft>
                <a:spcPts val="0"/>
              </a:spcAft>
              <a:buNone/>
            </a:pPr>
            <a:r>
              <a:rPr lang="fr"/>
              <a:t>=    2*pi*33</a:t>
            </a:r>
            <a:endParaRPr/>
          </a:p>
          <a:p>
            <a:pPr marL="0" lvl="0" indent="0" algn="l" rtl="0">
              <a:spcBef>
                <a:spcPts val="1200"/>
              </a:spcBef>
              <a:spcAft>
                <a:spcPts val="0"/>
              </a:spcAft>
              <a:buNone/>
            </a:pPr>
            <a:r>
              <a:rPr lang="fr"/>
              <a:t>=    207.3 cm</a:t>
            </a:r>
            <a:endParaRPr/>
          </a:p>
          <a:p>
            <a:pPr marL="0" lvl="0" indent="0" algn="l" rtl="0">
              <a:spcBef>
                <a:spcPts val="1200"/>
              </a:spcBef>
              <a:spcAft>
                <a:spcPts val="0"/>
              </a:spcAft>
              <a:buNone/>
            </a:pPr>
            <a:r>
              <a:rPr lang="fr"/>
              <a:t>=    2.073 m</a:t>
            </a: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Wheel…</a:t>
            </a:r>
            <a:endParaRPr/>
          </a:p>
        </p:txBody>
      </p:sp>
      <p:sp>
        <p:nvSpPr>
          <p:cNvPr id="150" name="Google Shape;150;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fr"/>
              <a:t>how many times do your wheel turn to travel one km ?  </a:t>
            </a:r>
            <a:endParaRPr/>
          </a:p>
          <a:p>
            <a:pPr marL="0" lvl="0" indent="0" algn="l" rtl="0">
              <a:spcBef>
                <a:spcPts val="1200"/>
              </a:spcBef>
              <a:spcAft>
                <a:spcPts val="0"/>
              </a:spcAft>
              <a:buClr>
                <a:schemeClr val="dk1"/>
              </a:buClr>
              <a:buSzPct val="61111"/>
              <a:buFont typeface="Arial"/>
              <a:buNone/>
            </a:pPr>
            <a:r>
              <a:rPr lang="fr"/>
              <a:t>1km= 1000m</a:t>
            </a:r>
            <a:endParaRPr/>
          </a:p>
          <a:p>
            <a:pPr marL="0" lvl="0" indent="0" algn="l" rtl="0">
              <a:spcBef>
                <a:spcPts val="1200"/>
              </a:spcBef>
              <a:spcAft>
                <a:spcPts val="0"/>
              </a:spcAft>
              <a:buClr>
                <a:schemeClr val="dk1"/>
              </a:buClr>
              <a:buSzPct val="61111"/>
              <a:buFont typeface="Arial"/>
              <a:buNone/>
            </a:pPr>
            <a:r>
              <a:rPr lang="fr"/>
              <a:t>So, to travel 1km, Laurelyne wheel turn :</a:t>
            </a:r>
            <a:endParaRPr/>
          </a:p>
          <a:p>
            <a:pPr marL="0" lvl="0" indent="0" algn="l" rtl="0">
              <a:spcBef>
                <a:spcPts val="1200"/>
              </a:spcBef>
              <a:spcAft>
                <a:spcPts val="0"/>
              </a:spcAft>
              <a:buClr>
                <a:schemeClr val="dk1"/>
              </a:buClr>
              <a:buSzPct val="61111"/>
              <a:buFont typeface="Arial"/>
              <a:buNone/>
            </a:pPr>
            <a:r>
              <a:rPr lang="fr"/>
              <a:t>1000/2.073= 482.4 times </a:t>
            </a:r>
            <a:endParaRPr/>
          </a:p>
          <a:p>
            <a:pPr marL="457200" lvl="0" indent="-325755" algn="l" rtl="0">
              <a:spcBef>
                <a:spcPts val="1200"/>
              </a:spcBef>
              <a:spcAft>
                <a:spcPts val="0"/>
              </a:spcAft>
              <a:buSzPct val="100000"/>
              <a:buChar char="❖"/>
            </a:pPr>
            <a:r>
              <a:rPr lang="fr"/>
              <a:t>any differences between the front and the rear wheel?</a:t>
            </a:r>
            <a:endParaRPr/>
          </a:p>
          <a:p>
            <a:pPr marL="457200" lvl="0" indent="0" algn="l" rtl="0">
              <a:spcBef>
                <a:spcPts val="1200"/>
              </a:spcBef>
              <a:spcAft>
                <a:spcPts val="0"/>
              </a:spcAft>
              <a:buClr>
                <a:schemeClr val="dk1"/>
              </a:buClr>
              <a:buSzPct val="61111"/>
              <a:buFont typeface="Arial"/>
              <a:buNone/>
            </a:pPr>
            <a:r>
              <a:rPr lang="fr"/>
              <a:t>The rear wheel need to be more rigid because it is the drive wheel, so it receives a lot of power compared to the front wheel.</a:t>
            </a:r>
            <a:endParaRPr/>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Energy and Carbohydrates  </a:t>
            </a:r>
            <a:endParaRPr/>
          </a:p>
        </p:txBody>
      </p:sp>
      <p:sp>
        <p:nvSpPr>
          <p:cNvPr id="156" name="Google Shape;156;p28"/>
          <p:cNvSpPr txBox="1">
            <a:spLocks noGrp="1"/>
          </p:cNvSpPr>
          <p:nvPr>
            <p:ph type="body" idx="1"/>
          </p:nvPr>
        </p:nvSpPr>
        <p:spPr>
          <a:xfrm>
            <a:off x="2114100" y="1371475"/>
            <a:ext cx="5880000" cy="3416400"/>
          </a:xfrm>
          <a:prstGeom prst="rect">
            <a:avLst/>
          </a:prstGeom>
        </p:spPr>
        <p:txBody>
          <a:bodyPr spcFirstLastPara="1" wrap="square" lIns="91425" tIns="91425" rIns="91425" bIns="91425" anchor="t" anchorCtr="0">
            <a:normAutofit fontScale="32500"/>
          </a:bodyPr>
          <a:lstStyle/>
          <a:p>
            <a:pPr marL="0" lvl="0" indent="0" algn="just" rtl="0">
              <a:spcBef>
                <a:spcPts val="0"/>
              </a:spcBef>
              <a:spcAft>
                <a:spcPts val="0"/>
              </a:spcAft>
              <a:buClr>
                <a:schemeClr val="dk1"/>
              </a:buClr>
              <a:buSzPts val="358"/>
              <a:buFont typeface="Arial"/>
              <a:buNone/>
            </a:pPr>
            <a:r>
              <a:rPr lang="fr" sz="6400">
                <a:solidFill>
                  <a:schemeClr val="dk1"/>
                </a:solidFill>
              </a:rPr>
              <a:t>To talk about energy that we spend when we ride means to know how much carbohydrates we consume. According to a study published byHarvard Health Publications, a 60kg personcycling at around 20km / h burns around 240calories every 30 minutes. In addition, to keepfit it's necessary to ride two or three times aweek, for 45 or 50 minutes.</a:t>
            </a:r>
            <a:r>
              <a:rPr lang="fr" sz="1300">
                <a:solidFill>
                  <a:schemeClr val="dk1"/>
                </a:solidFill>
              </a:rPr>
              <a:t>keep fit</a:t>
            </a:r>
            <a:endParaRPr sz="1300">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Italian’s datas</a:t>
            </a:r>
            <a:endParaRPr/>
          </a:p>
        </p:txBody>
      </p:sp>
      <p:pic>
        <p:nvPicPr>
          <p:cNvPr id="162" name="Google Shape;162;p29"/>
          <p:cNvPicPr preferRelativeResize="0"/>
          <p:nvPr/>
        </p:nvPicPr>
        <p:blipFill>
          <a:blip r:embed="rId3">
            <a:alphaModFix/>
          </a:blip>
          <a:stretch>
            <a:fillRect/>
          </a:stretch>
        </p:blipFill>
        <p:spPr>
          <a:xfrm>
            <a:off x="2528000" y="1017725"/>
            <a:ext cx="4571999" cy="382097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Energy and Carbohydrates….  </a:t>
            </a:r>
            <a:endParaRPr/>
          </a:p>
        </p:txBody>
      </p:sp>
      <p:sp>
        <p:nvSpPr>
          <p:cNvPr id="168" name="Google Shape;168;p30"/>
          <p:cNvSpPr txBox="1">
            <a:spLocks noGrp="1"/>
          </p:cNvSpPr>
          <p:nvPr>
            <p:ph type="body" idx="1"/>
          </p:nvPr>
        </p:nvSpPr>
        <p:spPr>
          <a:xfrm>
            <a:off x="979200" y="1017725"/>
            <a:ext cx="8709600" cy="3799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fr" sz="2000">
                <a:solidFill>
                  <a:schemeClr val="dk1"/>
                </a:solidFill>
              </a:rPr>
              <a:t>… about Giada and Swami</a:t>
            </a:r>
            <a:endParaRPr sz="2000">
              <a:solidFill>
                <a:schemeClr val="dk1"/>
              </a:solidFill>
            </a:endParaRPr>
          </a:p>
          <a:p>
            <a:pPr marL="0" lvl="0" indent="0" algn="l" rtl="0">
              <a:spcBef>
                <a:spcPts val="1200"/>
              </a:spcBef>
              <a:spcAft>
                <a:spcPts val="1200"/>
              </a:spcAft>
              <a:buNone/>
            </a:pPr>
            <a:endParaRPr/>
          </a:p>
        </p:txBody>
      </p:sp>
      <p:sp>
        <p:nvSpPr>
          <p:cNvPr id="169" name="Google Shape;169;p30"/>
          <p:cNvSpPr txBox="1"/>
          <p:nvPr/>
        </p:nvSpPr>
        <p:spPr>
          <a:xfrm>
            <a:off x="613700" y="1595600"/>
            <a:ext cx="2792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t>Giada</a:t>
            </a:r>
            <a:endParaRPr sz="2000"/>
          </a:p>
          <a:p>
            <a:pPr marL="0" lvl="0" indent="0" algn="l" rtl="0">
              <a:spcBef>
                <a:spcPts val="0"/>
              </a:spcBef>
              <a:spcAft>
                <a:spcPts val="0"/>
              </a:spcAft>
              <a:buNone/>
            </a:pPr>
            <a:r>
              <a:rPr lang="fr" sz="2000"/>
              <a:t>Energy spend: 294</a:t>
            </a:r>
            <a:endParaRPr sz="2000"/>
          </a:p>
        </p:txBody>
      </p:sp>
      <p:sp>
        <p:nvSpPr>
          <p:cNvPr id="170" name="Google Shape;170;p30"/>
          <p:cNvSpPr txBox="1"/>
          <p:nvPr/>
        </p:nvSpPr>
        <p:spPr>
          <a:xfrm>
            <a:off x="5123300" y="1595600"/>
            <a:ext cx="2792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t>Swami</a:t>
            </a:r>
            <a:endParaRPr sz="2000"/>
          </a:p>
          <a:p>
            <a:pPr marL="0" lvl="0" indent="0" algn="l" rtl="0">
              <a:spcBef>
                <a:spcPts val="0"/>
              </a:spcBef>
              <a:spcAft>
                <a:spcPts val="0"/>
              </a:spcAft>
              <a:buNone/>
            </a:pPr>
            <a:r>
              <a:rPr lang="fr" sz="2000"/>
              <a:t>Energy spend: 250</a:t>
            </a:r>
            <a:endParaRPr sz="2000"/>
          </a:p>
        </p:txBody>
      </p:sp>
      <p:pic>
        <p:nvPicPr>
          <p:cNvPr id="171" name="Google Shape;171;p30"/>
          <p:cNvPicPr preferRelativeResize="0"/>
          <p:nvPr/>
        </p:nvPicPr>
        <p:blipFill>
          <a:blip r:embed="rId3">
            <a:alphaModFix/>
          </a:blip>
          <a:stretch>
            <a:fillRect/>
          </a:stretch>
        </p:blipFill>
        <p:spPr>
          <a:xfrm>
            <a:off x="613711" y="2789075"/>
            <a:ext cx="3296539" cy="2197700"/>
          </a:xfrm>
          <a:prstGeom prst="rect">
            <a:avLst/>
          </a:prstGeom>
          <a:noFill/>
          <a:ln>
            <a:noFill/>
          </a:ln>
        </p:spPr>
      </p:pic>
      <p:pic>
        <p:nvPicPr>
          <p:cNvPr id="172" name="Google Shape;172;p30"/>
          <p:cNvPicPr preferRelativeResize="0"/>
          <p:nvPr/>
        </p:nvPicPr>
        <p:blipFill>
          <a:blip r:embed="rId4">
            <a:alphaModFix/>
          </a:blip>
          <a:stretch>
            <a:fillRect/>
          </a:stretch>
        </p:blipFill>
        <p:spPr>
          <a:xfrm>
            <a:off x="5123299" y="2789081"/>
            <a:ext cx="3296549" cy="219769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4EFD0"/>
        </a:solidFill>
        <a:effectLst/>
      </p:bgPr>
    </p:bg>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Speed….  </a:t>
            </a:r>
            <a:endParaRPr/>
          </a:p>
        </p:txBody>
      </p:sp>
      <p:sp>
        <p:nvSpPr>
          <p:cNvPr id="178" name="Google Shape;178;p31"/>
          <p:cNvSpPr txBox="1">
            <a:spLocks noGrp="1"/>
          </p:cNvSpPr>
          <p:nvPr>
            <p:ph type="body" idx="1"/>
          </p:nvPr>
        </p:nvSpPr>
        <p:spPr>
          <a:xfrm>
            <a:off x="217200" y="1017725"/>
            <a:ext cx="8709600" cy="3799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fr" sz="2000">
                <a:solidFill>
                  <a:schemeClr val="dk1"/>
                </a:solidFill>
              </a:rPr>
              <a:t>… of  Giada and Swami</a:t>
            </a:r>
            <a:endParaRPr sz="2000">
              <a:solidFill>
                <a:schemeClr val="dk1"/>
              </a:solidFill>
            </a:endParaRPr>
          </a:p>
          <a:p>
            <a:pPr marL="0" lvl="0" indent="0" algn="l" rtl="0">
              <a:spcBef>
                <a:spcPts val="1200"/>
              </a:spcBef>
              <a:spcAft>
                <a:spcPts val="1200"/>
              </a:spcAft>
              <a:buNone/>
            </a:pPr>
            <a:endParaRPr sz="2000"/>
          </a:p>
        </p:txBody>
      </p:sp>
      <p:sp>
        <p:nvSpPr>
          <p:cNvPr id="179" name="Google Shape;179;p31"/>
          <p:cNvSpPr txBox="1"/>
          <p:nvPr/>
        </p:nvSpPr>
        <p:spPr>
          <a:xfrm>
            <a:off x="613700" y="1595600"/>
            <a:ext cx="2792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t>Giada</a:t>
            </a:r>
            <a:endParaRPr sz="2000"/>
          </a:p>
          <a:p>
            <a:pPr marL="0" lvl="0" indent="0" algn="l" rtl="0">
              <a:spcBef>
                <a:spcPts val="0"/>
              </a:spcBef>
              <a:spcAft>
                <a:spcPts val="0"/>
              </a:spcAft>
              <a:buNone/>
            </a:pPr>
            <a:r>
              <a:rPr lang="fr" sz="2000"/>
              <a:t>speed: 20 km/h</a:t>
            </a:r>
            <a:endParaRPr sz="2000"/>
          </a:p>
        </p:txBody>
      </p:sp>
      <p:sp>
        <p:nvSpPr>
          <p:cNvPr id="180" name="Google Shape;180;p31"/>
          <p:cNvSpPr txBox="1"/>
          <p:nvPr/>
        </p:nvSpPr>
        <p:spPr>
          <a:xfrm>
            <a:off x="5399450" y="1486938"/>
            <a:ext cx="2792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t>Swami</a:t>
            </a:r>
            <a:endParaRPr sz="2000"/>
          </a:p>
          <a:p>
            <a:pPr marL="0" lvl="0" indent="0" algn="l" rtl="0">
              <a:spcBef>
                <a:spcPts val="0"/>
              </a:spcBef>
              <a:spcAft>
                <a:spcPts val="0"/>
              </a:spcAft>
              <a:buNone/>
            </a:pPr>
            <a:r>
              <a:rPr lang="fr" sz="2000"/>
              <a:t>speed: 21 km/h</a:t>
            </a:r>
            <a:endParaRPr sz="2000"/>
          </a:p>
        </p:txBody>
      </p:sp>
      <p:pic>
        <p:nvPicPr>
          <p:cNvPr id="181" name="Google Shape;181;p31"/>
          <p:cNvPicPr preferRelativeResize="0"/>
          <p:nvPr/>
        </p:nvPicPr>
        <p:blipFill>
          <a:blip r:embed="rId3">
            <a:alphaModFix/>
          </a:blip>
          <a:stretch>
            <a:fillRect/>
          </a:stretch>
        </p:blipFill>
        <p:spPr>
          <a:xfrm>
            <a:off x="2641656" y="2571750"/>
            <a:ext cx="3602669" cy="2406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94EFD0">
            <a:alpha val="76500"/>
          </a:srgbClr>
        </a:solid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mean of transport for each country</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fr"/>
              <a:t>We choose to talk about bikes, because we think it’s the best ecological means of transport. </a:t>
            </a:r>
            <a:endParaRPr/>
          </a:p>
        </p:txBody>
      </p:sp>
      <p:pic>
        <p:nvPicPr>
          <p:cNvPr id="62" name="Google Shape;62;p14"/>
          <p:cNvPicPr preferRelativeResize="0"/>
          <p:nvPr/>
        </p:nvPicPr>
        <p:blipFill>
          <a:blip r:embed="rId3">
            <a:alphaModFix/>
          </a:blip>
          <a:stretch>
            <a:fillRect/>
          </a:stretch>
        </p:blipFill>
        <p:spPr>
          <a:xfrm>
            <a:off x="2286000" y="2317750"/>
            <a:ext cx="3209926" cy="2139950"/>
          </a:xfrm>
          <a:prstGeom prst="rect">
            <a:avLst/>
          </a:prstGeom>
          <a:noFill/>
          <a:ln>
            <a:noFill/>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Mass and size of wheel….  </a:t>
            </a:r>
            <a:endParaRPr/>
          </a:p>
        </p:txBody>
      </p:sp>
      <p:sp>
        <p:nvSpPr>
          <p:cNvPr id="187" name="Google Shape;187;p32"/>
          <p:cNvSpPr txBox="1">
            <a:spLocks noGrp="1"/>
          </p:cNvSpPr>
          <p:nvPr>
            <p:ph type="body" idx="1"/>
          </p:nvPr>
        </p:nvSpPr>
        <p:spPr>
          <a:xfrm>
            <a:off x="217200" y="1017725"/>
            <a:ext cx="8709600" cy="3799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fr" sz="2000">
                <a:solidFill>
                  <a:schemeClr val="dk1"/>
                </a:solidFill>
              </a:rPr>
              <a:t>… of  Giada and Swami’s bikes</a:t>
            </a:r>
            <a:endParaRPr sz="2000">
              <a:solidFill>
                <a:schemeClr val="dk1"/>
              </a:solidFill>
            </a:endParaRPr>
          </a:p>
          <a:p>
            <a:pPr marL="0" lvl="0" indent="0" algn="l" rtl="0">
              <a:spcBef>
                <a:spcPts val="1200"/>
              </a:spcBef>
              <a:spcAft>
                <a:spcPts val="1200"/>
              </a:spcAft>
              <a:buNone/>
            </a:pPr>
            <a:endParaRPr/>
          </a:p>
        </p:txBody>
      </p:sp>
      <p:sp>
        <p:nvSpPr>
          <p:cNvPr id="188" name="Google Shape;188;p32"/>
          <p:cNvSpPr txBox="1"/>
          <p:nvPr/>
        </p:nvSpPr>
        <p:spPr>
          <a:xfrm>
            <a:off x="613700" y="1595600"/>
            <a:ext cx="27924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t>Giada</a:t>
            </a:r>
            <a:endParaRPr sz="2000"/>
          </a:p>
          <a:p>
            <a:pPr marL="0" lvl="0" indent="0" algn="l" rtl="0">
              <a:spcBef>
                <a:spcPts val="0"/>
              </a:spcBef>
              <a:spcAft>
                <a:spcPts val="0"/>
              </a:spcAft>
              <a:buNone/>
            </a:pPr>
            <a:r>
              <a:rPr lang="fr" sz="2000"/>
              <a:t>Mass: 13 kg</a:t>
            </a:r>
            <a:endParaRPr sz="2000"/>
          </a:p>
          <a:p>
            <a:pPr marL="0" lvl="0" indent="0" algn="l" rtl="0">
              <a:spcBef>
                <a:spcPts val="0"/>
              </a:spcBef>
              <a:spcAft>
                <a:spcPts val="0"/>
              </a:spcAft>
              <a:buNone/>
            </a:pPr>
            <a:r>
              <a:rPr lang="fr" sz="2000"/>
              <a:t>Size of wheel: 29 inch</a:t>
            </a:r>
            <a:endParaRPr sz="2000"/>
          </a:p>
        </p:txBody>
      </p:sp>
      <p:sp>
        <p:nvSpPr>
          <p:cNvPr id="189" name="Google Shape;189;p32"/>
          <p:cNvSpPr txBox="1"/>
          <p:nvPr/>
        </p:nvSpPr>
        <p:spPr>
          <a:xfrm>
            <a:off x="5181600" y="1486950"/>
            <a:ext cx="30102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t>Swami</a:t>
            </a:r>
            <a:endParaRPr sz="2000"/>
          </a:p>
          <a:p>
            <a:pPr marL="0" lvl="0" indent="0" algn="l" rtl="0">
              <a:spcBef>
                <a:spcPts val="0"/>
              </a:spcBef>
              <a:spcAft>
                <a:spcPts val="0"/>
              </a:spcAft>
              <a:buNone/>
            </a:pPr>
            <a:r>
              <a:rPr lang="fr" sz="2000"/>
              <a:t>Mass: 15 kg</a:t>
            </a:r>
            <a:endParaRPr sz="2000"/>
          </a:p>
          <a:p>
            <a:pPr marL="0" lvl="0" indent="0" algn="l" rtl="0">
              <a:spcBef>
                <a:spcPts val="0"/>
              </a:spcBef>
              <a:spcAft>
                <a:spcPts val="0"/>
              </a:spcAft>
              <a:buNone/>
            </a:pPr>
            <a:r>
              <a:rPr lang="fr" sz="2000"/>
              <a:t>Size of wheels: 27,5 inch</a:t>
            </a:r>
            <a:endParaRPr sz="2000"/>
          </a:p>
        </p:txBody>
      </p:sp>
      <p:pic>
        <p:nvPicPr>
          <p:cNvPr id="190" name="Google Shape;190;p32"/>
          <p:cNvPicPr preferRelativeResize="0"/>
          <p:nvPr/>
        </p:nvPicPr>
        <p:blipFill>
          <a:blip r:embed="rId3">
            <a:alphaModFix/>
          </a:blip>
          <a:stretch>
            <a:fillRect/>
          </a:stretch>
        </p:blipFill>
        <p:spPr>
          <a:xfrm>
            <a:off x="365887" y="2776925"/>
            <a:ext cx="3288025" cy="2192025"/>
          </a:xfrm>
          <a:prstGeom prst="rect">
            <a:avLst/>
          </a:prstGeom>
          <a:noFill/>
          <a:ln>
            <a:noFill/>
          </a:ln>
        </p:spPr>
      </p:pic>
      <p:pic>
        <p:nvPicPr>
          <p:cNvPr id="191" name="Google Shape;191;p32"/>
          <p:cNvPicPr preferRelativeResize="0"/>
          <p:nvPr/>
        </p:nvPicPr>
        <p:blipFill>
          <a:blip r:embed="rId4">
            <a:alphaModFix/>
          </a:blip>
          <a:stretch>
            <a:fillRect/>
          </a:stretch>
        </p:blipFill>
        <p:spPr>
          <a:xfrm>
            <a:off x="5274450" y="2787475"/>
            <a:ext cx="3288025" cy="21920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Distance traveled….  </a:t>
            </a:r>
            <a:endParaRPr/>
          </a:p>
        </p:txBody>
      </p:sp>
      <p:sp>
        <p:nvSpPr>
          <p:cNvPr id="197" name="Google Shape;197;p33"/>
          <p:cNvSpPr txBox="1">
            <a:spLocks noGrp="1"/>
          </p:cNvSpPr>
          <p:nvPr>
            <p:ph type="body" idx="1"/>
          </p:nvPr>
        </p:nvSpPr>
        <p:spPr>
          <a:xfrm>
            <a:off x="217200" y="1017725"/>
            <a:ext cx="8709600" cy="3799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fr" sz="2000">
                <a:solidFill>
                  <a:schemeClr val="dk1"/>
                </a:solidFill>
              </a:rPr>
              <a:t>… of  Giada and Swami</a:t>
            </a:r>
            <a:endParaRPr sz="2000">
              <a:solidFill>
                <a:schemeClr val="dk1"/>
              </a:solidFill>
            </a:endParaRPr>
          </a:p>
          <a:p>
            <a:pPr marL="0" lvl="0" indent="0" algn="l" rtl="0">
              <a:spcBef>
                <a:spcPts val="1200"/>
              </a:spcBef>
              <a:spcAft>
                <a:spcPts val="1200"/>
              </a:spcAft>
              <a:buNone/>
            </a:pPr>
            <a:endParaRPr/>
          </a:p>
        </p:txBody>
      </p:sp>
      <p:sp>
        <p:nvSpPr>
          <p:cNvPr id="198" name="Google Shape;198;p33"/>
          <p:cNvSpPr txBox="1"/>
          <p:nvPr/>
        </p:nvSpPr>
        <p:spPr>
          <a:xfrm>
            <a:off x="613700" y="1595600"/>
            <a:ext cx="2792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t>Giada</a:t>
            </a:r>
            <a:endParaRPr sz="2000"/>
          </a:p>
          <a:p>
            <a:pPr marL="0" lvl="0" indent="0" algn="l" rtl="0">
              <a:spcBef>
                <a:spcPts val="0"/>
              </a:spcBef>
              <a:spcAft>
                <a:spcPts val="0"/>
              </a:spcAft>
              <a:buNone/>
            </a:pPr>
            <a:r>
              <a:rPr lang="fr" sz="2000"/>
              <a:t>Distance: 6 km</a:t>
            </a:r>
            <a:endParaRPr sz="2000"/>
          </a:p>
        </p:txBody>
      </p:sp>
      <p:sp>
        <p:nvSpPr>
          <p:cNvPr id="199" name="Google Shape;199;p33"/>
          <p:cNvSpPr txBox="1"/>
          <p:nvPr/>
        </p:nvSpPr>
        <p:spPr>
          <a:xfrm>
            <a:off x="5399450" y="1486938"/>
            <a:ext cx="2792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t>Swami</a:t>
            </a:r>
            <a:endParaRPr sz="2000"/>
          </a:p>
          <a:p>
            <a:pPr marL="0" lvl="0" indent="0" algn="l" rtl="0">
              <a:spcBef>
                <a:spcPts val="0"/>
              </a:spcBef>
              <a:spcAft>
                <a:spcPts val="0"/>
              </a:spcAft>
              <a:buNone/>
            </a:pPr>
            <a:r>
              <a:rPr lang="fr" sz="2000"/>
              <a:t>Distance: 5 km</a:t>
            </a:r>
            <a:endParaRPr sz="2000"/>
          </a:p>
        </p:txBody>
      </p:sp>
      <p:pic>
        <p:nvPicPr>
          <p:cNvPr id="200" name="Google Shape;200;p33"/>
          <p:cNvPicPr preferRelativeResize="0"/>
          <p:nvPr/>
        </p:nvPicPr>
        <p:blipFill>
          <a:blip r:embed="rId3">
            <a:alphaModFix/>
          </a:blip>
          <a:stretch>
            <a:fillRect/>
          </a:stretch>
        </p:blipFill>
        <p:spPr>
          <a:xfrm>
            <a:off x="2364152" y="2571775"/>
            <a:ext cx="3729124" cy="2486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rgbClr val="94EFD0">
            <a:alpha val="76500"/>
          </a:srgbClr>
        </a:solidFill>
        <a:effectLst/>
      </p:bgPr>
    </p:bg>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1700" y="1396250"/>
            <a:ext cx="2081700" cy="3359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average of data and how we calculate it</a:t>
            </a:r>
            <a:endParaRPr/>
          </a:p>
        </p:txBody>
      </p:sp>
      <p:pic>
        <p:nvPicPr>
          <p:cNvPr id="206" name="Google Shape;206;p34"/>
          <p:cNvPicPr preferRelativeResize="0"/>
          <p:nvPr/>
        </p:nvPicPr>
        <p:blipFill>
          <a:blip r:embed="rId3">
            <a:alphaModFix/>
          </a:blip>
          <a:stretch>
            <a:fillRect/>
          </a:stretch>
        </p:blipFill>
        <p:spPr>
          <a:xfrm>
            <a:off x="2393400" y="0"/>
            <a:ext cx="6227550" cy="5143499"/>
          </a:xfrm>
          <a:prstGeom prst="rect">
            <a:avLst/>
          </a:prstGeom>
          <a:noFill/>
          <a:ln>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bg>
      <p:bgPr>
        <a:solidFill>
          <a:srgbClr val="94EFD0">
            <a:alpha val="76500"/>
          </a:srgbClr>
        </a:solidFill>
        <a:effectLst/>
      </p:bgPr>
    </p:bg>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which is the beast mean of transport to go to school?</a:t>
            </a:r>
            <a:endParaRPr/>
          </a:p>
        </p:txBody>
      </p:sp>
      <p:sp>
        <p:nvSpPr>
          <p:cNvPr id="212" name="Google Shape;212;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fr" sz="2000">
                <a:solidFill>
                  <a:schemeClr val="dk1"/>
                </a:solidFill>
              </a:rPr>
              <a:t>The bike is a perfect means of transport if you want move from a place to another without polluting the environment; so it’s perfect to go to school !!</a:t>
            </a:r>
            <a:endParaRPr sz="2000">
              <a:solidFill>
                <a:schemeClr val="dk1"/>
              </a:solidFill>
            </a:endParaRPr>
          </a:p>
          <a:p>
            <a:pPr marL="0" lvl="0" indent="0" algn="l" rtl="0">
              <a:spcBef>
                <a:spcPts val="1200"/>
              </a:spcBef>
              <a:spcAft>
                <a:spcPts val="1200"/>
              </a:spcAft>
              <a:buNone/>
            </a:pPr>
            <a:endParaRPr/>
          </a:p>
        </p:txBody>
      </p:sp>
      <p:pic>
        <p:nvPicPr>
          <p:cNvPr id="213" name="Google Shape;213;p35"/>
          <p:cNvPicPr preferRelativeResize="0"/>
          <p:nvPr/>
        </p:nvPicPr>
        <p:blipFill>
          <a:blip r:embed="rId3">
            <a:alphaModFix/>
          </a:blip>
          <a:stretch>
            <a:fillRect/>
          </a:stretch>
        </p:blipFill>
        <p:spPr>
          <a:xfrm>
            <a:off x="2439413" y="2065875"/>
            <a:ext cx="4265174" cy="2849025"/>
          </a:xfrm>
          <a:prstGeom prst="rect">
            <a:avLst/>
          </a:prstGeom>
          <a:noFill/>
          <a:ln>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0">
  <p:cSld>
    <p:bg>
      <p:bgPr>
        <a:solidFill>
          <a:srgbClr val="94EFD0"/>
        </a:solidFill>
        <a:effectLst/>
      </p:bgPr>
    </p:bg>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xfrm>
            <a:off x="0" y="1549675"/>
            <a:ext cx="1902600" cy="874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picture of a meeting</a:t>
            </a:r>
            <a:endParaRPr/>
          </a:p>
          <a:p>
            <a:pPr marL="0" lvl="0" indent="0" algn="l" rtl="0">
              <a:spcBef>
                <a:spcPts val="0"/>
              </a:spcBef>
              <a:spcAft>
                <a:spcPts val="0"/>
              </a:spcAft>
              <a:buNone/>
            </a:pPr>
            <a:endParaRPr/>
          </a:p>
          <a:p>
            <a:pPr marL="0" lvl="0" indent="0" algn="l" rtl="0">
              <a:spcBef>
                <a:spcPts val="0"/>
              </a:spcBef>
              <a:spcAft>
                <a:spcPts val="0"/>
              </a:spcAft>
              <a:buNone/>
            </a:pPr>
            <a:r>
              <a:rPr lang="fr"/>
              <a:t>21/05/2022</a:t>
            </a:r>
            <a:endParaRPr/>
          </a:p>
          <a:p>
            <a:pPr marL="0" lvl="0" indent="0" algn="l" rtl="0">
              <a:spcBef>
                <a:spcPts val="0"/>
              </a:spcBef>
              <a:spcAft>
                <a:spcPts val="0"/>
              </a:spcAft>
              <a:buNone/>
            </a:pPr>
            <a:endParaRPr/>
          </a:p>
        </p:txBody>
      </p:sp>
      <p:pic>
        <p:nvPicPr>
          <p:cNvPr id="219" name="Google Shape;219;p36"/>
          <p:cNvPicPr preferRelativeResize="0"/>
          <p:nvPr/>
        </p:nvPicPr>
        <p:blipFill>
          <a:blip r:embed="rId3">
            <a:alphaModFix/>
          </a:blip>
          <a:stretch>
            <a:fillRect/>
          </a:stretch>
        </p:blipFill>
        <p:spPr>
          <a:xfrm>
            <a:off x="1902451" y="296300"/>
            <a:ext cx="7055652" cy="4550901"/>
          </a:xfrm>
          <a:prstGeom prst="rect">
            <a:avLst/>
          </a:prstGeom>
          <a:noFill/>
          <a:ln>
            <a:noFill/>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rgbClr val="94EFD0"/>
        </a:solidFill>
        <a:effectLst/>
      </p:bgPr>
    </p:bg>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0" y="1549675"/>
            <a:ext cx="1902600" cy="874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picture of a meeting</a:t>
            </a:r>
            <a:endParaRPr/>
          </a:p>
          <a:p>
            <a:pPr marL="0" lvl="0" indent="0" algn="l" rtl="0">
              <a:spcBef>
                <a:spcPts val="0"/>
              </a:spcBef>
              <a:spcAft>
                <a:spcPts val="0"/>
              </a:spcAft>
              <a:buNone/>
            </a:pPr>
            <a:endParaRPr/>
          </a:p>
          <a:p>
            <a:pPr marL="0" lvl="0" indent="0" algn="l" rtl="0">
              <a:spcBef>
                <a:spcPts val="0"/>
              </a:spcBef>
              <a:spcAft>
                <a:spcPts val="0"/>
              </a:spcAft>
              <a:buNone/>
            </a:pPr>
            <a:r>
              <a:rPr lang="fr"/>
              <a:t>21/05/2022</a:t>
            </a:r>
            <a:endParaRPr/>
          </a:p>
          <a:p>
            <a:pPr marL="0" lvl="0" indent="0" algn="l" rtl="0">
              <a:spcBef>
                <a:spcPts val="0"/>
              </a:spcBef>
              <a:spcAft>
                <a:spcPts val="0"/>
              </a:spcAft>
              <a:buNone/>
            </a:pPr>
            <a:endParaRPr/>
          </a:p>
        </p:txBody>
      </p:sp>
      <p:pic>
        <p:nvPicPr>
          <p:cNvPr id="225" name="Google Shape;225;p37"/>
          <p:cNvPicPr preferRelativeResize="0"/>
          <p:nvPr/>
        </p:nvPicPr>
        <p:blipFill>
          <a:blip r:embed="rId3">
            <a:alphaModFix/>
          </a:blip>
          <a:stretch>
            <a:fillRect/>
          </a:stretch>
        </p:blipFill>
        <p:spPr>
          <a:xfrm>
            <a:off x="1902600" y="427913"/>
            <a:ext cx="6936600" cy="4287686"/>
          </a:xfrm>
          <a:prstGeom prst="rect">
            <a:avLst/>
          </a:prstGeom>
          <a:noFill/>
          <a:ln>
            <a:noFill/>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bg>
      <p:bgPr>
        <a:solidFill>
          <a:srgbClr val="94EFD0"/>
        </a:solidFill>
        <a:effectLst/>
      </p:bgPr>
    </p:bg>
    <p:spTree>
      <p:nvGrpSpPr>
        <p:cNvPr id="1" name="Shape 229"/>
        <p:cNvGrpSpPr/>
        <p:nvPr/>
      </p:nvGrpSpPr>
      <p:grpSpPr>
        <a:xfrm>
          <a:off x="0" y="0"/>
          <a:ext cx="0" cy="0"/>
          <a:chOff x="0" y="0"/>
          <a:chExt cx="0" cy="0"/>
        </a:xfrm>
      </p:grpSpPr>
      <p:sp>
        <p:nvSpPr>
          <p:cNvPr id="230" name="Google Shape;230;p38"/>
          <p:cNvSpPr txBox="1">
            <a:spLocks noGrp="1"/>
          </p:cNvSpPr>
          <p:nvPr>
            <p:ph type="title"/>
          </p:nvPr>
        </p:nvSpPr>
        <p:spPr>
          <a:xfrm>
            <a:off x="0" y="1549675"/>
            <a:ext cx="3375300" cy="874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picture of a meeting</a:t>
            </a:r>
            <a:endParaRPr/>
          </a:p>
          <a:p>
            <a:pPr marL="0" lvl="0" indent="0" algn="l" rtl="0">
              <a:spcBef>
                <a:spcPts val="0"/>
              </a:spcBef>
              <a:spcAft>
                <a:spcPts val="0"/>
              </a:spcAft>
              <a:buNone/>
            </a:pPr>
            <a:endParaRPr/>
          </a:p>
          <a:p>
            <a:pPr marL="0" lvl="0" indent="0" algn="l" rtl="0">
              <a:spcBef>
                <a:spcPts val="0"/>
              </a:spcBef>
              <a:spcAft>
                <a:spcPts val="0"/>
              </a:spcAft>
              <a:buNone/>
            </a:pPr>
            <a:r>
              <a:rPr lang="fr"/>
              <a:t>21/05/2022</a:t>
            </a:r>
            <a:endParaRPr/>
          </a:p>
          <a:p>
            <a:pPr marL="0" lvl="0" indent="0" algn="l" rtl="0">
              <a:spcBef>
                <a:spcPts val="0"/>
              </a:spcBef>
              <a:spcAft>
                <a:spcPts val="0"/>
              </a:spcAft>
              <a:buNone/>
            </a:pPr>
            <a:endParaRPr/>
          </a:p>
        </p:txBody>
      </p:sp>
      <p:pic>
        <p:nvPicPr>
          <p:cNvPr id="231" name="Google Shape;231;p38"/>
          <p:cNvPicPr preferRelativeResize="0"/>
          <p:nvPr/>
        </p:nvPicPr>
        <p:blipFill>
          <a:blip r:embed="rId3">
            <a:alphaModFix/>
          </a:blip>
          <a:stretch>
            <a:fillRect/>
          </a:stretch>
        </p:blipFill>
        <p:spPr>
          <a:xfrm>
            <a:off x="4572000" y="152400"/>
            <a:ext cx="2234875" cy="4838700"/>
          </a:xfrm>
          <a:prstGeom prst="rect">
            <a:avLst/>
          </a:prstGeom>
          <a:noFill/>
          <a:ln>
            <a:noFill/>
          </a:ln>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selected data</a:t>
            </a:r>
            <a:endParaRPr/>
          </a:p>
        </p:txBody>
      </p:sp>
      <p:sp>
        <p:nvSpPr>
          <p:cNvPr id="68" name="Google Shape;68;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fr"/>
              <a:t>We selected some datas like:</a:t>
            </a:r>
            <a:endParaRPr/>
          </a:p>
          <a:p>
            <a:pPr marL="0" lvl="0" indent="0" algn="l" rtl="0">
              <a:spcBef>
                <a:spcPts val="1200"/>
              </a:spcBef>
              <a:spcAft>
                <a:spcPts val="1200"/>
              </a:spcAft>
              <a:buNone/>
            </a:pPr>
            <a:r>
              <a:rPr lang="fr"/>
              <a:t>						     </a:t>
            </a:r>
            <a:endParaRPr/>
          </a:p>
        </p:txBody>
      </p:sp>
      <p:sp>
        <p:nvSpPr>
          <p:cNvPr id="69" name="Google Shape;69;p15"/>
          <p:cNvSpPr txBox="1"/>
          <p:nvPr/>
        </p:nvSpPr>
        <p:spPr>
          <a:xfrm>
            <a:off x="3358775" y="1152475"/>
            <a:ext cx="1921200" cy="240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a:t>-distance</a:t>
            </a:r>
            <a:endParaRPr sz="1600"/>
          </a:p>
          <a:p>
            <a:pPr marL="0" lvl="0" indent="0" algn="l" rtl="0">
              <a:spcBef>
                <a:spcPts val="0"/>
              </a:spcBef>
              <a:spcAft>
                <a:spcPts val="0"/>
              </a:spcAft>
              <a:buNone/>
            </a:pPr>
            <a:r>
              <a:rPr lang="fr" sz="1600"/>
              <a:t>-speed</a:t>
            </a:r>
            <a:endParaRPr sz="1600"/>
          </a:p>
          <a:p>
            <a:pPr marL="0" lvl="0" indent="0" algn="l" rtl="0">
              <a:spcBef>
                <a:spcPts val="0"/>
              </a:spcBef>
              <a:spcAft>
                <a:spcPts val="0"/>
              </a:spcAft>
              <a:buNone/>
            </a:pPr>
            <a:r>
              <a:rPr lang="fr" sz="1600"/>
              <a:t>-energy spent</a:t>
            </a:r>
            <a:endParaRPr sz="1600"/>
          </a:p>
          <a:p>
            <a:pPr marL="0" lvl="0" indent="0" algn="l" rtl="0">
              <a:spcBef>
                <a:spcPts val="0"/>
              </a:spcBef>
              <a:spcAft>
                <a:spcPts val="0"/>
              </a:spcAft>
              <a:buNone/>
            </a:pPr>
            <a:r>
              <a:rPr lang="fr" sz="1600"/>
              <a:t>-pollution</a:t>
            </a:r>
            <a:endParaRPr sz="1600"/>
          </a:p>
          <a:p>
            <a:pPr marL="0" lvl="0" indent="0" algn="l" rtl="0">
              <a:spcBef>
                <a:spcPts val="0"/>
              </a:spcBef>
              <a:spcAft>
                <a:spcPts val="0"/>
              </a:spcAft>
              <a:buNone/>
            </a:pPr>
            <a:r>
              <a:rPr lang="fr" sz="1600"/>
              <a:t>-noise</a:t>
            </a:r>
            <a:endParaRPr sz="1600"/>
          </a:p>
          <a:p>
            <a:pPr marL="0" lvl="0" indent="0" algn="l" rtl="0">
              <a:spcBef>
                <a:spcPts val="0"/>
              </a:spcBef>
              <a:spcAft>
                <a:spcPts val="0"/>
              </a:spcAft>
              <a:buNone/>
            </a:pPr>
            <a:r>
              <a:rPr lang="fr" sz="1600"/>
              <a:t>-mass</a:t>
            </a:r>
            <a:endParaRPr sz="1600"/>
          </a:p>
          <a:p>
            <a:pPr marL="0" lvl="0" indent="0" algn="l" rtl="0">
              <a:spcBef>
                <a:spcPts val="0"/>
              </a:spcBef>
              <a:spcAft>
                <a:spcPts val="0"/>
              </a:spcAft>
              <a:buNone/>
            </a:pPr>
            <a:r>
              <a:rPr lang="fr" sz="1600"/>
              <a:t>-size of wheel</a:t>
            </a:r>
            <a:endParaRPr sz="1600"/>
          </a:p>
          <a:p>
            <a:pPr marL="0" lvl="0" indent="0" algn="l" rtl="0">
              <a:spcBef>
                <a:spcPts val="0"/>
              </a:spcBef>
              <a:spcAft>
                <a:spcPts val="0"/>
              </a:spcAft>
              <a:buNone/>
            </a:pPr>
            <a:r>
              <a:rPr lang="fr" sz="1600"/>
              <a:t>-brand of the bike</a:t>
            </a:r>
            <a:endParaRPr sz="1600"/>
          </a:p>
          <a:p>
            <a:pPr marL="0" lvl="0" indent="0" algn="l" rtl="0">
              <a:spcBef>
                <a:spcPts val="0"/>
              </a:spcBef>
              <a:spcAft>
                <a:spcPts val="0"/>
              </a:spcAft>
              <a:buNone/>
            </a:pPr>
            <a:r>
              <a:rPr lang="fr" sz="1600"/>
              <a:t>-model</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the French bikes</a:t>
            </a:r>
            <a:endParaRPr/>
          </a:p>
        </p:txBody>
      </p:sp>
      <p:pic>
        <p:nvPicPr>
          <p:cNvPr id="75" name="Google Shape;75;p16"/>
          <p:cNvPicPr preferRelativeResize="0"/>
          <p:nvPr/>
        </p:nvPicPr>
        <p:blipFill>
          <a:blip r:embed="rId3">
            <a:alphaModFix/>
          </a:blip>
          <a:stretch>
            <a:fillRect/>
          </a:stretch>
        </p:blipFill>
        <p:spPr>
          <a:xfrm>
            <a:off x="410850" y="1214600"/>
            <a:ext cx="3416400" cy="3416400"/>
          </a:xfrm>
          <a:prstGeom prst="rect">
            <a:avLst/>
          </a:prstGeom>
          <a:noFill/>
          <a:ln>
            <a:noFill/>
          </a:ln>
        </p:spPr>
      </p:pic>
      <p:pic>
        <p:nvPicPr>
          <p:cNvPr id="76" name="Google Shape;76;p16"/>
          <p:cNvPicPr preferRelativeResize="0"/>
          <p:nvPr/>
        </p:nvPicPr>
        <p:blipFill>
          <a:blip r:embed="rId4">
            <a:alphaModFix/>
          </a:blip>
          <a:stretch>
            <a:fillRect/>
          </a:stretch>
        </p:blipFill>
        <p:spPr>
          <a:xfrm>
            <a:off x="4361325" y="1995425"/>
            <a:ext cx="3639126" cy="2275999"/>
          </a:xfrm>
          <a:prstGeom prst="rect">
            <a:avLst/>
          </a:prstGeom>
          <a:noFill/>
          <a:ln>
            <a:noFill/>
          </a:ln>
        </p:spPr>
      </p:pic>
      <p:sp>
        <p:nvSpPr>
          <p:cNvPr id="77" name="Google Shape;77;p16"/>
          <p:cNvSpPr txBox="1"/>
          <p:nvPr/>
        </p:nvSpPr>
        <p:spPr>
          <a:xfrm>
            <a:off x="5118700" y="1214600"/>
            <a:ext cx="3148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Laurelyne’s bike the rockrider 500:</a:t>
            </a:r>
            <a:endParaRPr/>
          </a:p>
        </p:txBody>
      </p:sp>
      <p:sp>
        <p:nvSpPr>
          <p:cNvPr id="78" name="Google Shape;78;p16"/>
          <p:cNvSpPr txBox="1"/>
          <p:nvPr/>
        </p:nvSpPr>
        <p:spPr>
          <a:xfrm>
            <a:off x="631800" y="1214600"/>
            <a:ext cx="297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Valentin’s bike the rockrider ST100: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fr"/>
              <a:t>French’s datas</a:t>
            </a:r>
            <a:endParaRPr/>
          </a:p>
        </p:txBody>
      </p:sp>
      <p:pic>
        <p:nvPicPr>
          <p:cNvPr id="84" name="Google Shape;84;p17"/>
          <p:cNvPicPr preferRelativeResize="0"/>
          <p:nvPr/>
        </p:nvPicPr>
        <p:blipFill>
          <a:blip r:embed="rId3">
            <a:alphaModFix/>
          </a:blip>
          <a:stretch>
            <a:fillRect/>
          </a:stretch>
        </p:blipFill>
        <p:spPr>
          <a:xfrm>
            <a:off x="1182906" y="1085100"/>
            <a:ext cx="6778187" cy="3551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688" y="2115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fr" sz="3320" i="1">
                <a:latin typeface="Times New Roman"/>
                <a:ea typeface="Times New Roman"/>
                <a:cs typeface="Times New Roman"/>
                <a:sym typeface="Times New Roman"/>
              </a:rPr>
              <a:t>Lithuanian</a:t>
            </a:r>
            <a:endParaRPr sz="3320" i="1">
              <a:latin typeface="Times New Roman"/>
              <a:ea typeface="Times New Roman"/>
              <a:cs typeface="Times New Roman"/>
              <a:sym typeface="Times New Roman"/>
            </a:endParaRPr>
          </a:p>
        </p:txBody>
      </p:sp>
      <p:graphicFrame>
        <p:nvGraphicFramePr>
          <p:cNvPr id="90" name="Google Shape;90;p18"/>
          <p:cNvGraphicFramePr/>
          <p:nvPr/>
        </p:nvGraphicFramePr>
        <p:xfrm>
          <a:off x="191650" y="1083638"/>
          <a:ext cx="7741300" cy="1219200"/>
        </p:xfrm>
        <a:graphic>
          <a:graphicData uri="http://schemas.openxmlformats.org/drawingml/2006/table">
            <a:tbl>
              <a:tblPr>
                <a:noFill/>
                <a:tableStyleId>{3C0BA05F-58B5-4B0E-868D-21473261BCB8}</a:tableStyleId>
              </a:tblPr>
              <a:tblGrid>
                <a:gridCol w="732500"/>
                <a:gridCol w="885625"/>
                <a:gridCol w="866575"/>
                <a:gridCol w="876100"/>
                <a:gridCol w="876100"/>
                <a:gridCol w="876100"/>
                <a:gridCol w="876100"/>
                <a:gridCol w="876100"/>
                <a:gridCol w="876100"/>
              </a:tblGrid>
              <a:tr h="441075">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Student name</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Brand name </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Pollution spend </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Noise spend</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Energy spend</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Distance </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Time of itinerary</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Speed</a:t>
                      </a:r>
                      <a:endParaRPr sz="1100">
                        <a:latin typeface="Times New Roman"/>
                        <a:ea typeface="Times New Roman"/>
                        <a:cs typeface="Times New Roman"/>
                        <a:sym typeface="Times New Roman"/>
                      </a:endParaRPr>
                    </a:p>
                  </a:txBody>
                  <a:tcPr marL="63500" marR="63500" marT="63500" marB="63500">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Weight of the bike</a:t>
                      </a:r>
                      <a:endParaRPr sz="11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80125">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Eimantė</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Karbon</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189 kcal</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5 km</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30 min</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10 km/h</a:t>
                      </a:r>
                      <a:endParaRPr sz="1100">
                        <a:latin typeface="Times New Roman"/>
                        <a:ea typeface="Times New Roman"/>
                        <a:cs typeface="Times New Roman"/>
                        <a:sym typeface="Times New Roman"/>
                      </a:endParaRPr>
                    </a:p>
                  </a:txBody>
                  <a:tcPr marL="63500" marR="63500" marT="63500" marB="63500">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13 kg</a:t>
                      </a:r>
                      <a:endParaRPr sz="11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41075">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Rugilė</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Clr>
                          <a:schemeClr val="dk1"/>
                        </a:buClr>
                        <a:buSzPts val="1100"/>
                        <a:buFont typeface="Arial"/>
                        <a:buNone/>
                      </a:pPr>
                      <a:r>
                        <a:rPr lang="fr" sz="1100">
                          <a:solidFill>
                            <a:schemeClr val="dk1"/>
                          </a:solidFill>
                          <a:latin typeface="Times New Roman"/>
                          <a:ea typeface="Times New Roman"/>
                          <a:cs typeface="Times New Roman"/>
                          <a:sym typeface="Times New Roman"/>
                        </a:rPr>
                        <a:t>Sjosala</a:t>
                      </a:r>
                      <a:endParaRPr sz="1100">
                        <a:solidFill>
                          <a:schemeClr val="dk1"/>
                        </a:solidFill>
                        <a:latin typeface="Times New Roman"/>
                        <a:ea typeface="Times New Roman"/>
                        <a:cs typeface="Times New Roman"/>
                        <a:sym typeface="Times New Roman"/>
                      </a:endParaRPr>
                    </a:p>
                    <a:p>
                      <a:pPr marL="0" lvl="0" indent="0" algn="ctr" rtl="0">
                        <a:spcBef>
                          <a:spcPts val="0"/>
                        </a:spcBef>
                        <a:spcAft>
                          <a:spcPts val="0"/>
                        </a:spcAft>
                        <a:buNone/>
                      </a:pP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0</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58 kcal</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1,5 km</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10 min</a:t>
                      </a:r>
                      <a:endParaRPr sz="11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11 km/h</a:t>
                      </a:r>
                      <a:endParaRPr sz="1100">
                        <a:latin typeface="Times New Roman"/>
                        <a:ea typeface="Times New Roman"/>
                        <a:cs typeface="Times New Roman"/>
                        <a:sym typeface="Times New Roman"/>
                      </a:endParaRPr>
                    </a:p>
                  </a:txBody>
                  <a:tcPr marL="63500" marR="63500" marT="63500" marB="63500">
                    <a:lnR w="12700" cap="flat" cmpd="sng">
                      <a:solidFill>
                        <a:srgbClr val="000000"/>
                      </a:solidFill>
                      <a:prstDash val="solid"/>
                      <a:round/>
                      <a:headEnd type="none" w="sm" len="sm"/>
                      <a:tailEnd type="none" w="sm" len="sm"/>
                    </a:lnR>
                  </a:tcPr>
                </a:tc>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13,5 kg</a:t>
                      </a:r>
                      <a:endParaRPr sz="11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pic>
        <p:nvPicPr>
          <p:cNvPr id="91" name="Google Shape;91;p18"/>
          <p:cNvPicPr preferRelativeResize="0"/>
          <p:nvPr/>
        </p:nvPicPr>
        <p:blipFill>
          <a:blip r:embed="rId3">
            <a:alphaModFix/>
          </a:blip>
          <a:stretch>
            <a:fillRect/>
          </a:stretch>
        </p:blipFill>
        <p:spPr>
          <a:xfrm>
            <a:off x="4799650" y="2621277"/>
            <a:ext cx="3495611" cy="2315800"/>
          </a:xfrm>
          <a:prstGeom prst="rect">
            <a:avLst/>
          </a:prstGeom>
          <a:noFill/>
          <a:ln>
            <a:noFill/>
          </a:ln>
        </p:spPr>
      </p:pic>
      <p:pic>
        <p:nvPicPr>
          <p:cNvPr id="92" name="Google Shape;92;p18"/>
          <p:cNvPicPr preferRelativeResize="0"/>
          <p:nvPr/>
        </p:nvPicPr>
        <p:blipFill>
          <a:blip r:embed="rId4">
            <a:alphaModFix/>
          </a:blip>
          <a:stretch>
            <a:fillRect/>
          </a:stretch>
        </p:blipFill>
        <p:spPr>
          <a:xfrm>
            <a:off x="768100" y="2621275"/>
            <a:ext cx="3087750" cy="2315800"/>
          </a:xfrm>
          <a:prstGeom prst="rect">
            <a:avLst/>
          </a:prstGeom>
          <a:noFill/>
          <a:ln>
            <a:noFill/>
          </a:ln>
        </p:spPr>
      </p:pic>
      <p:graphicFrame>
        <p:nvGraphicFramePr>
          <p:cNvPr id="93" name="Google Shape;93;p18"/>
          <p:cNvGraphicFramePr/>
          <p:nvPr/>
        </p:nvGraphicFramePr>
        <p:xfrm>
          <a:off x="7932950" y="1083638"/>
          <a:ext cx="798325" cy="1234440"/>
        </p:xfrm>
        <a:graphic>
          <a:graphicData uri="http://schemas.openxmlformats.org/drawingml/2006/table">
            <a:tbl>
              <a:tblPr>
                <a:noFill/>
                <a:tableStyleId>{3C0BA05F-58B5-4B0E-868D-21473261BCB8}</a:tableStyleId>
              </a:tblPr>
              <a:tblGrid>
                <a:gridCol w="798325"/>
              </a:tblGrid>
              <a:tr h="469900">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Size of wheel</a:t>
                      </a:r>
                      <a:endParaRPr sz="11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87250">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66,3 cm</a:t>
                      </a:r>
                      <a:endParaRPr sz="11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69900">
                <a:tc>
                  <a:txBody>
                    <a:bodyPr/>
                    <a:lstStyle/>
                    <a:p>
                      <a:pPr marL="0" lvl="0" indent="0" algn="ctr" rtl="0">
                        <a:spcBef>
                          <a:spcPts val="0"/>
                        </a:spcBef>
                        <a:spcAft>
                          <a:spcPts val="0"/>
                        </a:spcAft>
                        <a:buNone/>
                      </a:pPr>
                      <a:r>
                        <a:rPr lang="fr" sz="1100">
                          <a:latin typeface="Times New Roman"/>
                          <a:ea typeface="Times New Roman"/>
                          <a:cs typeface="Times New Roman"/>
                          <a:sym typeface="Times New Roman"/>
                        </a:rPr>
                        <a:t>67,3 cm</a:t>
                      </a:r>
                      <a:endParaRPr sz="110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rgbClr val="94EFD0">
            <a:alpha val="76500"/>
          </a:srgbClr>
        </a:solidFill>
        <a:effectLst/>
      </p:bgPr>
    </p:bg>
    <p:spTree>
      <p:nvGrpSpPr>
        <p:cNvPr id="1"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l="46506" t="18359" r="10602" b="22321"/>
          <a:stretch/>
        </p:blipFill>
        <p:spPr>
          <a:xfrm>
            <a:off x="183675" y="848700"/>
            <a:ext cx="4689298" cy="3648151"/>
          </a:xfrm>
          <a:prstGeom prst="rect">
            <a:avLst/>
          </a:prstGeom>
          <a:noFill/>
          <a:ln>
            <a:noFill/>
          </a:ln>
        </p:spPr>
      </p:pic>
      <p:pic>
        <p:nvPicPr>
          <p:cNvPr id="99" name="Google Shape;99;p19"/>
          <p:cNvPicPr preferRelativeResize="0"/>
          <p:nvPr/>
        </p:nvPicPr>
        <p:blipFill rotWithShape="1">
          <a:blip r:embed="rId4">
            <a:alphaModFix/>
          </a:blip>
          <a:srcRect t="23606" b="22583"/>
          <a:stretch/>
        </p:blipFill>
        <p:spPr>
          <a:xfrm>
            <a:off x="5152725" y="848700"/>
            <a:ext cx="3415050" cy="3648148"/>
          </a:xfrm>
          <a:prstGeom prst="rect">
            <a:avLst/>
          </a:prstGeom>
          <a:no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Energy spend</a:t>
            </a:r>
            <a:endParaRPr/>
          </a:p>
        </p:txBody>
      </p:sp>
      <p:sp>
        <p:nvSpPr>
          <p:cNvPr id="105" name="Google Shape;105;p20"/>
          <p:cNvSpPr txBox="1">
            <a:spLocks noGrp="1"/>
          </p:cNvSpPr>
          <p:nvPr>
            <p:ph type="body" idx="1"/>
          </p:nvPr>
        </p:nvSpPr>
        <p:spPr>
          <a:xfrm>
            <a:off x="311700" y="1152475"/>
            <a:ext cx="8520600" cy="34164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fr">
                <a:solidFill>
                  <a:schemeClr val="dk1"/>
                </a:solidFill>
              </a:rPr>
              <a:t>Valentin spend 242 calories. One liter of milk is 586 cal.So, to be able to calculate how many sugar he spend we need to divide its calorie expenditure  by the calories in a liter of milk: </a:t>
            </a:r>
            <a:endParaRPr>
              <a:solidFill>
                <a:schemeClr val="dk1"/>
              </a:solidFill>
            </a:endParaRPr>
          </a:p>
          <a:p>
            <a:pPr marL="0" lvl="0" indent="0" algn="l" rtl="0">
              <a:spcBef>
                <a:spcPts val="1200"/>
              </a:spcBef>
              <a:spcAft>
                <a:spcPts val="0"/>
              </a:spcAft>
              <a:buNone/>
            </a:pPr>
            <a:r>
              <a:rPr lang="fr">
                <a:solidFill>
                  <a:schemeClr val="dk1"/>
                </a:solidFill>
              </a:rPr>
              <a:t>equivalent milk spend by Valentin : (242*1)/586 = 0.41 L</a:t>
            </a:r>
            <a:endParaRPr>
              <a:solidFill>
                <a:schemeClr val="dk1"/>
              </a:solidFill>
            </a:endParaRPr>
          </a:p>
          <a:p>
            <a:pPr marL="0" lvl="0" indent="0" algn="l" rtl="0">
              <a:spcBef>
                <a:spcPts val="1200"/>
              </a:spcBef>
              <a:spcAft>
                <a:spcPts val="0"/>
              </a:spcAft>
              <a:buNone/>
            </a:pPr>
            <a:r>
              <a:rPr lang="fr">
                <a:solidFill>
                  <a:schemeClr val="dk1"/>
                </a:solidFill>
              </a:rPr>
              <a:t>equivalent milk spend by Laurelyne :(373*1)/586 = 0.63 L</a:t>
            </a:r>
            <a:endParaRPr>
              <a:solidFill>
                <a:schemeClr val="dk1"/>
              </a:solidFill>
            </a:endParaRPr>
          </a:p>
          <a:p>
            <a:pPr marL="0" lvl="0" indent="0" algn="l" rtl="0">
              <a:spcBef>
                <a:spcPts val="1200"/>
              </a:spcBef>
              <a:spcAft>
                <a:spcPts val="0"/>
              </a:spcAft>
              <a:buNone/>
            </a:pPr>
            <a:r>
              <a:rPr lang="fr">
                <a:solidFill>
                  <a:schemeClr val="dk1"/>
                </a:solidFill>
              </a:rPr>
              <a:t>How do you get this measurement ? (picture )</a:t>
            </a:r>
            <a:endParaRPr>
              <a:solidFill>
                <a:schemeClr val="dk1"/>
              </a:solidFill>
            </a:endParaRPr>
          </a:p>
          <a:p>
            <a:pPr marL="0" lvl="0" indent="0" algn="l" rtl="0">
              <a:spcBef>
                <a:spcPts val="1200"/>
              </a:spcBef>
              <a:spcAft>
                <a:spcPts val="0"/>
              </a:spcAft>
              <a:buNone/>
            </a:pPr>
            <a:r>
              <a:rPr lang="fr">
                <a:solidFill>
                  <a:schemeClr val="dk1"/>
                </a:solidFill>
              </a:rPr>
              <a:t>This measurement was done with an app for Valentin and a watch for Laurelyne.</a:t>
            </a:r>
            <a:endParaRPr>
              <a:solidFill>
                <a:schemeClr val="dk1"/>
              </a:solidFill>
            </a:endParaRPr>
          </a:p>
          <a:p>
            <a:pPr marL="0" lvl="0" indent="0" algn="l" rtl="0">
              <a:spcBef>
                <a:spcPts val="1200"/>
              </a:spcBef>
              <a:spcAft>
                <a:spcPts val="1200"/>
              </a:spcAft>
              <a:buNone/>
            </a:pPr>
            <a:endParaRPr/>
          </a:p>
        </p:txBody>
      </p:sp>
      <p:pic>
        <p:nvPicPr>
          <p:cNvPr id="106" name="Google Shape;106;p20"/>
          <p:cNvPicPr preferRelativeResize="0"/>
          <p:nvPr/>
        </p:nvPicPr>
        <p:blipFill>
          <a:blip r:embed="rId3">
            <a:alphaModFix/>
          </a:blip>
          <a:stretch>
            <a:fillRect/>
          </a:stretch>
        </p:blipFill>
        <p:spPr>
          <a:xfrm>
            <a:off x="7124025" y="3920791"/>
            <a:ext cx="1502513" cy="988026"/>
          </a:xfrm>
          <a:prstGeom prst="rect">
            <a:avLst/>
          </a:prstGeom>
          <a:noFill/>
          <a:ln>
            <a:noFill/>
          </a:ln>
        </p:spPr>
      </p:pic>
      <p:pic>
        <p:nvPicPr>
          <p:cNvPr id="107" name="Google Shape;107;p20"/>
          <p:cNvPicPr preferRelativeResize="0"/>
          <p:nvPr/>
        </p:nvPicPr>
        <p:blipFill>
          <a:blip r:embed="rId4">
            <a:alphaModFix/>
          </a:blip>
          <a:stretch>
            <a:fillRect/>
          </a:stretch>
        </p:blipFill>
        <p:spPr>
          <a:xfrm>
            <a:off x="4572000" y="3920800"/>
            <a:ext cx="1879051" cy="988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EFD0">
            <a:alpha val="76500"/>
          </a:srgbClr>
        </a:solidFill>
        <a:effectLst/>
      </p:bgPr>
    </p:bg>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fr"/>
              <a:t>Energy spend</a:t>
            </a: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61111"/>
              <a:buFont typeface="Arial"/>
              <a:buNone/>
            </a:pPr>
            <a:r>
              <a:rPr lang="fr">
                <a:solidFill>
                  <a:schemeClr val="dk1"/>
                </a:solidFill>
              </a:rPr>
              <a:t>Energy is expressed in calories ..</a:t>
            </a:r>
            <a:endParaRPr>
              <a:solidFill>
                <a:schemeClr val="dk1"/>
              </a:solidFill>
            </a:endParaRPr>
          </a:p>
          <a:p>
            <a:pPr marL="457200" lvl="0" indent="-325755" algn="l" rtl="0">
              <a:spcBef>
                <a:spcPts val="1200"/>
              </a:spcBef>
              <a:spcAft>
                <a:spcPts val="0"/>
              </a:spcAft>
              <a:buClr>
                <a:schemeClr val="dk1"/>
              </a:buClr>
              <a:buSzPct val="100000"/>
              <a:buChar char="❖"/>
            </a:pPr>
            <a:r>
              <a:rPr lang="fr">
                <a:solidFill>
                  <a:schemeClr val="dk1"/>
                </a:solidFill>
              </a:rPr>
              <a:t>what can you say about “calories” ?</a:t>
            </a:r>
            <a:endParaRPr>
              <a:solidFill>
                <a:schemeClr val="dk1"/>
              </a:solidFill>
            </a:endParaRPr>
          </a:p>
          <a:p>
            <a:pPr marL="457200" lvl="0" indent="0" algn="l" rtl="0">
              <a:spcBef>
                <a:spcPts val="1200"/>
              </a:spcBef>
              <a:spcAft>
                <a:spcPts val="0"/>
              </a:spcAft>
              <a:buNone/>
            </a:pPr>
            <a:r>
              <a:rPr lang="fr">
                <a:solidFill>
                  <a:schemeClr val="dk1"/>
                </a:solidFill>
              </a:rPr>
              <a:t>Calories are an old unit of energy. One calorie is the quantity of energy needed to add one degree celsius to one gram of liquid water.</a:t>
            </a:r>
            <a:endParaRPr>
              <a:solidFill>
                <a:schemeClr val="dk1"/>
              </a:solidFill>
            </a:endParaRPr>
          </a:p>
          <a:p>
            <a:pPr marL="457200" lvl="0" indent="-325755" algn="l" rtl="0">
              <a:spcBef>
                <a:spcPts val="1200"/>
              </a:spcBef>
              <a:spcAft>
                <a:spcPts val="0"/>
              </a:spcAft>
              <a:buClr>
                <a:schemeClr val="dk1"/>
              </a:buClr>
              <a:buSzPct val="100000"/>
              <a:buChar char="❖"/>
            </a:pPr>
            <a:r>
              <a:rPr lang="fr">
                <a:solidFill>
                  <a:schemeClr val="dk1"/>
                </a:solidFill>
              </a:rPr>
              <a:t>how many calories do we need per day?</a:t>
            </a:r>
            <a:endParaRPr>
              <a:solidFill>
                <a:schemeClr val="dk1"/>
              </a:solidFill>
            </a:endParaRPr>
          </a:p>
          <a:p>
            <a:pPr marL="457200" lvl="0" indent="0" algn="l" rtl="0">
              <a:spcBef>
                <a:spcPts val="1200"/>
              </a:spcBef>
              <a:spcAft>
                <a:spcPts val="0"/>
              </a:spcAft>
              <a:buNone/>
            </a:pPr>
            <a:r>
              <a:rPr lang="fr">
                <a:solidFill>
                  <a:schemeClr val="dk1"/>
                </a:solidFill>
              </a:rPr>
              <a:t>A women spend 2200 cal in a day and a men 2700 cal per day.</a:t>
            </a:r>
            <a:endParaRPr>
              <a:solidFill>
                <a:schemeClr val="dk1"/>
              </a:solidFill>
            </a:endParaRPr>
          </a:p>
          <a:p>
            <a:pPr marL="457200" lvl="0" indent="-325755" algn="l" rtl="0">
              <a:spcBef>
                <a:spcPts val="1200"/>
              </a:spcBef>
              <a:spcAft>
                <a:spcPts val="0"/>
              </a:spcAft>
              <a:buClr>
                <a:schemeClr val="dk1"/>
              </a:buClr>
              <a:buSzPct val="100000"/>
              <a:buChar char="❖"/>
            </a:pPr>
            <a:r>
              <a:rPr lang="fr">
                <a:solidFill>
                  <a:schemeClr val="dk1"/>
                </a:solidFill>
              </a:rPr>
              <a:t>What do we do with all these calories?</a:t>
            </a:r>
            <a:endParaRPr>
              <a:solidFill>
                <a:schemeClr val="dk1"/>
              </a:solidFill>
            </a:endParaRPr>
          </a:p>
          <a:p>
            <a:pPr marL="457200" lvl="0" indent="0" algn="l" rtl="0">
              <a:spcBef>
                <a:spcPts val="1200"/>
              </a:spcBef>
              <a:spcAft>
                <a:spcPts val="0"/>
              </a:spcAft>
              <a:buNone/>
            </a:pPr>
            <a:r>
              <a:rPr lang="fr">
                <a:solidFill>
                  <a:schemeClr val="dk1"/>
                </a:solidFill>
              </a:rPr>
              <a:t>The calories we burn allow our bodies to function by making our organs work.</a:t>
            </a:r>
            <a:endParaRPr>
              <a:solidFill>
                <a:schemeClr val="dk1"/>
              </a:solidFill>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1009</Words>
  <PresentationFormat>Presentazione su schermo (16:9)</PresentationFormat>
  <Paragraphs>155</Paragraphs>
  <Slides>26</Slides>
  <Notes>26</Notes>
  <HiddenSlides>7</HiddenSlides>
  <MMClips>0</MMClips>
  <ScaleCrop>false</ScaleCrop>
  <HeadingPairs>
    <vt:vector size="4" baseType="variant">
      <vt:variant>
        <vt:lpstr>Tema</vt:lpstr>
      </vt:variant>
      <vt:variant>
        <vt:i4>1</vt:i4>
      </vt:variant>
      <vt:variant>
        <vt:lpstr>Titoli diapositive</vt:lpstr>
      </vt:variant>
      <vt:variant>
        <vt:i4>26</vt:i4>
      </vt:variant>
    </vt:vector>
  </HeadingPairs>
  <TitlesOfParts>
    <vt:vector size="27" baseType="lpstr">
      <vt:lpstr>Simple Light</vt:lpstr>
      <vt:lpstr>The bike</vt:lpstr>
      <vt:lpstr>mean of transport for each country</vt:lpstr>
      <vt:lpstr>selected data</vt:lpstr>
      <vt:lpstr>the French bikes</vt:lpstr>
      <vt:lpstr>French’s datas</vt:lpstr>
      <vt:lpstr>Lithuanian</vt:lpstr>
      <vt:lpstr>Diapositiva 7</vt:lpstr>
      <vt:lpstr>Energy spend</vt:lpstr>
      <vt:lpstr>Energy spend</vt:lpstr>
      <vt:lpstr>Energy spend</vt:lpstr>
      <vt:lpstr>Power</vt:lpstr>
      <vt:lpstr>Pollution </vt:lpstr>
      <vt:lpstr>Consumption</vt:lpstr>
      <vt:lpstr>wheel….</vt:lpstr>
      <vt:lpstr>Wheel…</vt:lpstr>
      <vt:lpstr>Energy and Carbohydrates  </vt:lpstr>
      <vt:lpstr>Italian’s datas</vt:lpstr>
      <vt:lpstr>Energy and Carbohydrates….  </vt:lpstr>
      <vt:lpstr>Speed….  </vt:lpstr>
      <vt:lpstr>Mass and size of wheel….  </vt:lpstr>
      <vt:lpstr>Distance traveled….  </vt:lpstr>
      <vt:lpstr>average of data and how we calculate it</vt:lpstr>
      <vt:lpstr>which is the beast mean of transport to go to school?</vt:lpstr>
      <vt:lpstr>picture of a meeting  21/05/2022 </vt:lpstr>
      <vt:lpstr>picture of a meeting  21/05/2022 </vt:lpstr>
      <vt:lpstr>picture of a meeting  21/05/2022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bike</dc:title>
  <dc:creator>HP</dc:creator>
  <cp:lastModifiedBy>HP</cp:lastModifiedBy>
  <cp:revision>1</cp:revision>
  <dcterms:modified xsi:type="dcterms:W3CDTF">2022-05-31T15:15:08Z</dcterms:modified>
</cp:coreProperties>
</file>