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13"/>
  </p:notesMasterIdLst>
  <p:sldIdLst>
    <p:sldId id="270" r:id="rId5"/>
    <p:sldId id="256" r:id="rId6"/>
    <p:sldId id="263" r:id="rId7"/>
    <p:sldId id="264" r:id="rId8"/>
    <p:sldId id="262" r:id="rId9"/>
    <p:sldId id="269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A73396-F5F4-4C57-968F-9CA5523FC21F}" v="5" dt="2021-10-02T17:26:34.6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lner Renate" userId="cced235d-232f-40a0-a479-f3783e4331fd" providerId="ADAL" clId="{10A73396-F5F4-4C57-968F-9CA5523FC21F}"/>
    <pc:docChg chg="custSel modSld">
      <pc:chgData name="Wallner Renate" userId="cced235d-232f-40a0-a479-f3783e4331fd" providerId="ADAL" clId="{10A73396-F5F4-4C57-968F-9CA5523FC21F}" dt="2021-10-02T17:27:10.548" v="162" actId="14100"/>
      <pc:docMkLst>
        <pc:docMk/>
      </pc:docMkLst>
      <pc:sldChg chg="addSp modSp mod">
        <pc:chgData name="Wallner Renate" userId="cced235d-232f-40a0-a479-f3783e4331fd" providerId="ADAL" clId="{10A73396-F5F4-4C57-968F-9CA5523FC21F}" dt="2021-10-02T17:26:21.849" v="137" actId="20577"/>
        <pc:sldMkLst>
          <pc:docMk/>
          <pc:sldMk cId="1727595227" sldId="262"/>
        </pc:sldMkLst>
        <pc:spChg chg="add mod">
          <ac:chgData name="Wallner Renate" userId="cced235d-232f-40a0-a479-f3783e4331fd" providerId="ADAL" clId="{10A73396-F5F4-4C57-968F-9CA5523FC21F}" dt="2021-10-02T17:24:18.896" v="35" actId="1076"/>
          <ac:spMkLst>
            <pc:docMk/>
            <pc:sldMk cId="1727595227" sldId="262"/>
            <ac:spMk id="2" creationId="{BD057D63-53C5-4D48-9D65-FE4D7BB9BAE9}"/>
          </ac:spMkLst>
        </pc:spChg>
        <pc:spChg chg="mod">
          <ac:chgData name="Wallner Renate" userId="cced235d-232f-40a0-a479-f3783e4331fd" providerId="ADAL" clId="{10A73396-F5F4-4C57-968F-9CA5523FC21F}" dt="2021-10-02T17:26:21.849" v="137" actId="20577"/>
          <ac:spMkLst>
            <pc:docMk/>
            <pc:sldMk cId="1727595227" sldId="262"/>
            <ac:spMk id="13" creationId="{1BE95FAA-7F4E-41FB-9EF0-4155A5F81B3A}"/>
          </ac:spMkLst>
        </pc:spChg>
        <pc:spChg chg="mod">
          <ac:chgData name="Wallner Renate" userId="cced235d-232f-40a0-a479-f3783e4331fd" providerId="ADAL" clId="{10A73396-F5F4-4C57-968F-9CA5523FC21F}" dt="2021-10-02T17:23:48.405" v="27" actId="14100"/>
          <ac:spMkLst>
            <pc:docMk/>
            <pc:sldMk cId="1727595227" sldId="262"/>
            <ac:spMk id="14" creationId="{36B86414-63E4-4AE0-AB09-2FF78AFAEBE7}"/>
          </ac:spMkLst>
        </pc:spChg>
      </pc:sldChg>
      <pc:sldChg chg="addSp modSp mod">
        <pc:chgData name="Wallner Renate" userId="cced235d-232f-40a0-a479-f3783e4331fd" providerId="ADAL" clId="{10A73396-F5F4-4C57-968F-9CA5523FC21F}" dt="2021-10-02T17:27:10.548" v="162" actId="14100"/>
        <pc:sldMkLst>
          <pc:docMk/>
          <pc:sldMk cId="3756314626" sldId="263"/>
        </pc:sldMkLst>
        <pc:spChg chg="add mod">
          <ac:chgData name="Wallner Renate" userId="cced235d-232f-40a0-a479-f3783e4331fd" providerId="ADAL" clId="{10A73396-F5F4-4C57-968F-9CA5523FC21F}" dt="2021-10-02T17:22:15.581" v="12" actId="114"/>
          <ac:spMkLst>
            <pc:docMk/>
            <pc:sldMk cId="3756314626" sldId="263"/>
            <ac:spMk id="2" creationId="{64CC5900-A11C-46D2-B89F-4263111F112F}"/>
          </ac:spMkLst>
        </pc:spChg>
        <pc:spChg chg="mod">
          <ac:chgData name="Wallner Renate" userId="cced235d-232f-40a0-a479-f3783e4331fd" providerId="ADAL" clId="{10A73396-F5F4-4C57-968F-9CA5523FC21F}" dt="2021-10-02T17:27:10.548" v="162" actId="14100"/>
          <ac:spMkLst>
            <pc:docMk/>
            <pc:sldMk cId="3756314626" sldId="263"/>
            <ac:spMk id="13" creationId="{C3E96880-3B6D-4ACC-8A4E-18D0080E08FA}"/>
          </ac:spMkLst>
        </pc:spChg>
        <pc:spChg chg="mod">
          <ac:chgData name="Wallner Renate" userId="cced235d-232f-40a0-a479-f3783e4331fd" providerId="ADAL" clId="{10A73396-F5F4-4C57-968F-9CA5523FC21F}" dt="2021-10-02T17:21:18.537" v="1" actId="255"/>
          <ac:spMkLst>
            <pc:docMk/>
            <pc:sldMk cId="3756314626" sldId="263"/>
            <ac:spMk id="14" creationId="{A2912AC2-F9E0-4C52-A0F0-83FA45F6275F}"/>
          </ac:spMkLst>
        </pc:spChg>
        <pc:spChg chg="mod">
          <ac:chgData name="Wallner Renate" userId="cced235d-232f-40a0-a479-f3783e4331fd" providerId="ADAL" clId="{10A73396-F5F4-4C57-968F-9CA5523FC21F}" dt="2021-10-02T17:22:00.541" v="7" actId="255"/>
          <ac:spMkLst>
            <pc:docMk/>
            <pc:sldMk cId="3756314626" sldId="263"/>
            <ac:spMk id="15" creationId="{565BD985-007F-4CD8-A752-B45EC6F79661}"/>
          </ac:spMkLst>
        </pc:spChg>
        <pc:grpChg chg="mod">
          <ac:chgData name="Wallner Renate" userId="cced235d-232f-40a0-a479-f3783e4331fd" providerId="ADAL" clId="{10A73396-F5F4-4C57-968F-9CA5523FC21F}" dt="2021-10-02T17:21:56.380" v="6" actId="14100"/>
          <ac:grpSpMkLst>
            <pc:docMk/>
            <pc:sldMk cId="3756314626" sldId="263"/>
            <ac:grpSpMk id="4" creationId="{C745E026-60B4-4122-A2FF-546E64DD39C5}"/>
          </ac:grpSpMkLst>
        </pc:grpChg>
      </pc:sldChg>
      <pc:sldChg chg="addSp delSp modSp mod">
        <pc:chgData name="Wallner Renate" userId="cced235d-232f-40a0-a479-f3783e4331fd" providerId="ADAL" clId="{10A73396-F5F4-4C57-968F-9CA5523FC21F}" dt="2021-10-02T17:26:49.077" v="143" actId="14100"/>
        <pc:sldMkLst>
          <pc:docMk/>
          <pc:sldMk cId="2059602220" sldId="264"/>
        </pc:sldMkLst>
        <pc:spChg chg="add mod">
          <ac:chgData name="Wallner Renate" userId="cced235d-232f-40a0-a479-f3783e4331fd" providerId="ADAL" clId="{10A73396-F5F4-4C57-968F-9CA5523FC21F}" dt="2021-10-02T17:23:36.086" v="25" actId="1076"/>
          <ac:spMkLst>
            <pc:docMk/>
            <pc:sldMk cId="2059602220" sldId="264"/>
            <ac:spMk id="2" creationId="{2DBC6B54-9786-4794-B5DD-42F505F0E4C2}"/>
          </ac:spMkLst>
        </pc:spChg>
        <pc:spChg chg="del">
          <ac:chgData name="Wallner Renate" userId="cced235d-232f-40a0-a479-f3783e4331fd" providerId="ADAL" clId="{10A73396-F5F4-4C57-968F-9CA5523FC21F}" dt="2021-10-02T17:26:33.851" v="138" actId="478"/>
          <ac:spMkLst>
            <pc:docMk/>
            <pc:sldMk cId="2059602220" sldId="264"/>
            <ac:spMk id="13" creationId="{7FBE3468-43FC-46FA-9DDA-9C87972BF45E}"/>
          </ac:spMkLst>
        </pc:spChg>
        <pc:spChg chg="mod">
          <ac:chgData name="Wallner Renate" userId="cced235d-232f-40a0-a479-f3783e4331fd" providerId="ADAL" clId="{10A73396-F5F4-4C57-968F-9CA5523FC21F}" dt="2021-10-02T17:22:50.615" v="14" actId="14100"/>
          <ac:spMkLst>
            <pc:docMk/>
            <pc:sldMk cId="2059602220" sldId="264"/>
            <ac:spMk id="14" creationId="{C4CCB3AC-2FC0-4D85-9435-9709B988C859}"/>
          </ac:spMkLst>
        </pc:spChg>
        <pc:spChg chg="add mod ord">
          <ac:chgData name="Wallner Renate" userId="cced235d-232f-40a0-a479-f3783e4331fd" providerId="ADAL" clId="{10A73396-F5F4-4C57-968F-9CA5523FC21F}" dt="2021-10-02T17:26:49.077" v="143" actId="14100"/>
          <ac:spMkLst>
            <pc:docMk/>
            <pc:sldMk cId="2059602220" sldId="264"/>
            <ac:spMk id="26" creationId="{4715D7E7-F6C1-4579-91E8-7FC5EC78978F}"/>
          </ac:spMkLst>
        </pc:spChg>
      </pc:sldChg>
      <pc:sldChg chg="addSp modSp mod">
        <pc:chgData name="Wallner Renate" userId="cced235d-232f-40a0-a479-f3783e4331fd" providerId="ADAL" clId="{10A73396-F5F4-4C57-968F-9CA5523FC21F}" dt="2021-10-02T17:25:42.011" v="67" actId="14100"/>
        <pc:sldMkLst>
          <pc:docMk/>
          <pc:sldMk cId="3591104608" sldId="269"/>
        </pc:sldMkLst>
        <pc:spChg chg="add mod">
          <ac:chgData name="Wallner Renate" userId="cced235d-232f-40a0-a479-f3783e4331fd" providerId="ADAL" clId="{10A73396-F5F4-4C57-968F-9CA5523FC21F}" dt="2021-10-02T17:25:16.590" v="46" actId="1076"/>
          <ac:spMkLst>
            <pc:docMk/>
            <pc:sldMk cId="3591104608" sldId="269"/>
            <ac:spMk id="2" creationId="{B34AF226-4199-4786-B47B-690D33017463}"/>
          </ac:spMkLst>
        </pc:spChg>
        <pc:spChg chg="mod">
          <ac:chgData name="Wallner Renate" userId="cced235d-232f-40a0-a479-f3783e4331fd" providerId="ADAL" clId="{10A73396-F5F4-4C57-968F-9CA5523FC21F}" dt="2021-10-02T17:25:42.011" v="67" actId="14100"/>
          <ac:spMkLst>
            <pc:docMk/>
            <pc:sldMk cId="3591104608" sldId="269"/>
            <ac:spMk id="13" creationId="{C74D10EF-4505-4DDA-A49D-59018A87FE46}"/>
          </ac:spMkLst>
        </pc:spChg>
        <pc:spChg chg="mod">
          <ac:chgData name="Wallner Renate" userId="cced235d-232f-40a0-a479-f3783e4331fd" providerId="ADAL" clId="{10A73396-F5F4-4C57-968F-9CA5523FC21F}" dt="2021-10-02T17:25:18.760" v="47" actId="1076"/>
          <ac:spMkLst>
            <pc:docMk/>
            <pc:sldMk cId="3591104608" sldId="269"/>
            <ac:spMk id="15" creationId="{A49C4B89-5CDC-4D63-8FA4-94CA817FE59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8CFED-0616-4388-A182-C35B7F7C8F44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4AF70-96FD-464D-B699-9CB37EC39B6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453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19D8-33EB-4705-815F-AF531CA75898}" type="datetime1">
              <a:rPr lang="de-DE" smtClean="0"/>
              <a:t>06.10.2021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5F0-361E-4743-9945-53669A13FD2A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DE0160B-16BF-4968-B8D3-79087DD0EB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458"/>
            <a:ext cx="5591175" cy="838200"/>
          </a:xfrm>
          <a:prstGeom prst="rect">
            <a:avLst/>
          </a:prstGeom>
        </p:spPr>
      </p:pic>
      <p:pic>
        <p:nvPicPr>
          <p:cNvPr id="11" name="Grafik 10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59BBCFCD-D7AD-40C7-82AF-81B8063B50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118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1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8EF3-C4F5-4469-A7DE-FF59B4E91F60}" type="datetime1">
              <a:rPr lang="de-DE" smtClean="0"/>
              <a:t>06.10.2021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5F0-361E-4743-9945-53669A13FD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226379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8EF3-C4F5-4469-A7DE-FF59B4E91F60}" type="datetime1">
              <a:rPr lang="de-DE" smtClean="0"/>
              <a:t>06.10.2021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5F0-361E-4743-9945-53669A13FD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639472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8EF3-C4F5-4469-A7DE-FF59B4E91F60}" type="datetime1">
              <a:rPr lang="de-DE" smtClean="0"/>
              <a:t>06.10.2021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5F0-361E-4743-9945-53669A13FD2A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9117133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8EF3-C4F5-4469-A7DE-FF59B4E91F60}" type="datetime1">
              <a:rPr lang="de-DE" smtClean="0"/>
              <a:t>06.10.2021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5F0-361E-4743-9945-53669A13FD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8884437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8EF3-C4F5-4469-A7DE-FF59B4E91F60}" type="datetime1">
              <a:rPr lang="de-DE" smtClean="0"/>
              <a:t>06.10.2021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5F0-361E-4743-9945-53669A13FD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85196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8EF3-C4F5-4469-A7DE-FF59B4E91F60}" type="datetime1">
              <a:rPr lang="de-DE" smtClean="0"/>
              <a:t>06.10.2021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5F0-361E-4743-9945-53669A13FD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243167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8EF3-C4F5-4469-A7DE-FF59B4E91F60}" type="datetime1">
              <a:rPr lang="de-DE" smtClean="0"/>
              <a:t>06.10.2021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5F0-361E-4743-9945-53669A13FD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460844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8EF3-C4F5-4469-A7DE-FF59B4E91F60}" type="datetime1">
              <a:rPr lang="de-DE" smtClean="0"/>
              <a:t>06.10.2021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5F0-361E-4743-9945-53669A13FD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35891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8EF3-C4F5-4469-A7DE-FF59B4E91F60}" type="datetime1">
              <a:rPr lang="de-DE" smtClean="0"/>
              <a:t>06.10.2021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5F0-361E-4743-9945-53669A13FD2A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6C73A38-7D78-414C-BF83-3C740C5D4B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458"/>
            <a:ext cx="5591175" cy="838200"/>
          </a:xfrm>
          <a:prstGeom prst="rect">
            <a:avLst/>
          </a:prstGeom>
        </p:spPr>
      </p:pic>
      <p:pic>
        <p:nvPicPr>
          <p:cNvPr id="9" name="Grafik 8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5B78F8E4-BFA9-402D-BC47-6DAA353DB9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118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1717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9AAE-63E6-4D9A-8640-10C9E5C1EFCA}" type="datetime1">
              <a:rPr lang="de-DE" smtClean="0"/>
              <a:t>06.10.2021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5F0-361E-4743-9945-53669A13FD2A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0D8775C-4AC7-48F3-8D12-4C5D56A71E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458"/>
            <a:ext cx="5591175" cy="838200"/>
          </a:xfrm>
          <a:prstGeom prst="rect">
            <a:avLst/>
          </a:prstGeom>
        </p:spPr>
      </p:pic>
      <p:pic>
        <p:nvPicPr>
          <p:cNvPr id="10" name="Grafik 9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8BA2B38B-8833-4867-8360-AF37345C7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118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6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8EF3-C4F5-4469-A7DE-FF59B4E91F60}" type="datetime1">
              <a:rPr lang="de-DE" smtClean="0"/>
              <a:t>06.10.2021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5F0-361E-4743-9945-53669A13FD2A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A86E4E6-71D5-4579-B65D-0798329C83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458"/>
            <a:ext cx="5591175" cy="838200"/>
          </a:xfrm>
          <a:prstGeom prst="rect">
            <a:avLst/>
          </a:prstGeom>
        </p:spPr>
      </p:pic>
      <p:pic>
        <p:nvPicPr>
          <p:cNvPr id="11" name="Grafik 10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A85186D1-A473-423D-ADBD-708FEEEBE9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118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99308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8EF3-C4F5-4469-A7DE-FF59B4E91F60}" type="datetime1">
              <a:rPr lang="de-DE" smtClean="0"/>
              <a:t>06.10.2021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5F0-361E-4743-9945-53669A13FD2A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6D34F25-5950-41F1-BFEB-79A176CC61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458"/>
            <a:ext cx="5591175" cy="838200"/>
          </a:xfrm>
          <a:prstGeom prst="rect">
            <a:avLst/>
          </a:prstGeom>
        </p:spPr>
      </p:pic>
      <p:pic>
        <p:nvPicPr>
          <p:cNvPr id="16" name="Grafik 1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05DD6D95-C928-492A-879C-30FAFD4727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118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9378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A2D56-FA5B-409B-A1E2-FD76F4AE4E51}" type="datetime1">
              <a:rPr lang="de-DE" smtClean="0"/>
              <a:t>06.10.2021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5F0-361E-4743-9945-53669A13FD2A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040E84E-8B6C-4030-8979-D657B10A00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458"/>
            <a:ext cx="5591175" cy="838200"/>
          </a:xfrm>
          <a:prstGeom prst="rect">
            <a:avLst/>
          </a:prstGeom>
        </p:spPr>
      </p:pic>
      <p:pic>
        <p:nvPicPr>
          <p:cNvPr id="9" name="Grafik 8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7C591138-BA30-41D7-B717-0393D108A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118" y="642855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661E-8159-4925-956A-0835E8FA9FD5}" type="datetime1">
              <a:rPr lang="de-DE" smtClean="0"/>
              <a:t>06.10.2021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5F0-361E-4743-9945-53669A13FD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85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8EF3-C4F5-4469-A7DE-FF59B4E91F60}" type="datetime1">
              <a:rPr lang="de-DE" smtClean="0"/>
              <a:t>06.10.2021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5F0-361E-4743-9945-53669A13FD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7710991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411F-55F1-4859-9B3B-9CD1EFA76D63}" type="datetime1">
              <a:rPr lang="de-DE" smtClean="0"/>
              <a:t>06.10.2021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5F0-361E-4743-9945-53669A13FD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732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E628EF3-C4F5-4469-A7DE-FF59B4E91F60}" type="datetime1">
              <a:rPr lang="de-DE" smtClean="0"/>
              <a:t>06.10.2021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B5325F0-361E-4743-9945-53669A13FD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388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terramadresalonedelgusto.com/scheda_espositore/granchio-nero-di-providencia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terramadresalonedelgusto.com/scheda_espositore/granchio-nero-di-providencia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C63465-FDFD-4ED8-BDE2-C4C2FF4357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Slow Food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9ACA795-D1CD-437C-AC81-B4CFC64FED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Living </a:t>
            </a:r>
            <a:r>
              <a:rPr lang="de-DE" dirty="0" err="1"/>
              <a:t>euorpe</a:t>
            </a:r>
            <a:r>
              <a:rPr lang="de-DE" dirty="0"/>
              <a:t>, </a:t>
            </a:r>
            <a:r>
              <a:rPr lang="de-DE" dirty="0" err="1"/>
              <a:t>encoutaging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regions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7E7234-1833-49CA-ADD8-A69E1D08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119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3F67CC07-67FB-44B4-A47D-BF954517C944}"/>
              </a:ext>
            </a:extLst>
          </p:cNvPr>
          <p:cNvSpPr txBox="1"/>
          <p:nvPr/>
        </p:nvSpPr>
        <p:spPr>
          <a:xfrm>
            <a:off x="1993036" y="594905"/>
            <a:ext cx="8205927" cy="89255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Arial Nova Light" panose="020B0304020202020204" pitchFamily="34" charset="0"/>
              </a:rPr>
              <a:t>GRANCHIO NERO DI PROVIDENCIA</a:t>
            </a:r>
          </a:p>
          <a:p>
            <a:pPr algn="ctr"/>
            <a:r>
              <a:rPr lang="de-DE" sz="2000" dirty="0">
                <a:latin typeface="Arial Nova Light" panose="020B0304020202020204" pitchFamily="34" charset="0"/>
              </a:rPr>
              <a:t>-PROVIDENCIA BLACK CRAB-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11CA0AE-D227-4997-94D0-D00923312D5F}"/>
              </a:ext>
            </a:extLst>
          </p:cNvPr>
          <p:cNvGrpSpPr/>
          <p:nvPr/>
        </p:nvGrpSpPr>
        <p:grpSpPr>
          <a:xfrm>
            <a:off x="3380743" y="1676093"/>
            <a:ext cx="5314765" cy="3758101"/>
            <a:chOff x="3380743" y="1622827"/>
            <a:chExt cx="5314765" cy="3758101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035946AB-F2D2-48C6-8F66-9BF7EF9C9334}"/>
                </a:ext>
              </a:extLst>
            </p:cNvPr>
            <p:cNvSpPr txBox="1"/>
            <p:nvPr/>
          </p:nvSpPr>
          <p:spPr>
            <a:xfrm>
              <a:off x="3380743" y="5073151"/>
              <a:ext cx="34687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bg1">
                      <a:lumMod val="50000"/>
                    </a:schemeClr>
                  </a:solidFill>
                  <a:latin typeface="Arial Nova Light" panose="020B0304020202020204" pitchFamily="34" charset="0"/>
                </a:rPr>
                <a:t>Abb. 1: Black Grab (</a:t>
              </a:r>
              <a:r>
                <a:rPr lang="de-DE" sz="1400" cap="small" dirty="0">
                  <a:solidFill>
                    <a:schemeClr val="bg1">
                      <a:lumMod val="50000"/>
                    </a:schemeClr>
                  </a:solidFill>
                  <a:latin typeface="Arial Nova Light" panose="020B0304020202020204" pitchFamily="34" charset="0"/>
                </a:rPr>
                <a:t>TERRA MADRE </a:t>
              </a:r>
              <a:r>
                <a:rPr lang="de-DE" sz="1400" dirty="0">
                  <a:solidFill>
                    <a:schemeClr val="bg1">
                      <a:lumMod val="50000"/>
                    </a:schemeClr>
                  </a:solidFill>
                  <a:latin typeface="Arial Nova Light" panose="020B0304020202020204" pitchFamily="34" charset="0"/>
                </a:rPr>
                <a:t>2021)</a:t>
              </a:r>
            </a:p>
          </p:txBody>
        </p:sp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F89529F8-D38A-4A53-8C5F-6B78A3656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633"/>
            <a:stretch/>
          </p:blipFill>
          <p:spPr>
            <a:xfrm>
              <a:off x="3380743" y="1622827"/>
              <a:ext cx="5314765" cy="3450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77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:a16="http://schemas.microsoft.com/office/drawing/2014/main" id="{C3E96880-3B6D-4ACC-8A4E-18D0080E08FA}"/>
              </a:ext>
            </a:extLst>
          </p:cNvPr>
          <p:cNvSpPr txBox="1"/>
          <p:nvPr/>
        </p:nvSpPr>
        <p:spPr>
          <a:xfrm>
            <a:off x="680621" y="569615"/>
            <a:ext cx="6617801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Arial Nova Light" panose="020B0304020202020204" pitchFamily="34" charset="0"/>
              </a:rPr>
              <a:t>About </a:t>
            </a:r>
            <a:r>
              <a:rPr lang="de-DE" sz="4000" dirty="0" err="1">
                <a:latin typeface="Arial Nova Light" panose="020B0304020202020204" pitchFamily="34" charset="0"/>
              </a:rPr>
              <a:t>the</a:t>
            </a:r>
            <a:r>
              <a:rPr lang="de-DE" sz="4000" dirty="0">
                <a:latin typeface="Arial Nova Light" panose="020B0304020202020204" pitchFamily="34" charset="0"/>
              </a:rPr>
              <a:t> </a:t>
            </a:r>
            <a:r>
              <a:rPr lang="de-DE" sz="4000" dirty="0" err="1">
                <a:latin typeface="Arial Nova Light" panose="020B0304020202020204" pitchFamily="34" charset="0"/>
              </a:rPr>
              <a:t>crab</a:t>
            </a:r>
            <a:r>
              <a:rPr lang="de-DE" sz="4000" dirty="0">
                <a:latin typeface="Arial Nova Light" panose="020B0304020202020204" pitchFamily="34" charset="0"/>
              </a:rPr>
              <a:t> – </a:t>
            </a:r>
            <a:r>
              <a:rPr lang="de-DE" sz="4000" i="1" dirty="0">
                <a:solidFill>
                  <a:srgbClr val="0070C0"/>
                </a:solidFill>
                <a:latin typeface="Arial Nova Light" panose="020B0304020202020204" pitchFamily="34" charset="0"/>
              </a:rPr>
              <a:t>Die Krabbe</a:t>
            </a:r>
            <a:endParaRPr lang="de-DE" sz="2800" i="1" dirty="0">
              <a:solidFill>
                <a:srgbClr val="0070C0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2912AC2-F9E0-4C52-A0F0-83FA45F6275F}"/>
              </a:ext>
            </a:extLst>
          </p:cNvPr>
          <p:cNvSpPr txBox="1"/>
          <p:nvPr/>
        </p:nvSpPr>
        <p:spPr>
          <a:xfrm>
            <a:off x="547458" y="1546988"/>
            <a:ext cx="47459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2000" dirty="0">
                <a:latin typeface="Arial Nova Light" panose="020B0304020202020204" pitchFamily="34" charset="0"/>
              </a:rPr>
              <a:t>Has a Black shell
Is 8-9 cm tall
Has red legs with yellow veins
Has two big </a:t>
            </a:r>
            <a:r>
              <a:rPr lang="en-US" sz="2000" dirty="0" err="1">
                <a:latin typeface="Arial Nova Light" panose="020B0304020202020204" pitchFamily="34" charset="0"/>
              </a:rPr>
              <a:t>cheles</a:t>
            </a:r>
            <a:r>
              <a:rPr lang="en-US" sz="2000" dirty="0">
                <a:latin typeface="Arial Nova Light" panose="020B0304020202020204" pitchFamily="34" charset="0"/>
              </a:rPr>
              <a:t>
Eats mainly fruit, mushrooms and organic material of the dry forest
Mate between April and June</a:t>
            </a:r>
            <a:endParaRPr lang="de-DE" sz="2000" dirty="0">
              <a:latin typeface="Arial Nova Light" panose="020B0304020202020204" pitchFamily="34" charset="0"/>
            </a:endParaRPr>
          </a:p>
          <a:p>
            <a:pPr marL="285750" indent="-285750">
              <a:buSzPct val="1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endParaRPr lang="de-DE" sz="2000" dirty="0">
              <a:latin typeface="Arial Nova Light" panose="020B030402020202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745E026-60B4-4122-A2FF-546E64DD39C5}"/>
              </a:ext>
            </a:extLst>
          </p:cNvPr>
          <p:cNvGrpSpPr/>
          <p:nvPr/>
        </p:nvGrpSpPr>
        <p:grpSpPr>
          <a:xfrm>
            <a:off x="7434840" y="227231"/>
            <a:ext cx="4533185" cy="2832585"/>
            <a:chOff x="6523438" y="227231"/>
            <a:chExt cx="5444588" cy="3811872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36D1A528-E1C0-46D8-982A-2060FBB176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3384"/>
            <a:stretch/>
          </p:blipFill>
          <p:spPr>
            <a:xfrm>
              <a:off x="6622742" y="227231"/>
              <a:ext cx="5345284" cy="3472405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565BD985-007F-4CD8-A752-B45EC6F79661}"/>
                </a:ext>
              </a:extLst>
            </p:cNvPr>
            <p:cNvSpPr txBox="1"/>
            <p:nvPr/>
          </p:nvSpPr>
          <p:spPr>
            <a:xfrm>
              <a:off x="6523438" y="3707758"/>
              <a:ext cx="3810170" cy="331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solidFill>
                    <a:schemeClr val="bg1">
                      <a:lumMod val="50000"/>
                    </a:schemeClr>
                  </a:solidFill>
                  <a:latin typeface="Arial Nova Light" panose="020B0304020202020204" pitchFamily="34" charset="0"/>
                </a:rPr>
                <a:t>Abb. 3: Black Grab 2 (</a:t>
              </a:r>
              <a:r>
                <a:rPr lang="de-DE" sz="1000" cap="small" dirty="0">
                  <a:solidFill>
                    <a:schemeClr val="bg1">
                      <a:lumMod val="50000"/>
                    </a:schemeClr>
                  </a:solidFill>
                  <a:latin typeface="Arial Nova Light" panose="020B0304020202020204" pitchFamily="34" charset="0"/>
                </a:rPr>
                <a:t>TERRA MADRE </a:t>
              </a:r>
              <a:r>
                <a:rPr lang="de-DE" sz="1000" dirty="0">
                  <a:solidFill>
                    <a:schemeClr val="bg1">
                      <a:lumMod val="50000"/>
                    </a:schemeClr>
                  </a:solidFill>
                  <a:latin typeface="Arial Nova Light" panose="020B0304020202020204" pitchFamily="34" charset="0"/>
                </a:rPr>
                <a:t>2021)</a:t>
              </a: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64CC5900-A11C-46D2-B89F-4263111F112F}"/>
              </a:ext>
            </a:extLst>
          </p:cNvPr>
          <p:cNvSpPr txBox="1"/>
          <p:nvPr/>
        </p:nvSpPr>
        <p:spPr>
          <a:xfrm>
            <a:off x="5862415" y="3340957"/>
            <a:ext cx="54336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i="1" dirty="0">
                <a:solidFill>
                  <a:srgbClr val="0070C0"/>
                </a:solidFill>
                <a:latin typeface="Arial Nova Light" panose="020B0304020202020204" pitchFamily="34" charset="0"/>
              </a:rPr>
              <a:t>Hat eine schwarze Schale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i="1" dirty="0">
                <a:solidFill>
                  <a:srgbClr val="0070C0"/>
                </a:solidFill>
                <a:latin typeface="Arial Nova Light" panose="020B0304020202020204" pitchFamily="34" charset="0"/>
              </a:rPr>
              <a:t>Ist 8-9 cm groß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i="1" dirty="0">
                <a:solidFill>
                  <a:srgbClr val="0070C0"/>
                </a:solidFill>
                <a:latin typeface="Arial Nova Light" panose="020B0304020202020204" pitchFamily="34" charset="0"/>
              </a:rPr>
              <a:t>Hat rote Beine mit gelben Adern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i="1" dirty="0">
                <a:solidFill>
                  <a:srgbClr val="0070C0"/>
                </a:solidFill>
                <a:latin typeface="Arial Nova Light" panose="020B0304020202020204" pitchFamily="34" charset="0"/>
              </a:rPr>
              <a:t>Hat zwei große Kinnbacken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i="1" dirty="0">
                <a:solidFill>
                  <a:srgbClr val="0070C0"/>
                </a:solidFill>
                <a:latin typeface="Arial Nova Light" panose="020B0304020202020204" pitchFamily="34" charset="0"/>
              </a:rPr>
              <a:t>Frisst hauptsächlich Früchte, Pilze und organisches Material des Trockenwaldes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i="1" dirty="0">
                <a:solidFill>
                  <a:srgbClr val="0070C0"/>
                </a:solidFill>
                <a:latin typeface="Arial Nova Light" panose="020B0304020202020204" pitchFamily="34" charset="0"/>
              </a:rPr>
              <a:t>Paart sich zwischen April und Juni</a:t>
            </a:r>
          </a:p>
        </p:txBody>
      </p:sp>
    </p:spTree>
    <p:extLst>
      <p:ext uri="{BB962C8B-B14F-4D97-AF65-F5344CB8AC3E}">
        <p14:creationId xmlns:p14="http://schemas.microsoft.com/office/powerpoint/2010/main" val="375631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4715D7E7-F6C1-4579-91E8-7FC5EC78978F}"/>
              </a:ext>
            </a:extLst>
          </p:cNvPr>
          <p:cNvSpPr txBox="1"/>
          <p:nvPr/>
        </p:nvSpPr>
        <p:spPr>
          <a:xfrm>
            <a:off x="514375" y="614109"/>
            <a:ext cx="8973574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Arial Nova Light" panose="020B0304020202020204" pitchFamily="34" charset="0"/>
              </a:rPr>
              <a:t>About </a:t>
            </a:r>
            <a:r>
              <a:rPr lang="de-DE" sz="4000" dirty="0" err="1">
                <a:latin typeface="Arial Nova Light" panose="020B0304020202020204" pitchFamily="34" charset="0"/>
              </a:rPr>
              <a:t>the</a:t>
            </a:r>
            <a:r>
              <a:rPr lang="de-DE" sz="4000" dirty="0">
                <a:latin typeface="Arial Nova Light" panose="020B0304020202020204" pitchFamily="34" charset="0"/>
              </a:rPr>
              <a:t> </a:t>
            </a:r>
            <a:r>
              <a:rPr lang="de-DE" sz="4000" dirty="0" err="1">
                <a:latin typeface="Arial Nova Light" panose="020B0304020202020204" pitchFamily="34" charset="0"/>
              </a:rPr>
              <a:t>exhibitors</a:t>
            </a:r>
            <a:r>
              <a:rPr lang="de-DE" sz="4000" dirty="0">
                <a:latin typeface="Arial Nova Light" panose="020B0304020202020204" pitchFamily="34" charset="0"/>
              </a:rPr>
              <a:t>			</a:t>
            </a:r>
            <a:r>
              <a:rPr lang="de-DE" sz="4000" i="1" dirty="0">
                <a:solidFill>
                  <a:srgbClr val="0070C0"/>
                </a:solidFill>
                <a:latin typeface="Arial Nova Light" panose="020B0304020202020204" pitchFamily="34" charset="0"/>
              </a:rPr>
              <a:t>Die Aussteller</a:t>
            </a:r>
            <a:endParaRPr lang="de-DE" sz="2800" dirty="0">
              <a:latin typeface="Arial Nova Light" panose="020B03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4CCB3AC-2FC0-4D85-9435-9709B988C859}"/>
              </a:ext>
            </a:extLst>
          </p:cNvPr>
          <p:cNvSpPr txBox="1"/>
          <p:nvPr/>
        </p:nvSpPr>
        <p:spPr>
          <a:xfrm>
            <a:off x="581487" y="1346629"/>
            <a:ext cx="55145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de-DE" sz="2000" dirty="0">
                <a:latin typeface="Arial Nova Light" panose="020B0304020202020204" pitchFamily="34" charset="0"/>
              </a:rPr>
              <a:t>Start: </a:t>
            </a:r>
          </a:p>
          <a:p>
            <a:pPr>
              <a:buSzPct val="100000"/>
            </a:pPr>
            <a:r>
              <a:rPr lang="de-DE" sz="2000" dirty="0">
                <a:latin typeface="Arial Nova Light" panose="020B0304020202020204" pitchFamily="34" charset="0"/>
              </a:rPr>
              <a:t>	</a:t>
            </a:r>
            <a:r>
              <a:rPr lang="en-US" sz="2000" dirty="0">
                <a:latin typeface="Arial Nova Light" panose="020B0304020202020204" pitchFamily="34" charset="0"/>
              </a:rPr>
              <a:t>- In 2014</a:t>
            </a:r>
          </a:p>
          <a:p>
            <a:pPr>
              <a:buSzPct val="100000"/>
            </a:pPr>
            <a:r>
              <a:rPr lang="en-US" sz="2000" dirty="0">
                <a:latin typeface="Arial Nova Light" panose="020B0304020202020204" pitchFamily="34" charset="0"/>
              </a:rPr>
              <a:t>	- Through the project "The Black Crab of 	  		Providencia, Presidio of </a:t>
            </a:r>
            <a:r>
              <a:rPr lang="en-US" sz="2000" dirty="0" err="1">
                <a:latin typeface="Arial Nova Light" panose="020B0304020202020204" pitchFamily="34" charset="0"/>
              </a:rPr>
              <a:t>Raizal</a:t>
            </a:r>
            <a:r>
              <a:rPr lang="en-US" sz="2000" dirty="0">
                <a:latin typeface="Arial Nova Light" panose="020B0304020202020204" pitchFamily="34" charset="0"/>
              </a:rPr>
              <a:t> Culture“</a:t>
            </a:r>
          </a:p>
          <a:p>
            <a:pPr marL="285750" indent="-285750">
              <a:buSzPct val="1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de-DE" sz="2000" dirty="0">
                <a:latin typeface="Arial Nova Light" panose="020B0304020202020204" pitchFamily="34" charset="0"/>
              </a:rPr>
              <a:t>Supporter: </a:t>
            </a:r>
          </a:p>
          <a:p>
            <a:pPr>
              <a:buSzPct val="100000"/>
            </a:pPr>
            <a:r>
              <a:rPr lang="de-DE" sz="2000" dirty="0">
                <a:latin typeface="Arial Nova Light" panose="020B0304020202020204" pitchFamily="34" charset="0"/>
              </a:rPr>
              <a:t>	</a:t>
            </a:r>
            <a:r>
              <a:rPr lang="en-US" sz="2000" dirty="0">
                <a:latin typeface="Arial Nova Light" panose="020B0304020202020204" pitchFamily="34" charset="0"/>
              </a:rPr>
              <a:t>- The ORGANIZATION ASOCRAB
	- IFAD 
	- The European Union</a:t>
            </a:r>
            <a:endParaRPr lang="de-DE" sz="2000" dirty="0">
              <a:latin typeface="Arial Nova Light" panose="020B030402020202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7A0574C-25D9-4F3E-B1B8-DC9D7386A1BB}"/>
              </a:ext>
            </a:extLst>
          </p:cNvPr>
          <p:cNvGrpSpPr/>
          <p:nvPr/>
        </p:nvGrpSpPr>
        <p:grpSpPr>
          <a:xfrm>
            <a:off x="9547763" y="283199"/>
            <a:ext cx="2304582" cy="2823870"/>
            <a:chOff x="9547763" y="189480"/>
            <a:chExt cx="2304582" cy="2823870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8E648D7B-25A2-4CC6-91FD-9697DCF46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89192" y="189480"/>
              <a:ext cx="2221725" cy="2314297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93647103-1654-4C1D-BD38-5A5317B92E6C}"/>
                </a:ext>
              </a:extLst>
            </p:cNvPr>
            <p:cNvSpPr txBox="1"/>
            <p:nvPr/>
          </p:nvSpPr>
          <p:spPr>
            <a:xfrm>
              <a:off x="9547763" y="2490130"/>
              <a:ext cx="23045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bg1">
                      <a:lumMod val="50000"/>
                    </a:schemeClr>
                  </a:solidFill>
                  <a:latin typeface="Arial Nova Light" panose="020B0304020202020204" pitchFamily="34" charset="0"/>
                </a:rPr>
                <a:t>Abb. 4: Logo (</a:t>
              </a:r>
              <a:r>
                <a:rPr lang="de-DE" sz="1400" cap="small" dirty="0">
                  <a:solidFill>
                    <a:schemeClr val="bg1">
                      <a:lumMod val="50000"/>
                    </a:schemeClr>
                  </a:solidFill>
                  <a:latin typeface="Arial Nova Light" panose="020B0304020202020204" pitchFamily="34" charset="0"/>
                </a:rPr>
                <a:t>TERRA MADRE </a:t>
              </a:r>
              <a:r>
                <a:rPr lang="de-DE" sz="1400" dirty="0">
                  <a:solidFill>
                    <a:schemeClr val="bg1">
                      <a:lumMod val="50000"/>
                    </a:schemeClr>
                  </a:solidFill>
                  <a:latin typeface="Arial Nova Light" panose="020B0304020202020204" pitchFamily="34" charset="0"/>
                </a:rPr>
                <a:t>2021)</a:t>
              </a: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2DBC6B54-9786-4794-B5DD-42F505F0E4C2}"/>
              </a:ext>
            </a:extLst>
          </p:cNvPr>
          <p:cNvSpPr txBox="1"/>
          <p:nvPr/>
        </p:nvSpPr>
        <p:spPr>
          <a:xfrm>
            <a:off x="5973510" y="2976073"/>
            <a:ext cx="51872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i="1" dirty="0">
                <a:solidFill>
                  <a:srgbClr val="0070C0"/>
                </a:solidFill>
                <a:latin typeface="Arial Nova Light" panose="020B0304020202020204" pitchFamily="34" charset="0"/>
              </a:rPr>
              <a:t>Beginn: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i="1" dirty="0">
                <a:solidFill>
                  <a:srgbClr val="0070C0"/>
                </a:solidFill>
                <a:latin typeface="Arial Nova Light" panose="020B0304020202020204" pitchFamily="34" charset="0"/>
              </a:rPr>
              <a:t>	- Im Jahr 2014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i="1" dirty="0">
                <a:solidFill>
                  <a:srgbClr val="0070C0"/>
                </a:solidFill>
                <a:latin typeface="Arial Nova Light" panose="020B0304020202020204" pitchFamily="34" charset="0"/>
              </a:rPr>
              <a:t>	- Durch das Projekt "Die schwarze Krabbe von </a:t>
            </a:r>
            <a:r>
              <a:rPr lang="de-DE" sz="2000" i="1" dirty="0" err="1">
                <a:solidFill>
                  <a:srgbClr val="0070C0"/>
                </a:solidFill>
                <a:latin typeface="Arial Nova Light" panose="020B0304020202020204" pitchFamily="34" charset="0"/>
              </a:rPr>
              <a:t>Providencia</a:t>
            </a:r>
            <a:r>
              <a:rPr lang="de-DE" sz="2000" i="1" dirty="0">
                <a:solidFill>
                  <a:srgbClr val="0070C0"/>
                </a:solidFill>
                <a:latin typeface="Arial Nova Light" panose="020B0304020202020204" pitchFamily="34" charset="0"/>
              </a:rPr>
              <a:t>, </a:t>
            </a:r>
            <a:r>
              <a:rPr lang="de-DE" sz="2000" i="1" dirty="0" err="1">
                <a:solidFill>
                  <a:srgbClr val="0070C0"/>
                </a:solidFill>
                <a:latin typeface="Arial Nova Light" panose="020B0304020202020204" pitchFamily="34" charset="0"/>
              </a:rPr>
              <a:t>Presidio</a:t>
            </a:r>
            <a:r>
              <a:rPr lang="de-DE" sz="2000" i="1" dirty="0">
                <a:solidFill>
                  <a:srgbClr val="0070C0"/>
                </a:solidFill>
                <a:latin typeface="Arial Nova Light" panose="020B0304020202020204" pitchFamily="34" charset="0"/>
              </a:rPr>
              <a:t> der </a:t>
            </a:r>
            <a:r>
              <a:rPr lang="de-DE" sz="2000" i="1" dirty="0" err="1">
                <a:solidFill>
                  <a:srgbClr val="0070C0"/>
                </a:solidFill>
                <a:latin typeface="Arial Nova Light" panose="020B0304020202020204" pitchFamily="34" charset="0"/>
              </a:rPr>
              <a:t>Raizal</a:t>
            </a:r>
            <a:r>
              <a:rPr lang="de-DE" sz="2000" i="1" dirty="0">
                <a:solidFill>
                  <a:srgbClr val="0070C0"/>
                </a:solidFill>
                <a:latin typeface="Arial Nova Light" panose="020B0304020202020204" pitchFamily="34" charset="0"/>
              </a:rPr>
              <a:t>-Kultur".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i="1" dirty="0">
                <a:solidFill>
                  <a:srgbClr val="0070C0"/>
                </a:solidFill>
                <a:latin typeface="Arial Nova Light" panose="020B0304020202020204" pitchFamily="34" charset="0"/>
              </a:rPr>
              <a:t>Unterstützer: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i="1" dirty="0">
                <a:solidFill>
                  <a:srgbClr val="0070C0"/>
                </a:solidFill>
                <a:latin typeface="Arial Nova Light" panose="020B0304020202020204" pitchFamily="34" charset="0"/>
              </a:rPr>
              <a:t>	- Die ORGANISATION ASOCRAB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i="1" dirty="0">
                <a:solidFill>
                  <a:srgbClr val="0070C0"/>
                </a:solidFill>
                <a:latin typeface="Arial Nova Light" panose="020B0304020202020204" pitchFamily="34" charset="0"/>
              </a:rPr>
              <a:t>	- IFAD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i="1" dirty="0">
                <a:solidFill>
                  <a:srgbClr val="0070C0"/>
                </a:solidFill>
                <a:latin typeface="Arial Nova Light" panose="020B0304020202020204" pitchFamily="34" charset="0"/>
              </a:rPr>
              <a:t>	- Die Europäische Union</a:t>
            </a:r>
          </a:p>
        </p:txBody>
      </p:sp>
    </p:spTree>
    <p:extLst>
      <p:ext uri="{BB962C8B-B14F-4D97-AF65-F5344CB8AC3E}">
        <p14:creationId xmlns:p14="http://schemas.microsoft.com/office/powerpoint/2010/main" val="2059602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:a16="http://schemas.microsoft.com/office/drawing/2014/main" id="{1BE95FAA-7F4E-41FB-9EF0-4155A5F81B3A}"/>
              </a:ext>
            </a:extLst>
          </p:cNvPr>
          <p:cNvSpPr txBox="1"/>
          <p:nvPr/>
        </p:nvSpPr>
        <p:spPr>
          <a:xfrm>
            <a:off x="680621" y="569615"/>
            <a:ext cx="9864340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Arial Nova Light" panose="020B0304020202020204" pitchFamily="34" charset="0"/>
              </a:rPr>
              <a:t>About </a:t>
            </a:r>
            <a:r>
              <a:rPr lang="de-DE" sz="4000" dirty="0" err="1">
                <a:latin typeface="Arial Nova Light" panose="020B0304020202020204" pitchFamily="34" charset="0"/>
              </a:rPr>
              <a:t>the</a:t>
            </a:r>
            <a:r>
              <a:rPr lang="de-DE" sz="4000" dirty="0">
                <a:latin typeface="Arial Nova Light" panose="020B0304020202020204" pitchFamily="34" charset="0"/>
              </a:rPr>
              <a:t> </a:t>
            </a:r>
            <a:r>
              <a:rPr lang="de-DE" sz="4000" dirty="0" err="1">
                <a:latin typeface="Arial Nova Light" panose="020B0304020202020204" pitchFamily="34" charset="0"/>
              </a:rPr>
              <a:t>exhibitors</a:t>
            </a:r>
            <a:r>
              <a:rPr lang="de-DE" sz="4000" dirty="0">
                <a:latin typeface="Arial Nova Light" panose="020B0304020202020204" pitchFamily="34" charset="0"/>
              </a:rPr>
              <a:t>			</a:t>
            </a:r>
            <a:r>
              <a:rPr lang="de-DE" sz="4000" i="1" dirty="0">
                <a:solidFill>
                  <a:srgbClr val="0070C0"/>
                </a:solidFill>
                <a:latin typeface="Arial Nova Light" panose="020B0304020202020204" pitchFamily="34" charset="0"/>
              </a:rPr>
              <a:t>Die Aussteller</a:t>
            </a:r>
            <a:endParaRPr lang="de-DE" sz="2800" dirty="0">
              <a:latin typeface="Arial Nova Light" panose="020B03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6B86414-63E4-4AE0-AB09-2FF78AFAEBE7}"/>
              </a:ext>
            </a:extLst>
          </p:cNvPr>
          <p:cNvSpPr txBox="1"/>
          <p:nvPr/>
        </p:nvSpPr>
        <p:spPr>
          <a:xfrm>
            <a:off x="550415" y="1413063"/>
            <a:ext cx="642295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de-DE" sz="2000" dirty="0">
                <a:latin typeface="Arial Nova Light" panose="020B0304020202020204" pitchFamily="34" charset="0"/>
              </a:rPr>
              <a:t>Goals: </a:t>
            </a:r>
          </a:p>
          <a:p>
            <a:pPr>
              <a:buSzPct val="100000"/>
            </a:pPr>
            <a:r>
              <a:rPr lang="de-DE" sz="2000" dirty="0">
                <a:latin typeface="Arial Nova Light" panose="020B0304020202020204" pitchFamily="34" charset="0"/>
              </a:rPr>
              <a:t>	</a:t>
            </a:r>
            <a:r>
              <a:rPr lang="en-US" sz="2000" dirty="0">
                <a:latin typeface="Arial Nova Light" panose="020B0304020202020204" pitchFamily="34" charset="0"/>
              </a:rPr>
              <a:t>- Conservation of a marine and coastal ecosystem
	- Ensuring the survival of a species
	- Promoting local consumption of black crabs
	- Marketing of meat 
	- Manufacture of processed products
	- Sale of services and local products</a:t>
            </a:r>
            <a:r>
              <a:rPr lang="en-US" sz="3200" dirty="0">
                <a:latin typeface="Arial Nova Light" panose="020B0304020202020204" pitchFamily="34" charset="0"/>
              </a:rPr>
              <a:t>
</a:t>
            </a:r>
            <a:endParaRPr lang="de-DE" sz="3200" dirty="0">
              <a:latin typeface="Arial Nova Light" panose="020B03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D057D63-53C5-4D48-9D65-FE4D7BB9BAE9}"/>
              </a:ext>
            </a:extLst>
          </p:cNvPr>
          <p:cNvSpPr txBox="1"/>
          <p:nvPr/>
        </p:nvSpPr>
        <p:spPr>
          <a:xfrm>
            <a:off x="6819544" y="2367185"/>
            <a:ext cx="51274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>
                <a:solidFill>
                  <a:srgbClr val="0070C0"/>
                </a:solidFill>
                <a:latin typeface="Arial Nova Light" panose="020B0304020202020204" pitchFamily="34" charset="0"/>
              </a:rPr>
              <a:t>Ziele: </a:t>
            </a:r>
          </a:p>
          <a:p>
            <a:r>
              <a:rPr lang="de-DE" sz="2000" i="1" dirty="0">
                <a:solidFill>
                  <a:srgbClr val="0070C0"/>
                </a:solidFill>
                <a:latin typeface="Arial Nova Light" panose="020B0304020202020204" pitchFamily="34" charset="0"/>
              </a:rPr>
              <a:t>	- Erhaltung eines Meeres- und Küstenökosystems</a:t>
            </a:r>
          </a:p>
          <a:p>
            <a:r>
              <a:rPr lang="de-DE" sz="2000" i="1" dirty="0">
                <a:solidFill>
                  <a:srgbClr val="0070C0"/>
                </a:solidFill>
                <a:latin typeface="Arial Nova Light" panose="020B0304020202020204" pitchFamily="34" charset="0"/>
              </a:rPr>
              <a:t>	- Sicherstellung des Überlebens einer Art</a:t>
            </a:r>
          </a:p>
          <a:p>
            <a:r>
              <a:rPr lang="de-DE" sz="2000" i="1" dirty="0">
                <a:solidFill>
                  <a:srgbClr val="0070C0"/>
                </a:solidFill>
                <a:latin typeface="Arial Nova Light" panose="020B0304020202020204" pitchFamily="34" charset="0"/>
              </a:rPr>
              <a:t>	- Förderung des lokalen Verbrauchs von schwarzen Krabben</a:t>
            </a:r>
          </a:p>
          <a:p>
            <a:r>
              <a:rPr lang="de-DE" sz="2000" i="1" dirty="0">
                <a:solidFill>
                  <a:srgbClr val="0070C0"/>
                </a:solidFill>
                <a:latin typeface="Arial Nova Light" panose="020B0304020202020204" pitchFamily="34" charset="0"/>
              </a:rPr>
              <a:t>	- Vermarktung von Fleisch </a:t>
            </a:r>
          </a:p>
          <a:p>
            <a:r>
              <a:rPr lang="de-DE" sz="2000" i="1" dirty="0">
                <a:solidFill>
                  <a:srgbClr val="0070C0"/>
                </a:solidFill>
                <a:latin typeface="Arial Nova Light" panose="020B0304020202020204" pitchFamily="34" charset="0"/>
              </a:rPr>
              <a:t>	- Herstellung von verarbeiteten Produkten</a:t>
            </a:r>
          </a:p>
          <a:p>
            <a:r>
              <a:rPr lang="de-DE" sz="2000" i="1" dirty="0">
                <a:solidFill>
                  <a:srgbClr val="0070C0"/>
                </a:solidFill>
                <a:latin typeface="Arial Nova Light" panose="020B0304020202020204" pitchFamily="34" charset="0"/>
              </a:rPr>
              <a:t>	- Verkauf von Dienstleistungen und lokalen Produkten</a:t>
            </a:r>
          </a:p>
        </p:txBody>
      </p:sp>
    </p:spTree>
    <p:extLst>
      <p:ext uri="{BB962C8B-B14F-4D97-AF65-F5344CB8AC3E}">
        <p14:creationId xmlns:p14="http://schemas.microsoft.com/office/powerpoint/2010/main" val="172759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:a16="http://schemas.microsoft.com/office/drawing/2014/main" id="{C74D10EF-4505-4DDA-A49D-59018A87FE46}"/>
              </a:ext>
            </a:extLst>
          </p:cNvPr>
          <p:cNvSpPr txBox="1"/>
          <p:nvPr/>
        </p:nvSpPr>
        <p:spPr>
          <a:xfrm>
            <a:off x="680620" y="569615"/>
            <a:ext cx="9629450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4000" dirty="0" err="1">
                <a:latin typeface="Arial Nova Light" panose="020B0304020202020204" pitchFamily="34" charset="0"/>
              </a:rPr>
              <a:t>Catching</a:t>
            </a:r>
            <a:r>
              <a:rPr lang="de-DE" sz="4000" dirty="0">
                <a:latin typeface="Arial Nova Light" panose="020B0304020202020204" pitchFamily="34" charset="0"/>
              </a:rPr>
              <a:t> </a:t>
            </a:r>
            <a:r>
              <a:rPr lang="de-DE" sz="4000" dirty="0" err="1">
                <a:latin typeface="Arial Nova Light" panose="020B0304020202020204" pitchFamily="34" charset="0"/>
              </a:rPr>
              <a:t>the</a:t>
            </a:r>
            <a:r>
              <a:rPr lang="de-DE" sz="4000" dirty="0">
                <a:latin typeface="Arial Nova Light" panose="020B0304020202020204" pitchFamily="34" charset="0"/>
              </a:rPr>
              <a:t> </a:t>
            </a:r>
            <a:r>
              <a:rPr lang="de-DE" sz="4000" dirty="0" err="1">
                <a:latin typeface="Arial Nova Light" panose="020B0304020202020204" pitchFamily="34" charset="0"/>
              </a:rPr>
              <a:t>Crab</a:t>
            </a:r>
            <a:r>
              <a:rPr lang="de-DE" sz="4000" dirty="0">
                <a:latin typeface="Arial Nova Light" panose="020B0304020202020204" pitchFamily="34" charset="0"/>
              </a:rPr>
              <a:t>			</a:t>
            </a:r>
            <a:r>
              <a:rPr lang="de-DE" sz="4000" i="1" dirty="0">
                <a:solidFill>
                  <a:srgbClr val="0070C0"/>
                </a:solidFill>
                <a:latin typeface="Arial Nova Light" panose="020B0304020202020204" pitchFamily="34" charset="0"/>
              </a:rPr>
              <a:t>KRABBENFANGEN</a:t>
            </a:r>
            <a:endParaRPr lang="de-DE" sz="2800" dirty="0">
              <a:latin typeface="Arial Nova Light" panose="020B03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49C4B89-5CDC-4D63-8FA4-94CA817FE594}"/>
              </a:ext>
            </a:extLst>
          </p:cNvPr>
          <p:cNvSpPr txBox="1"/>
          <p:nvPr/>
        </p:nvSpPr>
        <p:spPr>
          <a:xfrm>
            <a:off x="799127" y="2105561"/>
            <a:ext cx="5214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0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en-US" sz="2000" dirty="0">
                <a:latin typeface="Arial Nova Light" panose="020B0304020202020204" pitchFamily="34" charset="0"/>
              </a:rPr>
              <a:t>Everyone helps
It is caught at night
The crabs are stored in a high container
The next day the crab is processed</a:t>
            </a:r>
            <a:endParaRPr lang="de-DE" sz="2000" dirty="0">
              <a:latin typeface="Arial Nova Light" panose="020B03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34AF226-4199-4786-B47B-690D33017463}"/>
              </a:ext>
            </a:extLst>
          </p:cNvPr>
          <p:cNvSpPr txBox="1"/>
          <p:nvPr/>
        </p:nvSpPr>
        <p:spPr>
          <a:xfrm>
            <a:off x="6862193" y="3011648"/>
            <a:ext cx="42196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i="1" dirty="0">
                <a:solidFill>
                  <a:srgbClr val="0070C0"/>
                </a:solidFill>
                <a:latin typeface="Arial Nova Light" panose="020B0304020202020204" pitchFamily="34" charset="0"/>
              </a:rPr>
              <a:t>Jeder hilft mit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i="1" dirty="0">
                <a:solidFill>
                  <a:srgbClr val="0070C0"/>
                </a:solidFill>
                <a:latin typeface="Arial Nova Light" panose="020B0304020202020204" pitchFamily="34" charset="0"/>
              </a:rPr>
              <a:t>Es wird nachts gefangen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i="1" dirty="0">
                <a:solidFill>
                  <a:srgbClr val="0070C0"/>
                </a:solidFill>
                <a:latin typeface="Arial Nova Light" panose="020B0304020202020204" pitchFamily="34" charset="0"/>
              </a:rPr>
              <a:t>Die Krabben werden in einem hohen Behälter gelagert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i="1" dirty="0">
                <a:solidFill>
                  <a:srgbClr val="0070C0"/>
                </a:solidFill>
                <a:latin typeface="Arial Nova Light" panose="020B0304020202020204" pitchFamily="34" charset="0"/>
              </a:rPr>
              <a:t>Am nächsten Tag wird die Krabbe verarbeitet</a:t>
            </a:r>
          </a:p>
        </p:txBody>
      </p:sp>
    </p:spTree>
    <p:extLst>
      <p:ext uri="{BB962C8B-B14F-4D97-AF65-F5344CB8AC3E}">
        <p14:creationId xmlns:p14="http://schemas.microsoft.com/office/powerpoint/2010/main" val="3591104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:a16="http://schemas.microsoft.com/office/drawing/2014/main" id="{D1F5E306-C741-4AFA-8170-F4161A458511}"/>
              </a:ext>
            </a:extLst>
          </p:cNvPr>
          <p:cNvSpPr txBox="1"/>
          <p:nvPr/>
        </p:nvSpPr>
        <p:spPr>
          <a:xfrm>
            <a:off x="680621" y="569615"/>
            <a:ext cx="1547673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Arial Nova Light" panose="020B0304020202020204" pitchFamily="34" charset="0"/>
              </a:rPr>
              <a:t>Video</a:t>
            </a:r>
            <a:endParaRPr lang="de-DE" sz="2800" dirty="0">
              <a:latin typeface="Arial Nova Light" panose="020B030402020202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FEA9060-B9DB-41FA-8293-46DCC8D9A564}"/>
              </a:ext>
            </a:extLst>
          </p:cNvPr>
          <p:cNvGrpSpPr/>
          <p:nvPr/>
        </p:nvGrpSpPr>
        <p:grpSpPr>
          <a:xfrm>
            <a:off x="1386634" y="1608867"/>
            <a:ext cx="9363382" cy="3942364"/>
            <a:chOff x="1386634" y="1608867"/>
            <a:chExt cx="9363382" cy="3942364"/>
          </a:xfrm>
        </p:grpSpPr>
        <p:pic>
          <p:nvPicPr>
            <p:cNvPr id="3" name="Grafik 2">
              <a:hlinkClick r:id="rId2"/>
              <a:extLst>
                <a:ext uri="{FF2B5EF4-FFF2-40B4-BE49-F238E27FC236}">
                  <a16:creationId xmlns:a16="http://schemas.microsoft.com/office/drawing/2014/main" id="{C34191AF-C23E-4026-BAC4-BE5FE14548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38"/>
            <a:stretch/>
          </p:blipFill>
          <p:spPr>
            <a:xfrm>
              <a:off x="1441982" y="1608867"/>
              <a:ext cx="9308034" cy="3656345"/>
            </a:xfrm>
            <a:prstGeom prst="rect">
              <a:avLst/>
            </a:prstGeom>
          </p:spPr>
        </p:pic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50BA6E71-CDD2-4FC9-8D0D-C70DD596C7DC}"/>
                </a:ext>
              </a:extLst>
            </p:cNvPr>
            <p:cNvSpPr txBox="1"/>
            <p:nvPr/>
          </p:nvSpPr>
          <p:spPr>
            <a:xfrm>
              <a:off x="1386634" y="5243454"/>
              <a:ext cx="38101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bg1">
                      <a:lumMod val="50000"/>
                    </a:schemeClr>
                  </a:solidFill>
                  <a:latin typeface="Arial Nova Light" panose="020B0304020202020204" pitchFamily="34" charset="0"/>
                </a:rPr>
                <a:t>Abb. 5: Video (</a:t>
              </a:r>
              <a:r>
                <a:rPr lang="de-DE" sz="1400" cap="small" dirty="0">
                  <a:solidFill>
                    <a:schemeClr val="bg1">
                      <a:lumMod val="50000"/>
                    </a:schemeClr>
                  </a:solidFill>
                  <a:latin typeface="Arial Nova Light" panose="020B0304020202020204" pitchFamily="34" charset="0"/>
                </a:rPr>
                <a:t>TERRA MADRE </a:t>
              </a:r>
              <a:r>
                <a:rPr lang="de-DE" sz="1400" dirty="0">
                  <a:solidFill>
                    <a:schemeClr val="bg1">
                      <a:lumMod val="50000"/>
                    </a:schemeClr>
                  </a:solidFill>
                  <a:latin typeface="Arial Nova Light" panose="020B0304020202020204" pitchFamily="34" charset="0"/>
                </a:rPr>
                <a:t>2021)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4525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1C0E97C0-88FF-4BBD-8CC0-564316D93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28491"/>
              </p:ext>
            </p:extLst>
          </p:nvPr>
        </p:nvGraphicFramePr>
        <p:xfrm>
          <a:off x="680621" y="1676611"/>
          <a:ext cx="10922494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22494">
                  <a:extLst>
                    <a:ext uri="{9D8B030D-6E8A-4147-A177-3AD203B41FA5}">
                      <a16:colId xmlns:a16="http://schemas.microsoft.com/office/drawing/2014/main" val="1989538951"/>
                    </a:ext>
                  </a:extLst>
                </a:gridCol>
              </a:tblGrid>
              <a:tr h="443883">
                <a:tc>
                  <a:txBody>
                    <a:bodyPr/>
                    <a:lstStyle/>
                    <a:p>
                      <a:r>
                        <a:rPr lang="de-DE" sz="1600" b="0" i="0" kern="1200" cap="small" baseline="0" dirty="0">
                          <a:solidFill>
                            <a:schemeClr val="tx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+mn-cs"/>
                        </a:rPr>
                        <a:t>TERRA MADRE </a:t>
                      </a:r>
                      <a:r>
                        <a:rPr lang="de-DE" sz="1600" b="0" i="0" kern="1200" cap="none" baseline="0" dirty="0">
                          <a:solidFill>
                            <a:schemeClr val="tx1"/>
                          </a:solidFill>
                          <a:effectLst/>
                          <a:latin typeface="Arial Nova Light" panose="020B0304020202020204" pitchFamily="34" charset="0"/>
                          <a:ea typeface="+mn-ea"/>
                          <a:cs typeface="+mn-cs"/>
                        </a:rPr>
                        <a:t>(2021): </a:t>
                      </a:r>
                      <a:r>
                        <a:rPr lang="de-DE" sz="1600" u="none" cap="none" dirty="0">
                          <a:latin typeface="Arial Nova Light" panose="020B0304020202020204" pitchFamily="34" charset="0"/>
                        </a:rPr>
                        <a:t>PROVIDENCIA BLACK CRAB</a:t>
                      </a:r>
                      <a:r>
                        <a:rPr lang="de-DE" sz="1600" u="none" dirty="0">
                          <a:latin typeface="Arial Nova Light" panose="020B0304020202020204" pitchFamily="34" charset="0"/>
                        </a:rPr>
                        <a:t>. </a:t>
                      </a:r>
                      <a:r>
                        <a:rPr lang="de-DE" sz="1600" dirty="0">
                          <a:latin typeface="Arial Nova Light" panose="020B0304020202020204" pitchFamily="34" charset="0"/>
                          <a:hlinkClick r:id="rId2"/>
                        </a:rPr>
                        <a:t>https://terramadresalonedelgusto.com/scheda_espositore/granchio-nero-di-providencia/</a:t>
                      </a:r>
                      <a:r>
                        <a:rPr lang="de-DE" sz="1600" dirty="0">
                          <a:latin typeface="Arial Nova Light" panose="020B0304020202020204" pitchFamily="34" charset="0"/>
                        </a:rPr>
                        <a:t>, Stand: 13.02.2021, 17:39 Uhr.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587624"/>
                  </a:ext>
                </a:extLst>
              </a:tr>
            </a:tbl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2248DD1C-0DA0-489F-9085-A4355571287E}"/>
              </a:ext>
            </a:extLst>
          </p:cNvPr>
          <p:cNvSpPr txBox="1"/>
          <p:nvPr/>
        </p:nvSpPr>
        <p:spPr>
          <a:xfrm>
            <a:off x="680621" y="569615"/>
            <a:ext cx="4441963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4000" dirty="0" err="1">
                <a:latin typeface="Arial Nova Light" panose="020B0304020202020204" pitchFamily="34" charset="0"/>
              </a:rPr>
              <a:t>Bibliography</a:t>
            </a:r>
            <a:endParaRPr lang="de-DE" sz="2800" dirty="0">
              <a:latin typeface="Arial Nova Light" panose="020B0304020202020204" pitchFamily="34" charset="0"/>
            </a:endParaRPr>
          </a:p>
        </p:txBody>
      </p:sp>
      <p:graphicFrame>
        <p:nvGraphicFramePr>
          <p:cNvPr id="14" name="Tabelle 3">
            <a:extLst>
              <a:ext uri="{FF2B5EF4-FFF2-40B4-BE49-F238E27FC236}">
                <a16:creationId xmlns:a16="http://schemas.microsoft.com/office/drawing/2014/main" id="{194BDC7A-AB3A-4A19-8455-1950B670D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914165"/>
              </p:ext>
            </p:extLst>
          </p:nvPr>
        </p:nvGraphicFramePr>
        <p:xfrm>
          <a:off x="680621" y="3531767"/>
          <a:ext cx="10141259" cy="184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41259">
                  <a:extLst>
                    <a:ext uri="{9D8B030D-6E8A-4147-A177-3AD203B41FA5}">
                      <a16:colId xmlns:a16="http://schemas.microsoft.com/office/drawing/2014/main" val="22371732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Arial Nova Light" panose="020B0304020202020204" pitchFamily="34" charset="0"/>
                        </a:rPr>
                        <a:t>Abb. 1: Black grab………………………………………………......……………………………………….1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008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latin typeface="Arial Nova Light" panose="020B0304020202020204" pitchFamily="34" charset="0"/>
                        </a:rPr>
                        <a:t>Abb. 2: Shield……………………………………………………......……………………………………….2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094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latin typeface="Arial Nova Light" panose="020B0304020202020204" pitchFamily="34" charset="0"/>
                        </a:rPr>
                        <a:t>Abb. 3: Black grab 2……………………………………………......……………………………………….3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77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latin typeface="Arial Nova Light" panose="020B0304020202020204" pitchFamily="34" charset="0"/>
                        </a:rPr>
                        <a:t>Abb. 4: Logo.……………………………………………………......……………………………………….4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088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latin typeface="Arial Nova Light" panose="020B0304020202020204" pitchFamily="34" charset="0"/>
                        </a:rPr>
                        <a:t>Abb. 5: Video……………………………………………………......……………………………………….7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728249"/>
                  </a:ext>
                </a:extLst>
              </a:tr>
            </a:tbl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CC3B037A-672C-4931-BD5F-907398F6F2A5}"/>
              </a:ext>
            </a:extLst>
          </p:cNvPr>
          <p:cNvSpPr txBox="1"/>
          <p:nvPr/>
        </p:nvSpPr>
        <p:spPr>
          <a:xfrm>
            <a:off x="680621" y="2641920"/>
            <a:ext cx="5214152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Arial Nova Light" panose="020B0304020202020204" pitchFamily="34" charset="0"/>
              </a:rPr>
              <a:t>Table </a:t>
            </a:r>
            <a:r>
              <a:rPr lang="de-DE" sz="4000" dirty="0" err="1">
                <a:latin typeface="Arial Nova Light" panose="020B0304020202020204" pitchFamily="34" charset="0"/>
              </a:rPr>
              <a:t>of</a:t>
            </a:r>
            <a:r>
              <a:rPr lang="de-DE" sz="4000" dirty="0">
                <a:latin typeface="Arial Nova Light" panose="020B0304020202020204" pitchFamily="34" charset="0"/>
              </a:rPr>
              <a:t> </a:t>
            </a:r>
            <a:r>
              <a:rPr lang="de-DE" sz="4000" dirty="0" err="1">
                <a:latin typeface="Arial Nova Light" panose="020B0304020202020204" pitchFamily="34" charset="0"/>
              </a:rPr>
              <a:t>figures</a:t>
            </a:r>
            <a:endParaRPr lang="de-DE" sz="2800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796348"/>
      </p:ext>
    </p:extLst>
  </p:cSld>
  <p:clrMapOvr>
    <a:masterClrMapping/>
  </p:clrMapOvr>
</p:sld>
</file>

<file path=ppt/theme/theme1.xml><?xml version="1.0" encoding="utf-8"?>
<a:theme xmlns:a="http://schemas.openxmlformats.org/drawingml/2006/main" name="Tropfen">
  <a:themeElements>
    <a:clrScheme name="Tropfen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Tropfen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opfen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A64CEC9578E94EA429C29B9733F9C3" ma:contentTypeVersion="2" ma:contentTypeDescription="Ein neues Dokument erstellen." ma:contentTypeScope="" ma:versionID="bc17d32720411de8418ef738ef90e38d">
  <xsd:schema xmlns:xsd="http://www.w3.org/2001/XMLSchema" xmlns:xs="http://www.w3.org/2001/XMLSchema" xmlns:p="http://schemas.microsoft.com/office/2006/metadata/properties" xmlns:ns2="83771172-e2d8-4558-8da3-c61a1d5bc301" targetNamespace="http://schemas.microsoft.com/office/2006/metadata/properties" ma:root="true" ma:fieldsID="8b86c7b900c7082b391cfa0e6d4bd23f" ns2:_="">
    <xsd:import namespace="83771172-e2d8-4558-8da3-c61a1d5bc3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71172-e2d8-4558-8da3-c61a1d5bc3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AD09F4-B452-49D6-AE00-45C34B760AA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55A716A-EEB4-4E25-9857-8E0E73C56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771172-e2d8-4558-8da3-c61a1d5bc3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9BB199-E133-4E6B-BEF8-763357FDD6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TM04033925[[fn=Tropfen]]</Template>
  <TotalTime>0</TotalTime>
  <Words>450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Nova Light</vt:lpstr>
      <vt:lpstr>Calibri</vt:lpstr>
      <vt:lpstr>Tw Cen MT</vt:lpstr>
      <vt:lpstr>Tropfen</vt:lpstr>
      <vt:lpstr>Slow Food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Natalie Meinlschmidt [Schüler/-in Klara-Oppenheimer-Schule]</dc:creator>
  <cp:lastModifiedBy>word</cp:lastModifiedBy>
  <cp:revision>18</cp:revision>
  <dcterms:created xsi:type="dcterms:W3CDTF">2021-02-22T21:22:17Z</dcterms:created>
  <dcterms:modified xsi:type="dcterms:W3CDTF">2021-10-06T11:44:09Z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0x01010053A64CEC9578E94EA429C29B9733F9C3</vt:lpwstr>
  </property>
</Properties>
</file>