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4"/>
  </p:sldMasterIdLst>
  <p:notesMasterIdLst>
    <p:notesMasterId r:id="rId16"/>
  </p:notesMasterIdLst>
  <p:sldIdLst>
    <p:sldId id="270" r:id="rId5"/>
    <p:sldId id="256" r:id="rId6"/>
    <p:sldId id="266" r:id="rId7"/>
    <p:sldId id="257" r:id="rId8"/>
    <p:sldId id="267" r:id="rId9"/>
    <p:sldId id="259" r:id="rId10"/>
    <p:sldId id="258" r:id="rId11"/>
    <p:sldId id="262" r:id="rId12"/>
    <p:sldId id="264" r:id="rId13"/>
    <p:sldId id="260" r:id="rId14"/>
    <p:sldId id="265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D51615-4C4D-4F0A-945D-909F8DE030EE}" v="59" dt="2021-04-27T07:19:21.487"/>
    <p1510:client id="{88BEA4CF-9259-46B0-A78C-857C17BF17CC}" v="6" dt="2021-10-02T14:46:59.040"/>
    <p1510:client id="{FBD27EAA-565E-4400-9850-D3BE1AE1CBAB}" v="17" dt="2021-04-27T07:21:59.2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6"/>
    <p:restoredTop sz="94621"/>
  </p:normalViewPr>
  <p:slideViewPr>
    <p:cSldViewPr snapToGrid="0" snapToObjects="1">
      <p:cViewPr varScale="1">
        <p:scale>
          <a:sx n="108" d="100"/>
          <a:sy n="108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7DB88-023D-FD4F-9A2F-0E89E55069C5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276D9-2079-1146-903C-9239D1E481E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4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8C3EAFB1-0A5D-374B-90E9-01C1D1E59F75}" type="datetime1">
              <a:rPr lang="de-DE" smtClean="0"/>
              <a:t>06.10.2021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r>
              <a:rPr lang="en-US"/>
              <a:t>Creative Commons License</a:t>
            </a:r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493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2233-BA03-594E-B7A4-E8B0C6335E8B}" type="datetime1">
              <a:rPr lang="de-DE" smtClean="0"/>
              <a:t>06.10.2021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Creative Commons License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81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47176C4A-3CD4-F846-81B8-AFBFE339C96F}" type="datetime1">
              <a:rPr lang="de-DE" smtClean="0"/>
              <a:t>06.10.2021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r>
              <a:rPr lang="en-US"/>
              <a:t>Creative Commons License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5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A62E-7DCA-D04A-8BD3-8D4DA2340C79}" type="datetime1">
              <a:rPr lang="de-DE" smtClean="0"/>
              <a:t>06.10.2021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Creative Commons License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09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r>
              <a:rPr lang="en-US"/>
              <a:t>Creative Commons License</a:t>
            </a:r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A98A7FE3-E18F-7444-9D85-59128AE6E55F}" type="datetime1">
              <a:rPr lang="de-DE" smtClean="0"/>
              <a:t>06.10.2021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263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C03F-A26B-D54E-B276-9FC64D0A549C}" type="datetime1">
              <a:rPr lang="de-DE" smtClean="0"/>
              <a:t>06.10.2021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Creative Commons License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772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2E6C6-6F9F-ED4E-BDE5-933A87442A6D}" type="datetime1">
              <a:rPr lang="de-DE" smtClean="0"/>
              <a:t>06.10.2021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Creative Commons License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3967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6D5A1-3C6D-F341-9D00-00EF61B63E11}" type="datetime1">
              <a:rPr lang="de-DE" smtClean="0"/>
              <a:t>06.10.2021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Creative Commons License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021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9B27-2CF4-0344-9F1B-2810207C9B9E}" type="datetime1">
              <a:rPr lang="de-DE" smtClean="0"/>
              <a:t>06.10.2021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Creative Commons License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689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A11C9980-6B8F-6244-8DC0-DE4C628E27D8}" type="datetime1">
              <a:rPr lang="de-DE" smtClean="0"/>
              <a:t>06.10.2021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r>
              <a:rPr lang="en-US"/>
              <a:t>Creative Commons License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917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340DE20-E855-4540-A014-43971B73E0E4}" type="datetime1">
              <a:rPr lang="de-DE" smtClean="0"/>
              <a:t>06.10.2021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r>
              <a:rPr lang="en-US"/>
              <a:t>Creative Commons License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135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8CD3B697-38DE-AE4A-9133-85A0BFDA1492}" type="datetime1">
              <a:rPr lang="de-DE" smtClean="0"/>
              <a:t>06.10.2021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Creative Commons License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39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C63465-FDFD-4ED8-BDE2-C4C2FF4357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Slow Food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9ACA795-D1CD-437C-AC81-B4CFC64FED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Living </a:t>
            </a:r>
            <a:r>
              <a:rPr lang="de-DE" dirty="0" err="1"/>
              <a:t>euorpe</a:t>
            </a:r>
            <a:r>
              <a:rPr lang="de-DE" dirty="0"/>
              <a:t>, </a:t>
            </a:r>
            <a:r>
              <a:rPr lang="de-DE" dirty="0" err="1"/>
              <a:t>encoutaging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regions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E7E7234-1833-49CA-ADD8-A69E1D08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119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AB9B56-939E-D74F-AC3B-07834F8DE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Video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4771BC-7C83-8545-9DCD-902692E58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2954215"/>
            <a:ext cx="8770571" cy="984740"/>
          </a:xfrm>
        </p:spPr>
        <p:txBody>
          <a:bodyPr/>
          <a:lstStyle/>
          <a:p>
            <a:r>
              <a:rPr lang="de-DE" dirty="0"/>
              <a:t>https://</a:t>
            </a:r>
            <a:r>
              <a:rPr lang="de-DE" dirty="0" err="1"/>
              <a:t>www.youtube.com</a:t>
            </a:r>
            <a:r>
              <a:rPr lang="de-DE" dirty="0"/>
              <a:t>/</a:t>
            </a:r>
            <a:r>
              <a:rPr lang="de-DE" dirty="0" err="1"/>
              <a:t>watch?v</a:t>
            </a:r>
            <a:r>
              <a:rPr lang="de-DE" dirty="0"/>
              <a:t>=yguTH_kOw1M </a:t>
            </a:r>
          </a:p>
          <a:p>
            <a:endParaRPr lang="de-DE" dirty="0"/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A758714E-DD83-ED4E-B189-7974D0A6E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052" y="6168773"/>
            <a:ext cx="5569895" cy="56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reative Commons License">
            <a:extLst>
              <a:ext uri="{FF2B5EF4-FFF2-40B4-BE49-F238E27FC236}">
                <a16:creationId xmlns:a16="http://schemas.microsoft.com/office/drawing/2014/main" id="{36DA2783-6A6B-094F-9773-673022574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205" y="6239049"/>
            <a:ext cx="1193121" cy="42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220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BFE850-3B35-7542-BA5E-F3040E870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Sources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FC9FD4-2CE8-3C43-BC2F-18C9A6F33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2312276"/>
            <a:ext cx="9263575" cy="3651504"/>
          </a:xfrm>
        </p:spPr>
        <p:txBody>
          <a:bodyPr/>
          <a:lstStyle/>
          <a:p>
            <a:r>
              <a:rPr lang="de-DE" dirty="0"/>
              <a:t>https://</a:t>
            </a:r>
            <a:r>
              <a:rPr lang="de-DE" dirty="0" err="1"/>
              <a:t>terramadresalonedelgusto.com</a:t>
            </a:r>
            <a:r>
              <a:rPr lang="de-DE" dirty="0"/>
              <a:t>/en/</a:t>
            </a:r>
            <a:r>
              <a:rPr lang="de-DE" dirty="0" err="1"/>
              <a:t>scheda_espositore</a:t>
            </a:r>
            <a:r>
              <a:rPr lang="de-DE" dirty="0"/>
              <a:t>/</a:t>
            </a:r>
            <a:r>
              <a:rPr lang="de-DE" dirty="0" err="1"/>
              <a:t>ricola</a:t>
            </a:r>
            <a:r>
              <a:rPr lang="de-DE" dirty="0"/>
              <a:t>/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FE47C5-3001-314F-A887-8DD8E118A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Creative Commons License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391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77578A-2EE3-0745-8EF0-7E13ECA3C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4277" y="1192439"/>
            <a:ext cx="5624118" cy="3284538"/>
          </a:xfrm>
        </p:spPr>
        <p:txBody>
          <a:bodyPr anchor="b">
            <a:normAutofit/>
          </a:bodyPr>
          <a:lstStyle/>
          <a:p>
            <a:pPr algn="ctr"/>
            <a:r>
              <a:rPr lang="de-DE" b="0" cap="all" dirty="0" err="1">
                <a:latin typeface="Century Gothic" panose="020B0502020202020204" pitchFamily="34" charset="0"/>
              </a:rPr>
              <a:t>Ricola</a:t>
            </a:r>
            <a:r>
              <a:rPr lang="de-DE" b="0" cap="all" dirty="0"/>
              <a:t/>
            </a:r>
            <a:br>
              <a:rPr lang="de-DE" b="0" cap="all" dirty="0"/>
            </a:b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D043F2D-A82E-5C48-BF0B-C6818F33B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1095" y="4082669"/>
            <a:ext cx="5250481" cy="2108025"/>
          </a:xfrm>
        </p:spPr>
        <p:txBody>
          <a:bodyPr anchor="t">
            <a:normAutofit/>
          </a:bodyPr>
          <a:lstStyle/>
          <a:p>
            <a:pPr algn="ctr"/>
            <a:r>
              <a:rPr lang="de-DE" sz="1200" dirty="0" err="1">
                <a:latin typeface="Century Gothic" panose="020B0502020202020204" pitchFamily="34" charset="0"/>
              </a:rPr>
              <a:t>Teacher</a:t>
            </a:r>
            <a:r>
              <a:rPr lang="de-DE" sz="1200" dirty="0">
                <a:latin typeface="Century Gothic" panose="020B0502020202020204" pitchFamily="34" charset="0"/>
              </a:rPr>
              <a:t>: </a:t>
            </a:r>
            <a:r>
              <a:rPr lang="de-DE" sz="1200" dirty="0" err="1">
                <a:latin typeface="Century Gothic" panose="020B0502020202020204" pitchFamily="34" charset="0"/>
              </a:rPr>
              <a:t>Mrs.</a:t>
            </a:r>
            <a:r>
              <a:rPr lang="de-DE" sz="1200" dirty="0">
                <a:latin typeface="Century Gothic" panose="020B0502020202020204" pitchFamily="34" charset="0"/>
              </a:rPr>
              <a:t> Tauber 
</a:t>
            </a:r>
            <a:r>
              <a:rPr lang="de-DE" sz="1200" dirty="0" err="1">
                <a:latin typeface="Century Gothic" panose="020B0502020202020204" pitchFamily="34" charset="0"/>
              </a:rPr>
              <a:t>Subject</a:t>
            </a:r>
            <a:r>
              <a:rPr lang="de-DE" sz="1200" dirty="0">
                <a:latin typeface="Century Gothic" panose="020B0502020202020204" pitchFamily="34" charset="0"/>
              </a:rPr>
              <a:t>: </a:t>
            </a:r>
            <a:r>
              <a:rPr lang="de-DE" sz="1200" dirty="0" err="1">
                <a:latin typeface="Century Gothic" panose="020B0502020202020204" pitchFamily="34" charset="0"/>
              </a:rPr>
              <a:t>project</a:t>
            </a:r>
            <a:r>
              <a:rPr lang="de-DE" sz="1200" dirty="0">
                <a:latin typeface="Century Gothic" panose="020B0502020202020204" pitchFamily="34" charset="0"/>
              </a:rPr>
              <a:t> </a:t>
            </a:r>
            <a:r>
              <a:rPr lang="de-DE" sz="1200" dirty="0" err="1">
                <a:latin typeface="Century Gothic" panose="020B0502020202020204" pitchFamily="34" charset="0"/>
              </a:rPr>
              <a:t>management</a:t>
            </a:r>
            <a:r>
              <a:rPr lang="de-DE" sz="1200" dirty="0"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de-DE" sz="1200" dirty="0">
              <a:latin typeface="Century Gothic" panose="020B0502020202020204" pitchFamily="34" charset="0"/>
            </a:endParaRPr>
          </a:p>
          <a:p>
            <a:pPr algn="ctr"/>
            <a:r>
              <a:rPr lang="de-DE" sz="1200" dirty="0">
                <a:latin typeface="Century Gothic" panose="020B0502020202020204" pitchFamily="34" charset="0"/>
              </a:rPr>
              <a:t>Anna Hufnagel, 14FA1, 20.04.2021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6CB0275-66F1-4491-93B8-121D0C7176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14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8D32C3D-8F76-4E99-BE56-0836CC38CC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Einfarbig weiße 3D-Kontur-Sechskantblöcke">
            <a:extLst>
              <a:ext uri="{FF2B5EF4-FFF2-40B4-BE49-F238E27FC236}">
                <a16:creationId xmlns:a16="http://schemas.microsoft.com/office/drawing/2014/main" id="{E8A3D857-7F8E-4A48-A34E-67EEC62332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722" r="4290" b="-1"/>
          <a:stretch/>
        </p:blipFill>
        <p:spPr>
          <a:xfrm>
            <a:off x="153" y="10"/>
            <a:ext cx="5033023" cy="6857990"/>
          </a:xfrm>
          <a:custGeom>
            <a:avLst/>
            <a:gdLst/>
            <a:ahLst/>
            <a:cxnLst/>
            <a:rect l="l" t="t" r="r" b="b"/>
            <a:pathLst>
              <a:path w="4710787" h="6858000">
                <a:moveTo>
                  <a:pt x="0" y="0"/>
                </a:moveTo>
                <a:lnTo>
                  <a:pt x="1214365" y="0"/>
                </a:lnTo>
                <a:lnTo>
                  <a:pt x="1994531" y="0"/>
                </a:lnTo>
                <a:lnTo>
                  <a:pt x="3087764" y="0"/>
                </a:lnTo>
                <a:lnTo>
                  <a:pt x="3109888" y="14997"/>
                </a:lnTo>
                <a:cubicBezTo>
                  <a:pt x="4137051" y="754641"/>
                  <a:pt x="4710787" y="2093192"/>
                  <a:pt x="4710787" y="3621656"/>
                </a:cubicBezTo>
                <a:cubicBezTo>
                  <a:pt x="4710787" y="4969131"/>
                  <a:pt x="3782062" y="5602839"/>
                  <a:pt x="2836437" y="6374814"/>
                </a:cubicBezTo>
                <a:cubicBezTo>
                  <a:pt x="2664234" y="6515397"/>
                  <a:pt x="2493607" y="6653108"/>
                  <a:pt x="2319789" y="6780599"/>
                </a:cubicBezTo>
                <a:lnTo>
                  <a:pt x="2208033" y="6858000"/>
                </a:lnTo>
                <a:lnTo>
                  <a:pt x="1994531" y="6858000"/>
                </a:lnTo>
                <a:lnTo>
                  <a:pt x="12143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4" name="Freeform: Shape 14">
            <a:extLst>
              <a:ext uri="{FF2B5EF4-FFF2-40B4-BE49-F238E27FC236}">
                <a16:creationId xmlns:a16="http://schemas.microsoft.com/office/drawing/2014/main" id="{70766076-46F5-42D5-A773-2B3BEF2B8B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2" name="Picture 4" descr="Creative Commons License">
            <a:extLst>
              <a:ext uri="{FF2B5EF4-FFF2-40B4-BE49-F238E27FC236}">
                <a16:creationId xmlns:a16="http://schemas.microsoft.com/office/drawing/2014/main" id="{9BC10757-7F53-124D-B0B3-5D9FF7627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205" y="6239049"/>
            <a:ext cx="1193121" cy="42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 descr="Ein Bild, das drinnen, Pflanze, ausgestaltet, farbig enthält.&#10;&#10;Automatisch generierte Beschreibung">
            <a:extLst>
              <a:ext uri="{FF2B5EF4-FFF2-40B4-BE49-F238E27FC236}">
                <a16:creationId xmlns:a16="http://schemas.microsoft.com/office/drawing/2014/main" id="{E84DDDF4-636B-0940-9D4D-458A2A918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42" y="1975073"/>
            <a:ext cx="4559417" cy="2780954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EF190672-AAA1-7849-822C-6A1907031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674" y="6146509"/>
            <a:ext cx="1054526" cy="49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2FA8EA10-743C-0D4A-BADA-A9952126A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052" y="6168773"/>
            <a:ext cx="5569895" cy="56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133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293BC9-87F5-624E-8585-AF7D0AD32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Structure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96CD63-7D48-324D-82C2-4D42D0691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de-DE" dirty="0"/>
              <a:t>General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de-DE" dirty="0" err="1"/>
              <a:t>History</a:t>
            </a:r>
            <a:endParaRPr lang="de-DE" dirty="0"/>
          </a:p>
          <a:p>
            <a:pPr marL="285750" indent="-285750">
              <a:buFont typeface="Wingdings" pitchFamily="2" charset="2"/>
              <a:buChar char="v"/>
            </a:pPr>
            <a:r>
              <a:rPr lang="de-DE" dirty="0" err="1"/>
              <a:t>Herbs</a:t>
            </a:r>
            <a:r>
              <a:rPr lang="de-DE" dirty="0"/>
              <a:t>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de-DE" dirty="0"/>
              <a:t>Baseline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de-DE" dirty="0" err="1"/>
              <a:t>Production</a:t>
            </a:r>
            <a:r>
              <a:rPr lang="de-DE" dirty="0"/>
              <a:t>/</a:t>
            </a:r>
            <a:r>
              <a:rPr lang="de-DE" dirty="0" err="1"/>
              <a:t>Cultivation</a:t>
            </a:r>
            <a:r>
              <a:rPr lang="de-DE" dirty="0"/>
              <a:t>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de-DE" dirty="0"/>
              <a:t>Products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de-DE" dirty="0"/>
              <a:t>Video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de-DE" dirty="0" err="1"/>
              <a:t>Sources</a:t>
            </a:r>
            <a:r>
              <a:rPr lang="de-DE" dirty="0"/>
              <a:t>  </a:t>
            </a:r>
          </a:p>
          <a:p>
            <a:pPr marL="285750" indent="-285750">
              <a:buFont typeface="Wingdings" pitchFamily="2" charset="2"/>
              <a:buChar char="v"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10FA6BA-FB5B-A349-8BB4-E1E4EED80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Creative Commons License</a:t>
            </a:r>
          </a:p>
        </p:txBody>
      </p:sp>
    </p:spTree>
    <p:extLst>
      <p:ext uri="{BB962C8B-B14F-4D97-AF65-F5344CB8AC3E}">
        <p14:creationId xmlns:p14="http://schemas.microsoft.com/office/powerpoint/2010/main" val="3092733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BD7676-6AD8-5845-B165-B478426D3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General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FAE5B6-6EF3-6941-B635-F6B7C83F4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09728" tIns="109728" rIns="109728" bIns="91440" rtlCol="0" anchor="t">
            <a:norm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de-DE" dirty="0"/>
              <a:t>Swiss </a:t>
            </a:r>
            <a:r>
              <a:rPr lang="de-DE" dirty="0" err="1"/>
              <a:t>family</a:t>
            </a:r>
            <a:r>
              <a:rPr lang="de-DE" dirty="0"/>
              <a:t> </a:t>
            </a:r>
            <a:r>
              <a:rPr lang="de-DE" dirty="0" err="1"/>
              <a:t>business</a:t>
            </a:r>
            <a:r>
              <a:rPr lang="de-DE" dirty="0"/>
              <a:t> </a:t>
            </a:r>
            <a:endParaRPr lang="de-DE"/>
          </a:p>
          <a:p>
            <a:pPr marL="285750" indent="-285750">
              <a:buFont typeface="Wingdings" pitchFamily="2" charset="2"/>
              <a:buChar char="v"/>
            </a:pPr>
            <a:r>
              <a:rPr lang="de-DE" dirty="0" err="1"/>
              <a:t>Founded</a:t>
            </a:r>
            <a:r>
              <a:rPr lang="de-DE" dirty="0"/>
              <a:t> in 1940 </a:t>
            </a:r>
            <a:endParaRPr lang="de-DE"/>
          </a:p>
          <a:p>
            <a:pPr marL="285750" indent="-285750">
              <a:buFont typeface="Wingdings" pitchFamily="2" charset="2"/>
              <a:buChar char="v"/>
            </a:pP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herbal</a:t>
            </a:r>
            <a:r>
              <a:rPr lang="de-DE" dirty="0"/>
              <a:t> </a:t>
            </a:r>
            <a:r>
              <a:rPr lang="de-DE" dirty="0" err="1"/>
              <a:t>specialities</a:t>
            </a:r>
            <a:endParaRPr lang="de-DE" dirty="0">
              <a:ea typeface="Meiryo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de-DE" dirty="0"/>
              <a:t>More </a:t>
            </a:r>
            <a:r>
              <a:rPr lang="de-DE" dirty="0" err="1"/>
              <a:t>than</a:t>
            </a:r>
            <a:r>
              <a:rPr lang="de-DE" dirty="0"/>
              <a:t> 100 </a:t>
            </a:r>
            <a:r>
              <a:rPr lang="de-DE" dirty="0" err="1"/>
              <a:t>companies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Ricola</a:t>
            </a:r>
            <a:endParaRPr lang="de-DE"/>
          </a:p>
          <a:p>
            <a:pPr marL="285750" indent="-285750">
              <a:buFont typeface="Wingdings" pitchFamily="2" charset="2"/>
              <a:buChar char="v"/>
            </a:pPr>
            <a:r>
              <a:rPr lang="de-DE" dirty="0" err="1">
                <a:sym typeface="Wingdings" pitchFamily="2" charset="2"/>
              </a:rPr>
              <a:t>Dried</a:t>
            </a:r>
            <a:r>
              <a:rPr lang="de-DE" dirty="0">
                <a:sym typeface="Wingdings" pitchFamily="2" charset="2"/>
              </a:rPr>
              <a:t>, </a:t>
            </a:r>
            <a:r>
              <a:rPr lang="de-DE" dirty="0" err="1">
                <a:sym typeface="Wingdings" pitchFamily="2" charset="2"/>
              </a:rPr>
              <a:t>washed</a:t>
            </a:r>
            <a:r>
              <a:rPr lang="de-DE" dirty="0">
                <a:sym typeface="Wingdings" pitchFamily="2" charset="2"/>
              </a:rPr>
              <a:t>, </a:t>
            </a:r>
            <a:r>
              <a:rPr lang="de-DE" dirty="0" err="1">
                <a:sym typeface="Wingdings" pitchFamily="2" charset="2"/>
              </a:rPr>
              <a:t>cut</a:t>
            </a:r>
            <a:r>
              <a:rPr lang="de-DE" dirty="0">
                <a:sym typeface="Wingdings" pitchFamily="2" charset="2"/>
              </a:rPr>
              <a:t>, </a:t>
            </a:r>
            <a:r>
              <a:rPr lang="de-DE" dirty="0" err="1">
                <a:sym typeface="Wingdings" pitchFamily="2" charset="2"/>
              </a:rPr>
              <a:t>mixed</a:t>
            </a:r>
            <a:r>
              <a:rPr lang="de-DE" dirty="0">
                <a:sym typeface="Wingdings" pitchFamily="2" charset="2"/>
              </a:rPr>
              <a:t> and </a:t>
            </a:r>
            <a:r>
              <a:rPr lang="de-DE" dirty="0" err="1">
                <a:sym typeface="Wingdings" pitchFamily="2" charset="2"/>
              </a:rPr>
              <a:t>stored</a:t>
            </a:r>
            <a:r>
              <a:rPr lang="de-DE" dirty="0">
                <a:sym typeface="Wingdings" pitchFamily="2" charset="2"/>
              </a:rPr>
              <a:t> 1.4 </a:t>
            </a:r>
            <a:r>
              <a:rPr lang="de-DE" dirty="0" err="1">
                <a:sym typeface="Wingdings" pitchFamily="2" charset="2"/>
              </a:rPr>
              <a:t>million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tonnes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of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fresh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herbs</a:t>
            </a:r>
            <a:r>
              <a:rPr lang="de-DE" dirty="0">
                <a:sym typeface="Wingdings" pitchFamily="2" charset="2"/>
              </a:rPr>
              <a:t> per </a:t>
            </a:r>
            <a:r>
              <a:rPr lang="de-DE" dirty="0" err="1">
                <a:sym typeface="Wingdings" pitchFamily="2" charset="2"/>
              </a:rPr>
              <a:t>year</a:t>
            </a:r>
            <a:r>
              <a:rPr lang="de-DE" dirty="0">
                <a:sym typeface="Wingdings" pitchFamily="2" charset="2"/>
              </a:rPr>
              <a:t> 
</a:t>
            </a:r>
            <a:endParaRPr lang="de-DE" dirty="0"/>
          </a:p>
          <a:p>
            <a:pPr marL="285750" indent="-285750">
              <a:buFont typeface="Wingdings" pitchFamily="2" charset="2"/>
              <a:buChar char="v"/>
            </a:pPr>
            <a:endParaRPr lang="de-DE" dirty="0"/>
          </a:p>
        </p:txBody>
      </p:sp>
      <p:pic>
        <p:nvPicPr>
          <p:cNvPr id="1028" name="Picture 4" descr="Creative Commons License">
            <a:extLst>
              <a:ext uri="{FF2B5EF4-FFF2-40B4-BE49-F238E27FC236}">
                <a16:creationId xmlns:a16="http://schemas.microsoft.com/office/drawing/2014/main" id="{3D5720CD-82D2-654A-B45C-98DBF6F09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205" y="6239049"/>
            <a:ext cx="1193121" cy="42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15B3AC79-2019-8843-B648-17FCEBB7D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052" y="6168773"/>
            <a:ext cx="5569895" cy="56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647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BD7676-6AD8-5845-B165-B478426D3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History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FAE5B6-6EF3-6941-B635-F6B7C83F4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09728" tIns="109728" rIns="109728" bIns="91440" rtlCol="0" anchor="t">
            <a:norm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de-DE" dirty="0"/>
              <a:t>Company </a:t>
            </a:r>
            <a:r>
              <a:rPr lang="de-DE" dirty="0" err="1"/>
              <a:t>founder</a:t>
            </a:r>
            <a:r>
              <a:rPr lang="de-DE" dirty="0"/>
              <a:t>: Emil Richterich was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baker</a:t>
            </a:r>
            <a:r>
              <a:rPr lang="de-DE" dirty="0"/>
              <a:t> 
</a:t>
            </a:r>
            <a:r>
              <a:rPr lang="de-DE" dirty="0" err="1"/>
              <a:t>Interested</a:t>
            </a:r>
            <a:r>
              <a:rPr lang="de-DE" dirty="0"/>
              <a:t> in </a:t>
            </a:r>
            <a:r>
              <a:rPr lang="de-DE" dirty="0" err="1"/>
              <a:t>herbs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long</a:t>
            </a:r>
            <a:r>
              <a:rPr lang="de-DE" dirty="0"/>
              <a:t> time 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de-DE" dirty="0"/>
              <a:t>He </a:t>
            </a:r>
            <a:r>
              <a:rPr lang="de-DE" dirty="0" err="1"/>
              <a:t>starts</a:t>
            </a:r>
            <a:r>
              <a:rPr lang="de-DE" dirty="0"/>
              <a:t> </a:t>
            </a:r>
            <a:r>
              <a:rPr lang="de-DE" dirty="0" err="1"/>
              <a:t>experimenting</a:t>
            </a:r>
            <a:r>
              <a:rPr lang="de-DE" dirty="0"/>
              <a:t> </a:t>
            </a:r>
          </a:p>
          <a:p>
            <a:r>
              <a:rPr lang="de-DE" dirty="0">
                <a:ea typeface="+mn-lt"/>
                <a:cs typeface="+mn-lt"/>
              </a:rPr>
              <a:t>--&gt; </a:t>
            </a:r>
            <a:r>
              <a:rPr lang="de-DE" dirty="0" err="1">
                <a:ea typeface="+mn-lt"/>
                <a:cs typeface="+mn-lt"/>
              </a:rPr>
              <a:t>with</a:t>
            </a:r>
            <a:r>
              <a:rPr lang="de-DE" dirty="0">
                <a:ea typeface="+mn-lt"/>
                <a:cs typeface="+mn-lt"/>
              </a:rPr>
              <a:t> so </a:t>
            </a:r>
            <a:r>
              <a:rPr lang="de-DE" dirty="0" err="1">
                <a:ea typeface="+mn-lt"/>
                <a:cs typeface="+mn-lt"/>
              </a:rPr>
              <a:t>much</a:t>
            </a:r>
            <a:r>
              <a:rPr lang="de-DE" dirty="0">
                <a:ea typeface="+mn-lt"/>
                <a:cs typeface="+mn-lt"/>
              </a:rPr>
              <a:t> </a:t>
            </a:r>
            <a:r>
              <a:rPr lang="de-DE" dirty="0" err="1">
                <a:ea typeface="+mn-lt"/>
                <a:cs typeface="+mn-lt"/>
              </a:rPr>
              <a:t>herbal</a:t>
            </a:r>
            <a:r>
              <a:rPr lang="de-DE" dirty="0">
                <a:ea typeface="+mn-lt"/>
                <a:cs typeface="+mn-lt"/>
              </a:rPr>
              <a:t> power, </a:t>
            </a:r>
            <a:r>
              <a:rPr lang="de-DE" dirty="0" err="1">
                <a:ea typeface="+mn-lt"/>
                <a:cs typeface="+mn-lt"/>
              </a:rPr>
              <a:t>something</a:t>
            </a:r>
            <a:r>
              <a:rPr lang="de-DE" dirty="0">
                <a:ea typeface="+mn-lt"/>
                <a:cs typeface="+mn-lt"/>
              </a:rPr>
              <a:t> </a:t>
            </a:r>
            <a:r>
              <a:rPr lang="de-DE" dirty="0" err="1">
                <a:ea typeface="+mn-lt"/>
                <a:cs typeface="+mn-lt"/>
              </a:rPr>
              <a:t>has</a:t>
            </a:r>
            <a:r>
              <a:rPr lang="de-DE" dirty="0">
                <a:ea typeface="+mn-lt"/>
                <a:cs typeface="+mn-lt"/>
              </a:rPr>
              <a:t> </a:t>
            </a:r>
            <a:r>
              <a:rPr lang="de-DE" dirty="0" err="1">
                <a:ea typeface="+mn-lt"/>
                <a:cs typeface="+mn-lt"/>
              </a:rPr>
              <a:t>to</a:t>
            </a:r>
            <a:r>
              <a:rPr lang="de-DE" dirty="0">
                <a:ea typeface="+mn-lt"/>
                <a:cs typeface="+mn-lt"/>
              </a:rPr>
              <a:t> </a:t>
            </a:r>
            <a:r>
              <a:rPr lang="de-DE" dirty="0" err="1">
                <a:ea typeface="+mn-lt"/>
                <a:cs typeface="+mn-lt"/>
              </a:rPr>
              <a:t>be</a:t>
            </a:r>
            <a:r>
              <a:rPr lang="de-DE" dirty="0">
                <a:ea typeface="+mn-lt"/>
                <a:cs typeface="+mn-lt"/>
              </a:rPr>
              <a:t> </a:t>
            </a:r>
            <a:r>
              <a:rPr lang="de-DE" dirty="0" err="1">
                <a:ea typeface="+mn-lt"/>
                <a:cs typeface="+mn-lt"/>
              </a:rPr>
              <a:t>done</a:t>
            </a:r>
            <a:r>
              <a:rPr lang="de-DE" dirty="0">
                <a:ea typeface="+mn-lt"/>
                <a:cs typeface="+mn-lt"/>
              </a:rPr>
              <a:t> "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de-DE" dirty="0"/>
              <a:t>1940 (</a:t>
            </a:r>
            <a:r>
              <a:rPr lang="de-DE" dirty="0" err="1"/>
              <a:t>founding</a:t>
            </a:r>
            <a:r>
              <a:rPr lang="de-DE" dirty="0"/>
              <a:t> </a:t>
            </a:r>
            <a:r>
              <a:rPr lang="de-DE" dirty="0" err="1"/>
              <a:t>year</a:t>
            </a:r>
            <a:r>
              <a:rPr lang="de-DE" dirty="0"/>
              <a:t>): First </a:t>
            </a:r>
            <a:r>
              <a:rPr lang="de-DE" dirty="0" err="1"/>
              <a:t>mixture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world-famous</a:t>
            </a:r>
            <a:r>
              <a:rPr lang="de-DE" dirty="0"/>
              <a:t> Ricola </a:t>
            </a:r>
            <a:r>
              <a:rPr lang="de-DE" dirty="0" err="1"/>
              <a:t>herbal</a:t>
            </a:r>
            <a:r>
              <a:rPr lang="de-DE" dirty="0"/>
              <a:t> </a:t>
            </a:r>
            <a:r>
              <a:rPr lang="de-DE" dirty="0" err="1"/>
              <a:t>sugar</a:t>
            </a:r>
            <a:endParaRPr lang="de-DE" dirty="0">
              <a:ea typeface="Meiryo"/>
            </a:endParaRPr>
          </a:p>
        </p:txBody>
      </p:sp>
      <p:pic>
        <p:nvPicPr>
          <p:cNvPr id="1028" name="Picture 4" descr="Creative Commons License">
            <a:extLst>
              <a:ext uri="{FF2B5EF4-FFF2-40B4-BE49-F238E27FC236}">
                <a16:creationId xmlns:a16="http://schemas.microsoft.com/office/drawing/2014/main" id="{3D5720CD-82D2-654A-B45C-98DBF6F09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205" y="6239049"/>
            <a:ext cx="1193121" cy="42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15B3AC79-2019-8843-B648-17FCEBB7D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052" y="6168773"/>
            <a:ext cx="5569895" cy="56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942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08E2C0-C1F8-404B-8352-82BDFDC12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Herbs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091C18-7F71-FE40-98C3-8AB9E2931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de-DE" dirty="0" err="1"/>
              <a:t>Mixtures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13 </a:t>
            </a:r>
            <a:r>
              <a:rPr lang="de-DE" dirty="0" err="1"/>
              <a:t>medicinal</a:t>
            </a:r>
            <a:r>
              <a:rPr lang="de-DE" dirty="0"/>
              <a:t> </a:t>
            </a:r>
            <a:r>
              <a:rPr lang="de-DE" dirty="0" err="1"/>
              <a:t>herbs</a:t>
            </a:r>
            <a:r>
              <a:rPr lang="de-DE" dirty="0"/>
              <a:t> 
</a:t>
            </a:r>
          </a:p>
          <a:p>
            <a:pPr marL="285750" indent="-285750">
              <a:buFont typeface="Wingdings" pitchFamily="2" charset="2"/>
              <a:buChar char="v"/>
            </a:pPr>
            <a:endParaRPr lang="de-DE" dirty="0"/>
          </a:p>
          <a:p>
            <a:pPr marL="2205990" lvl="5" indent="-285750">
              <a:buFont typeface="Wingdings" pitchFamily="2" charset="2"/>
              <a:buChar char="v"/>
            </a:pPr>
            <a:endParaRPr lang="de-DE" dirty="0"/>
          </a:p>
          <a:p>
            <a:pPr marL="285750" lvl="1" indent="-285750">
              <a:buFont typeface="Courier New" panose="02070309020205020404" pitchFamily="49" charset="0"/>
              <a:buChar char="o"/>
            </a:pPr>
            <a:endParaRPr lang="de-DE" dirty="0"/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350333BC-5E48-7647-B93A-E854B02B3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052" y="6168773"/>
            <a:ext cx="5569895" cy="56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reative Commons License">
            <a:extLst>
              <a:ext uri="{FF2B5EF4-FFF2-40B4-BE49-F238E27FC236}">
                <a16:creationId xmlns:a16="http://schemas.microsoft.com/office/drawing/2014/main" id="{247ADEFD-2B63-6F47-BB90-791C1A78B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205" y="6239049"/>
            <a:ext cx="1193121" cy="42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BC5F9265-9080-8849-8DA9-4B9723C70F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54407"/>
              </p:ext>
            </p:extLst>
          </p:nvPr>
        </p:nvGraphicFramePr>
        <p:xfrm>
          <a:off x="2143760" y="2964102"/>
          <a:ext cx="8128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37152087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973903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0" dirty="0" err="1">
                          <a:solidFill>
                            <a:schemeClr val="tx1"/>
                          </a:solidFill>
                        </a:rPr>
                        <a:t>Elder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Burnet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789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Horehound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Yarrow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89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Mallow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Sumpfmalve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347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Peppermint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Women's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coat</a:t>
                      </a:r>
                      <a:r>
                        <a:rPr lang="de-DE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451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Speedwell</a:t>
                      </a:r>
                      <a:r>
                        <a:rPr lang="de-DE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331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Thyme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Veronica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835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Cowslip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06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3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F3F5D4-5A6C-8246-A012-2AB5E764D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Baseline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4B9D36-A648-EA4F-BA87-F95F02D03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09728" tIns="109728" rIns="109728" bIns="91440" rtlCol="0" anchor="t">
            <a:norm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de-DE" dirty="0"/>
              <a:t>Love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nature</a:t>
            </a:r>
            <a:r>
              <a:rPr lang="de-DE" dirty="0"/>
              <a:t> &amp; </a:t>
            </a:r>
            <a:r>
              <a:rPr lang="de-DE" dirty="0" err="1"/>
              <a:t>protection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nature</a:t>
            </a:r>
            <a:r>
              <a:rPr lang="de-DE" dirty="0"/>
              <a:t> </a:t>
            </a:r>
            <a:endParaRPr lang="de-DE" dirty="0">
              <a:ea typeface="Meiryo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natural</a:t>
            </a:r>
            <a:r>
              <a:rPr lang="de-DE" dirty="0"/>
              <a:t> </a:t>
            </a:r>
            <a:r>
              <a:rPr lang="de-DE" dirty="0" err="1"/>
              <a:t>ingredients</a:t>
            </a:r>
            <a:endParaRPr lang="de-DE" dirty="0">
              <a:ea typeface="Meiryo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de-DE" dirty="0" err="1"/>
              <a:t>Organic</a:t>
            </a:r>
            <a:r>
              <a:rPr lang="de-DE" dirty="0"/>
              <a:t> </a:t>
            </a:r>
            <a:r>
              <a:rPr lang="de-DE" dirty="0" err="1"/>
              <a:t>cultivation</a:t>
            </a:r>
            <a:r>
              <a:rPr lang="de-DE" dirty="0"/>
              <a:t> -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pesticides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chemical</a:t>
            </a:r>
            <a:r>
              <a:rPr lang="de-DE" dirty="0"/>
              <a:t> </a:t>
            </a:r>
            <a:r>
              <a:rPr lang="de-DE" dirty="0" err="1"/>
              <a:t>fertilisers</a:t>
            </a:r>
            <a:endParaRPr lang="de-DE" dirty="0" err="1">
              <a:ea typeface="Meiryo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de-DE" dirty="0"/>
              <a:t> Low environmental </a:t>
            </a:r>
            <a:r>
              <a:rPr lang="de-DE" dirty="0" err="1"/>
              <a:t>impact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herb </a:t>
            </a:r>
            <a:r>
              <a:rPr lang="de-DE" dirty="0" err="1"/>
              <a:t>centre</a:t>
            </a:r>
            <a:r>
              <a:rPr lang="de-DE" dirty="0"/>
              <a:t> </a:t>
            </a:r>
            <a:endParaRPr lang="de-DE"/>
          </a:p>
          <a:p>
            <a:pPr marL="285750" indent="-285750">
              <a:buFont typeface="Wingdings" pitchFamily="2" charset="2"/>
              <a:buChar char="v"/>
            </a:pPr>
            <a:endParaRPr lang="de-DE" dirty="0"/>
          </a:p>
          <a:p>
            <a:r>
              <a:rPr lang="de-DE" dirty="0"/>
              <a:t> </a:t>
            </a:r>
            <a:r>
              <a:rPr lang="de-DE" baseline="30000" dirty="0"/>
              <a:t> </a:t>
            </a:r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FD868841-7AEB-4443-9168-F5C13DBAC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052" y="6168773"/>
            <a:ext cx="5569895" cy="56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reative Commons License">
            <a:extLst>
              <a:ext uri="{FF2B5EF4-FFF2-40B4-BE49-F238E27FC236}">
                <a16:creationId xmlns:a16="http://schemas.microsoft.com/office/drawing/2014/main" id="{64BB83C7-1ACE-D34F-B38A-3DC4C7F3F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205" y="6239049"/>
            <a:ext cx="1193121" cy="42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346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EFC0E4-138D-6742-9539-1830E0EED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Production</a:t>
            </a:r>
            <a:r>
              <a:rPr lang="de-DE" dirty="0"/>
              <a:t>/</a:t>
            </a:r>
            <a:r>
              <a:rPr lang="de-DE" dirty="0" err="1"/>
              <a:t>Cultivation</a:t>
            </a:r>
            <a:r>
              <a:rPr lang="de-DE" dirty="0"/>
              <a:t>  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4EFA08-E2FC-5844-8A16-2FF22C67B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09728" tIns="109728" rIns="109728" bIns="91440" rtlCol="0" anchor="t">
            <a:normAutofit fontScale="92500" lnSpcReduction="20000"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de-DE" err="1"/>
              <a:t>Cultivation</a:t>
            </a:r>
            <a:r>
              <a:rPr lang="de-DE" dirty="0"/>
              <a:t> </a:t>
            </a:r>
            <a:r>
              <a:rPr lang="de-DE" err="1"/>
              <a:t>of</a:t>
            </a:r>
            <a:r>
              <a:rPr lang="de-DE" dirty="0"/>
              <a:t> </a:t>
            </a:r>
            <a:r>
              <a:rPr lang="de-DE" err="1"/>
              <a:t>herbs</a:t>
            </a:r>
            <a:r>
              <a:rPr lang="de-DE" dirty="0"/>
              <a:t> in </a:t>
            </a:r>
            <a:r>
              <a:rPr lang="de-DE" err="1"/>
              <a:t>the</a:t>
            </a:r>
            <a:r>
              <a:rPr lang="de-DE" dirty="0"/>
              <a:t> Schweitzer Mountains </a:t>
            </a:r>
            <a:endParaRPr lang="de-DE"/>
          </a:p>
          <a:p>
            <a:pPr marL="285750" indent="-285750">
              <a:buFont typeface="Wingdings" pitchFamily="2" charset="2"/>
              <a:buChar char="v"/>
            </a:pPr>
            <a:r>
              <a:rPr lang="de-DE" dirty="0"/>
              <a:t>Pay </a:t>
            </a:r>
            <a:r>
              <a:rPr lang="de-DE" dirty="0" err="1"/>
              <a:t>attention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individual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herbs</a:t>
            </a:r>
            <a:r>
              <a:rPr lang="de-DE" dirty="0"/>
              <a:t> </a:t>
            </a:r>
            <a:endParaRPr lang="de-DE"/>
          </a:p>
          <a:p>
            <a:pPr marL="2205990" lvl="5" indent="-285750">
              <a:buFont typeface="Wingdings" pitchFamily="2" charset="2"/>
              <a:buChar char="v"/>
            </a:pPr>
            <a:r>
              <a:rPr lang="de-DE" dirty="0"/>
              <a:t>Climate, </a:t>
            </a:r>
            <a:r>
              <a:rPr lang="de-DE" dirty="0" err="1"/>
              <a:t>location</a:t>
            </a:r>
            <a:r>
              <a:rPr lang="de-DE" dirty="0"/>
              <a:t> and </a:t>
            </a:r>
            <a:r>
              <a:rPr lang="de-DE" dirty="0" err="1"/>
              <a:t>soil</a:t>
            </a:r>
            <a:r>
              <a:rPr lang="de-DE" dirty="0"/>
              <a:t> </a:t>
            </a:r>
            <a:r>
              <a:rPr lang="de-DE" dirty="0" err="1"/>
              <a:t>condition</a:t>
            </a:r>
            <a:endParaRPr lang="de-DE" dirty="0"/>
          </a:p>
          <a:p>
            <a:pPr marL="285750" indent="-285750">
              <a:buFont typeface="Wingdings" pitchFamily="2" charset="2"/>
              <a:buChar char="v"/>
            </a:pPr>
            <a:r>
              <a:rPr lang="de-DE" dirty="0" err="1"/>
              <a:t>Growing</a:t>
            </a:r>
            <a:r>
              <a:rPr lang="de-DE" dirty="0"/>
              <a:t> </a:t>
            </a:r>
            <a:r>
              <a:rPr lang="de-DE" dirty="0" err="1"/>
              <a:t>areas</a:t>
            </a:r>
            <a:r>
              <a:rPr lang="de-DE" dirty="0"/>
              <a:t> </a:t>
            </a:r>
            <a:r>
              <a:rPr lang="de-DE" dirty="0" err="1"/>
              <a:t>far</a:t>
            </a:r>
            <a:r>
              <a:rPr lang="de-DE" dirty="0"/>
              <a:t> </a:t>
            </a:r>
            <a:r>
              <a:rPr lang="de-DE" dirty="0" err="1"/>
              <a:t>away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industry</a:t>
            </a:r>
            <a:r>
              <a:rPr lang="de-DE" dirty="0"/>
              <a:t> &amp; </a:t>
            </a:r>
            <a:r>
              <a:rPr lang="de-DE" dirty="0" err="1"/>
              <a:t>transport</a:t>
            </a:r>
            <a:r>
              <a:rPr lang="de-DE" dirty="0"/>
              <a:t> - </a:t>
            </a:r>
            <a:r>
              <a:rPr lang="de-DE" dirty="0" err="1"/>
              <a:t>Protection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herbs</a:t>
            </a:r>
            <a:r>
              <a:rPr lang="de-DE" dirty="0"/>
              <a:t>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de-DE" dirty="0" err="1"/>
              <a:t>Caring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farmers</a:t>
            </a:r>
            <a:r>
              <a:rPr lang="de-DE" dirty="0"/>
              <a:t> </a:t>
            </a:r>
            <a:endParaRPr lang="de-DE"/>
          </a:p>
          <a:p>
            <a:pPr marL="2205990" lvl="5" indent="-285750">
              <a:buFont typeface="Wingdings" pitchFamily="2" charset="2"/>
              <a:buChar char="v"/>
            </a:pPr>
            <a:r>
              <a:rPr lang="de-DE" dirty="0" err="1"/>
              <a:t>Years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contracts</a:t>
            </a:r>
            <a:r>
              <a:rPr lang="de-DE" dirty="0"/>
              <a:t> – </a:t>
            </a:r>
            <a:r>
              <a:rPr lang="de-DE" dirty="0" err="1"/>
              <a:t>long</a:t>
            </a:r>
            <a:r>
              <a:rPr lang="de-DE" dirty="0"/>
              <a:t>-term </a:t>
            </a:r>
            <a:r>
              <a:rPr lang="de-DE" dirty="0" err="1"/>
              <a:t>protection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work</a:t>
            </a:r>
            <a:endParaRPr lang="de-DE" dirty="0"/>
          </a:p>
          <a:p>
            <a:pPr marL="285750" indent="-285750">
              <a:buFont typeface="Wingdings" pitchFamily="2" charset="2"/>
              <a:buChar char="v"/>
            </a:pPr>
            <a:r>
              <a:rPr lang="de-DE" err="1"/>
              <a:t>Handicraft</a:t>
            </a:r>
            <a:r>
              <a:rPr lang="de-DE" dirty="0"/>
              <a:t> </a:t>
            </a:r>
            <a:r>
              <a:rPr lang="de-DE" err="1"/>
              <a:t>by</a:t>
            </a:r>
            <a:r>
              <a:rPr lang="de-DE" dirty="0"/>
              <a:t> </a:t>
            </a:r>
            <a:r>
              <a:rPr lang="de-DE" err="1"/>
              <a:t>farmers</a:t>
            </a:r>
            <a:r>
              <a:rPr lang="de-DE" dirty="0"/>
              <a:t> - </a:t>
            </a:r>
            <a:r>
              <a:rPr lang="de-DE" err="1"/>
              <a:t>Promoting</a:t>
            </a:r>
            <a:r>
              <a:rPr lang="de-DE" dirty="0"/>
              <a:t> </a:t>
            </a:r>
            <a:r>
              <a:rPr lang="de-DE" err="1"/>
              <a:t>biodiversity</a:t>
            </a:r>
            <a:r>
              <a:rPr lang="de-DE" dirty="0"/>
              <a:t>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de-DE" dirty="0"/>
              <a:t>Regular </a:t>
            </a:r>
            <a:r>
              <a:rPr lang="de-DE" dirty="0" err="1"/>
              <a:t>field</a:t>
            </a:r>
            <a:r>
              <a:rPr lang="de-DE" dirty="0"/>
              <a:t> </a:t>
            </a:r>
            <a:r>
              <a:rPr lang="de-DE" dirty="0" err="1"/>
              <a:t>changes</a:t>
            </a:r>
            <a:r>
              <a:rPr lang="de-DE" dirty="0"/>
              <a:t> </a:t>
            </a:r>
            <a:r>
              <a:rPr lang="de-DE" dirty="0">
                <a:sym typeface="Wingdings" pitchFamily="2" charset="2"/>
              </a:rPr>
              <a:t> </a:t>
            </a:r>
            <a:r>
              <a:rPr lang="de-DE" dirty="0" err="1">
                <a:sym typeface="Wingdings" pitchFamily="2" charset="2"/>
              </a:rPr>
              <a:t>increases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the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fertility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of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the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soil</a:t>
            </a:r>
            <a:r>
              <a:rPr lang="de-DE" dirty="0">
                <a:sym typeface="Wingdings" pitchFamily="2" charset="2"/>
              </a:rPr>
              <a:t> </a:t>
            </a:r>
            <a:endParaRPr lang="de-DE"/>
          </a:p>
          <a:p>
            <a:pPr marL="285750" indent="-285750">
              <a:buFont typeface="Wingdings" pitchFamily="2" charset="2"/>
              <a:buChar char="v"/>
            </a:pPr>
            <a:endParaRPr lang="de-DE" dirty="0">
              <a:sym typeface="Wingdings" pitchFamily="2" charset="2"/>
            </a:endParaRPr>
          </a:p>
          <a:p>
            <a:endParaRPr lang="de-DE" dirty="0"/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C5D53A74-A1D0-5243-8606-786ED07F6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052" y="6168773"/>
            <a:ext cx="5569895" cy="56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reative Commons License">
            <a:extLst>
              <a:ext uri="{FF2B5EF4-FFF2-40B4-BE49-F238E27FC236}">
                <a16:creationId xmlns:a16="http://schemas.microsoft.com/office/drawing/2014/main" id="{E204701E-AE92-444E-9D6C-2BF35C995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205" y="6239049"/>
            <a:ext cx="1193121" cy="42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174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7CE9DA-9AEF-7B49-8CF0-DB2E5F2B3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Products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E52500-7324-0148-9CAF-2A3E660DD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09728" tIns="109728" rIns="109728" bIns="91440" rtlCol="0" anchor="t">
            <a:norm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de-DE" dirty="0"/>
              <a:t>Sweets in 12 different </a:t>
            </a:r>
            <a:r>
              <a:rPr lang="de-DE" err="1"/>
              <a:t>flavors</a:t>
            </a:r>
            <a:r>
              <a:rPr lang="de-DE" dirty="0"/>
              <a:t>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de-DE" dirty="0"/>
              <a:t>5 </a:t>
            </a:r>
            <a:r>
              <a:rPr lang="de-DE" dirty="0" err="1"/>
              <a:t>varieties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soluble and instant </a:t>
            </a:r>
            <a:r>
              <a:rPr lang="de-DE" dirty="0" err="1"/>
              <a:t>tea</a:t>
            </a:r>
            <a:endParaRPr lang="de-DE" dirty="0">
              <a:ea typeface="Meiryo"/>
            </a:endParaRPr>
          </a:p>
          <a:p>
            <a:pPr marL="285750" indent="-285750">
              <a:buFont typeface="Wingdings" pitchFamily="2" charset="2"/>
              <a:buChar char="v"/>
            </a:pPr>
            <a:endParaRPr lang="de-DE" dirty="0"/>
          </a:p>
          <a:p>
            <a:pPr marL="285750" indent="-285750">
              <a:buFont typeface="Wingdings" pitchFamily="2" charset="2"/>
              <a:buChar char="v"/>
            </a:pPr>
            <a:r>
              <a:rPr lang="de-DE" dirty="0"/>
              <a:t>New </a:t>
            </a:r>
            <a:r>
              <a:rPr lang="de-DE" dirty="0" err="1"/>
              <a:t>range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functional</a:t>
            </a:r>
            <a:r>
              <a:rPr lang="de-DE" dirty="0"/>
              <a:t> </a:t>
            </a:r>
            <a:r>
              <a:rPr lang="de-DE" dirty="0" err="1"/>
              <a:t>candies</a:t>
            </a:r>
            <a:r>
              <a:rPr lang="de-DE" dirty="0"/>
              <a:t> </a:t>
            </a:r>
            <a:r>
              <a:rPr lang="de-DE" dirty="0" err="1"/>
              <a:t>introduced</a:t>
            </a:r>
            <a:r>
              <a:rPr lang="de-DE" dirty="0"/>
              <a:t> </a:t>
            </a:r>
            <a:r>
              <a:rPr lang="de-DE" dirty="0" err="1"/>
              <a:t>since</a:t>
            </a:r>
            <a:r>
              <a:rPr lang="de-DE" dirty="0"/>
              <a:t> 2019 </a:t>
            </a:r>
          </a:p>
          <a:p>
            <a:pPr marL="2205990" lvl="5" indent="-285750">
              <a:buFont typeface="Wingdings" pitchFamily="2" charset="2"/>
              <a:buChar char="v"/>
            </a:pPr>
            <a:r>
              <a:rPr lang="de-DE" dirty="0"/>
              <a:t>Feeling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freedom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respiratory</a:t>
            </a:r>
            <a:r>
              <a:rPr lang="de-DE" dirty="0"/>
              <a:t> </a:t>
            </a:r>
            <a:r>
              <a:rPr lang="de-DE" dirty="0" err="1"/>
              <a:t>tract</a:t>
            </a:r>
            <a:r>
              <a:rPr lang="de-DE" dirty="0"/>
              <a:t>  </a:t>
            </a:r>
          </a:p>
          <a:p>
            <a:pPr marL="285750" indent="-285750">
              <a:buFont typeface="Wingdings" pitchFamily="2" charset="2"/>
              <a:buChar char="v"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302F343-9B6C-8E49-AD9F-583868820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Creative Commons License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963923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LightSeedRightStep">
      <a:dk1>
        <a:srgbClr val="000000"/>
      </a:dk1>
      <a:lt1>
        <a:srgbClr val="FFFFFF"/>
      </a:lt1>
      <a:dk2>
        <a:srgbClr val="242741"/>
      </a:dk2>
      <a:lt2>
        <a:srgbClr val="E8E2E2"/>
      </a:lt2>
      <a:accent1>
        <a:srgbClr val="73A9AD"/>
      </a:accent1>
      <a:accent2>
        <a:srgbClr val="749DC4"/>
      </a:accent2>
      <a:accent3>
        <a:srgbClr val="8D93CF"/>
      </a:accent3>
      <a:accent4>
        <a:srgbClr val="8E74C4"/>
      </a:accent4>
      <a:accent5>
        <a:srgbClr val="BE8DCF"/>
      </a:accent5>
      <a:accent6>
        <a:srgbClr val="C474B8"/>
      </a:accent6>
      <a:hlink>
        <a:srgbClr val="AE6E69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3A64CEC9578E94EA429C29B9733F9C3" ma:contentTypeVersion="2" ma:contentTypeDescription="Ein neues Dokument erstellen." ma:contentTypeScope="" ma:versionID="bc17d32720411de8418ef738ef90e38d">
  <xsd:schema xmlns:xsd="http://www.w3.org/2001/XMLSchema" xmlns:xs="http://www.w3.org/2001/XMLSchema" xmlns:p="http://schemas.microsoft.com/office/2006/metadata/properties" xmlns:ns2="83771172-e2d8-4558-8da3-c61a1d5bc301" targetNamespace="http://schemas.microsoft.com/office/2006/metadata/properties" ma:root="true" ma:fieldsID="8b86c7b900c7082b391cfa0e6d4bd23f" ns2:_="">
    <xsd:import namespace="83771172-e2d8-4558-8da3-c61a1d5bc3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771172-e2d8-4558-8da3-c61a1d5bc3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DFCE02-76F0-40B8-9851-C72215D739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771172-e2d8-4558-8da3-c61a1d5bc3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36D640-02E4-432A-97A2-DB0C39F21FC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2E9B062-241D-48EB-A7DF-3B24FAD963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</Words>
  <Application>Microsoft Office PowerPoint</Application>
  <PresentationFormat>Widescreen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Century Gothic</vt:lpstr>
      <vt:lpstr>Corbel</vt:lpstr>
      <vt:lpstr>Courier New</vt:lpstr>
      <vt:lpstr>Meiryo</vt:lpstr>
      <vt:lpstr>Wingdings</vt:lpstr>
      <vt:lpstr>SketchLinesVTI</vt:lpstr>
      <vt:lpstr>Slow Food</vt:lpstr>
      <vt:lpstr>Ricola </vt:lpstr>
      <vt:lpstr>Structure </vt:lpstr>
      <vt:lpstr>General</vt:lpstr>
      <vt:lpstr>History </vt:lpstr>
      <vt:lpstr>Herbs</vt:lpstr>
      <vt:lpstr>Baseline</vt:lpstr>
      <vt:lpstr>Production/Cultivation   </vt:lpstr>
      <vt:lpstr>Products </vt:lpstr>
      <vt:lpstr>Video</vt:lpstr>
      <vt:lpstr>Sources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FRANCIACORTA CONSORTIUM </dc:title>
  <dc:creator>Anna Hufnagel1 [Schüler/-in Klara-Oppenheimer-Schule]</dc:creator>
  <cp:lastModifiedBy>Convertio</cp:lastModifiedBy>
  <cp:revision>49</cp:revision>
  <dcterms:created xsi:type="dcterms:W3CDTF">2021-02-22T19:44:53Z</dcterms:created>
  <dcterms:modified xsi:type="dcterms:W3CDTF">2021-10-06T11:39:03Z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0x01010053A64CEC9578E94EA429C29B9733F9C3</vt:lpwstr>
  </property>
</Properties>
</file>