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8A9F8-9C00-4591-95B3-A865F753526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61A4D5-050B-4E5F-9761-7DFC4785D056}">
      <dgm:prSet phldrT="[Texto]"/>
      <dgm:spPr/>
      <dgm:t>
        <a:bodyPr/>
        <a:lstStyle/>
        <a:p>
          <a:r>
            <a:rPr lang="es-ES" dirty="0" smtClean="0"/>
            <a:t>ORIGIN OF LAS LORAS GEOPARK</a:t>
          </a:r>
          <a:endParaRPr lang="es-ES" dirty="0"/>
        </a:p>
      </dgm:t>
    </dgm:pt>
    <dgm:pt modelId="{EE965ED6-6647-49E9-A30F-4426415EFA63}" type="parTrans" cxnId="{E8FD8331-8FC5-4982-AF31-9F3AA679B9C0}">
      <dgm:prSet/>
      <dgm:spPr/>
      <dgm:t>
        <a:bodyPr/>
        <a:lstStyle/>
        <a:p>
          <a:endParaRPr lang="es-ES"/>
        </a:p>
      </dgm:t>
    </dgm:pt>
    <dgm:pt modelId="{A6F4C96F-E6E1-40D7-892B-3AA9D6452C1A}" type="sibTrans" cxnId="{E8FD8331-8FC5-4982-AF31-9F3AA679B9C0}">
      <dgm:prSet/>
      <dgm:spPr/>
      <dgm:t>
        <a:bodyPr/>
        <a:lstStyle/>
        <a:p>
          <a:endParaRPr lang="es-ES"/>
        </a:p>
      </dgm:t>
    </dgm:pt>
    <dgm:pt modelId="{7D1C9AE0-C4FB-4863-8642-4069DACBFAD1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POPULATION</a:t>
          </a:r>
          <a:endParaRPr lang="es-ES" dirty="0"/>
        </a:p>
      </dgm:t>
    </dgm:pt>
    <dgm:pt modelId="{D5CA1F72-BA09-407A-888F-0B643C00D217}" type="parTrans" cxnId="{0D850982-6ABC-4800-B462-085404D02A70}">
      <dgm:prSet/>
      <dgm:spPr/>
      <dgm:t>
        <a:bodyPr/>
        <a:lstStyle/>
        <a:p>
          <a:endParaRPr lang="es-ES"/>
        </a:p>
      </dgm:t>
    </dgm:pt>
    <dgm:pt modelId="{288B6395-522D-421D-83C1-690DCD0F46DA}" type="sibTrans" cxnId="{0D850982-6ABC-4800-B462-085404D02A70}">
      <dgm:prSet/>
      <dgm:spPr/>
      <dgm:t>
        <a:bodyPr/>
        <a:lstStyle/>
        <a:p>
          <a:endParaRPr lang="es-ES"/>
        </a:p>
      </dgm:t>
    </dgm:pt>
    <dgm:pt modelId="{737DEB94-1378-4962-8365-75D0ABC0DF08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A LITTLE BIT OF HISTORY</a:t>
          </a:r>
          <a:endParaRPr lang="es-ES" dirty="0"/>
        </a:p>
      </dgm:t>
    </dgm:pt>
    <dgm:pt modelId="{6A287C2B-1B82-4621-B5DC-42B43E33C448}" type="parTrans" cxnId="{047DD264-8F5D-4891-A136-384FF14AA968}">
      <dgm:prSet/>
      <dgm:spPr/>
      <dgm:t>
        <a:bodyPr/>
        <a:lstStyle/>
        <a:p>
          <a:endParaRPr lang="es-ES"/>
        </a:p>
      </dgm:t>
    </dgm:pt>
    <dgm:pt modelId="{7EDC1369-5B22-4DC1-88D5-66BB716BDF68}" type="sibTrans" cxnId="{047DD264-8F5D-4891-A136-384FF14AA968}">
      <dgm:prSet/>
      <dgm:spPr/>
      <dgm:t>
        <a:bodyPr/>
        <a:lstStyle/>
        <a:p>
          <a:endParaRPr lang="es-ES"/>
        </a:p>
      </dgm:t>
    </dgm:pt>
    <dgm:pt modelId="{A2B15B22-3B2C-47DD-9A73-70C89C423394}">
      <dgm:prSet phldrT="[Texto]"/>
      <dgm:spPr>
        <a:solidFill>
          <a:srgbClr val="7030A0"/>
        </a:solidFill>
      </dgm:spPr>
      <dgm:t>
        <a:bodyPr/>
        <a:lstStyle/>
        <a:p>
          <a:r>
            <a:rPr lang="es-ES" dirty="0" smtClean="0"/>
            <a:t> STORIES</a:t>
          </a:r>
        </a:p>
      </dgm:t>
    </dgm:pt>
    <dgm:pt modelId="{DF1EBF28-508B-471E-861B-87CEA0E728A7}" type="parTrans" cxnId="{A17C6BB2-0FC5-4DFF-920E-D4865627E78F}">
      <dgm:prSet/>
      <dgm:spPr/>
      <dgm:t>
        <a:bodyPr/>
        <a:lstStyle/>
        <a:p>
          <a:endParaRPr lang="es-ES"/>
        </a:p>
      </dgm:t>
    </dgm:pt>
    <dgm:pt modelId="{EEBB86C3-DE2D-4CFB-9188-73AD06218D46}" type="sibTrans" cxnId="{A17C6BB2-0FC5-4DFF-920E-D4865627E78F}">
      <dgm:prSet/>
      <dgm:spPr/>
      <dgm:t>
        <a:bodyPr/>
        <a:lstStyle/>
        <a:p>
          <a:endParaRPr lang="es-ES"/>
        </a:p>
      </dgm:t>
    </dgm:pt>
    <dgm:pt modelId="{DC2A034F-B1A5-4BFD-9CCD-19184D50770E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 smtClean="0"/>
            <a:t>TIME OUT IN LAS LORAS</a:t>
          </a:r>
          <a:endParaRPr lang="es-ES" dirty="0"/>
        </a:p>
      </dgm:t>
    </dgm:pt>
    <dgm:pt modelId="{AE7FD05D-553E-4952-81B0-0842878C175B}" type="parTrans" cxnId="{51F2F965-1E37-4648-8F48-58D923F30DC4}">
      <dgm:prSet/>
      <dgm:spPr/>
      <dgm:t>
        <a:bodyPr/>
        <a:lstStyle/>
        <a:p>
          <a:endParaRPr lang="es-ES"/>
        </a:p>
      </dgm:t>
    </dgm:pt>
    <dgm:pt modelId="{5AF75513-D464-423F-B7D6-3DC2A999A856}" type="sibTrans" cxnId="{51F2F965-1E37-4648-8F48-58D923F30DC4}">
      <dgm:prSet/>
      <dgm:spPr/>
      <dgm:t>
        <a:bodyPr/>
        <a:lstStyle/>
        <a:p>
          <a:endParaRPr lang="es-ES"/>
        </a:p>
      </dgm:t>
    </dgm:pt>
    <dgm:pt modelId="{273A035F-0168-41E3-B63E-5C79ABCC4C8C}" type="pres">
      <dgm:prSet presAssocID="{5248A9F8-9C00-4591-95B3-A865F75352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3284E38-D6C0-4FBD-88A1-1D10173F1813}" type="pres">
      <dgm:prSet presAssocID="{B961A4D5-050B-4E5F-9761-7DFC4785D0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89B394-2E5C-4BD7-B8E5-BE8548B64A93}" type="pres">
      <dgm:prSet presAssocID="{A6F4C96F-E6E1-40D7-892B-3AA9D6452C1A}" presName="sibTrans" presStyleCnt="0"/>
      <dgm:spPr/>
    </dgm:pt>
    <dgm:pt modelId="{B992E0C4-970F-4003-AEF2-AAD7AE53179C}" type="pres">
      <dgm:prSet presAssocID="{7D1C9AE0-C4FB-4863-8642-4069DACBFA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9AA92B-A90B-4CE0-A430-08758C0D58E6}" type="pres">
      <dgm:prSet presAssocID="{288B6395-522D-421D-83C1-690DCD0F46DA}" presName="sibTrans" presStyleCnt="0"/>
      <dgm:spPr/>
    </dgm:pt>
    <dgm:pt modelId="{2FF77D09-80F4-4F51-B1D0-07CCCDA8E9C0}" type="pres">
      <dgm:prSet presAssocID="{737DEB94-1378-4962-8365-75D0ABC0DF0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6C92A2-F752-46BE-A789-8A2C772149D7}" type="pres">
      <dgm:prSet presAssocID="{7EDC1369-5B22-4DC1-88D5-66BB716BDF68}" presName="sibTrans" presStyleCnt="0"/>
      <dgm:spPr/>
    </dgm:pt>
    <dgm:pt modelId="{7088A1BF-666C-4586-9EB6-8AE4134B235F}" type="pres">
      <dgm:prSet presAssocID="{A2B15B22-3B2C-47DD-9A73-70C89C42339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82BD21-4750-47CF-A923-E57A5FE9A40E}" type="pres">
      <dgm:prSet presAssocID="{EEBB86C3-DE2D-4CFB-9188-73AD06218D46}" presName="sibTrans" presStyleCnt="0"/>
      <dgm:spPr/>
    </dgm:pt>
    <dgm:pt modelId="{097279DC-3E98-490E-B6A4-15D9FCB4AE7A}" type="pres">
      <dgm:prSet presAssocID="{DC2A034F-B1A5-4BFD-9CCD-19184D50770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060F7E-E443-4EB7-BBA3-3992F30FA9A1}" type="presOf" srcId="{5248A9F8-9C00-4591-95B3-A865F753526B}" destId="{273A035F-0168-41E3-B63E-5C79ABCC4C8C}" srcOrd="0" destOrd="0" presId="urn:microsoft.com/office/officeart/2005/8/layout/default#2"/>
    <dgm:cxn modelId="{B7682FA1-D044-4B85-9429-362DDB54E588}" type="presOf" srcId="{737DEB94-1378-4962-8365-75D0ABC0DF08}" destId="{2FF77D09-80F4-4F51-B1D0-07CCCDA8E9C0}" srcOrd="0" destOrd="0" presId="urn:microsoft.com/office/officeart/2005/8/layout/default#2"/>
    <dgm:cxn modelId="{51F2F965-1E37-4648-8F48-58D923F30DC4}" srcId="{5248A9F8-9C00-4591-95B3-A865F753526B}" destId="{DC2A034F-B1A5-4BFD-9CCD-19184D50770E}" srcOrd="4" destOrd="0" parTransId="{AE7FD05D-553E-4952-81B0-0842878C175B}" sibTransId="{5AF75513-D464-423F-B7D6-3DC2A999A856}"/>
    <dgm:cxn modelId="{E8FD8331-8FC5-4982-AF31-9F3AA679B9C0}" srcId="{5248A9F8-9C00-4591-95B3-A865F753526B}" destId="{B961A4D5-050B-4E5F-9761-7DFC4785D056}" srcOrd="0" destOrd="0" parTransId="{EE965ED6-6647-49E9-A30F-4426415EFA63}" sibTransId="{A6F4C96F-E6E1-40D7-892B-3AA9D6452C1A}"/>
    <dgm:cxn modelId="{6519E36A-CAF3-4317-B4C0-A54BE0A50B62}" type="presOf" srcId="{DC2A034F-B1A5-4BFD-9CCD-19184D50770E}" destId="{097279DC-3E98-490E-B6A4-15D9FCB4AE7A}" srcOrd="0" destOrd="0" presId="urn:microsoft.com/office/officeart/2005/8/layout/default#2"/>
    <dgm:cxn modelId="{047DD264-8F5D-4891-A136-384FF14AA968}" srcId="{5248A9F8-9C00-4591-95B3-A865F753526B}" destId="{737DEB94-1378-4962-8365-75D0ABC0DF08}" srcOrd="2" destOrd="0" parTransId="{6A287C2B-1B82-4621-B5DC-42B43E33C448}" sibTransId="{7EDC1369-5B22-4DC1-88D5-66BB716BDF68}"/>
    <dgm:cxn modelId="{0D850982-6ABC-4800-B462-085404D02A70}" srcId="{5248A9F8-9C00-4591-95B3-A865F753526B}" destId="{7D1C9AE0-C4FB-4863-8642-4069DACBFAD1}" srcOrd="1" destOrd="0" parTransId="{D5CA1F72-BA09-407A-888F-0B643C00D217}" sibTransId="{288B6395-522D-421D-83C1-690DCD0F46DA}"/>
    <dgm:cxn modelId="{8D58BCBD-1AF4-4ED0-B152-5538B2656960}" type="presOf" srcId="{7D1C9AE0-C4FB-4863-8642-4069DACBFAD1}" destId="{B992E0C4-970F-4003-AEF2-AAD7AE53179C}" srcOrd="0" destOrd="0" presId="urn:microsoft.com/office/officeart/2005/8/layout/default#2"/>
    <dgm:cxn modelId="{D784EB36-FF8A-40DD-9A5A-00D9A8B54952}" type="presOf" srcId="{B961A4D5-050B-4E5F-9761-7DFC4785D056}" destId="{83284E38-D6C0-4FBD-88A1-1D10173F1813}" srcOrd="0" destOrd="0" presId="urn:microsoft.com/office/officeart/2005/8/layout/default#2"/>
    <dgm:cxn modelId="{5F43838D-B4A9-4978-B7B0-9C24361B3BCE}" type="presOf" srcId="{A2B15B22-3B2C-47DD-9A73-70C89C423394}" destId="{7088A1BF-666C-4586-9EB6-8AE4134B235F}" srcOrd="0" destOrd="0" presId="urn:microsoft.com/office/officeart/2005/8/layout/default#2"/>
    <dgm:cxn modelId="{A17C6BB2-0FC5-4DFF-920E-D4865627E78F}" srcId="{5248A9F8-9C00-4591-95B3-A865F753526B}" destId="{A2B15B22-3B2C-47DD-9A73-70C89C423394}" srcOrd="3" destOrd="0" parTransId="{DF1EBF28-508B-471E-861B-87CEA0E728A7}" sibTransId="{EEBB86C3-DE2D-4CFB-9188-73AD06218D46}"/>
    <dgm:cxn modelId="{618DB137-AF08-4A20-8238-6DF0998119CD}" type="presParOf" srcId="{273A035F-0168-41E3-B63E-5C79ABCC4C8C}" destId="{83284E38-D6C0-4FBD-88A1-1D10173F1813}" srcOrd="0" destOrd="0" presId="urn:microsoft.com/office/officeart/2005/8/layout/default#2"/>
    <dgm:cxn modelId="{9FF25CA2-ACD9-4683-B565-CABCF940055A}" type="presParOf" srcId="{273A035F-0168-41E3-B63E-5C79ABCC4C8C}" destId="{9489B394-2E5C-4BD7-B8E5-BE8548B64A93}" srcOrd="1" destOrd="0" presId="urn:microsoft.com/office/officeart/2005/8/layout/default#2"/>
    <dgm:cxn modelId="{86A71AA5-0480-413F-A33B-D642A0A15B4C}" type="presParOf" srcId="{273A035F-0168-41E3-B63E-5C79ABCC4C8C}" destId="{B992E0C4-970F-4003-AEF2-AAD7AE53179C}" srcOrd="2" destOrd="0" presId="urn:microsoft.com/office/officeart/2005/8/layout/default#2"/>
    <dgm:cxn modelId="{EC9854DD-CA43-443D-9B45-3E679C30110F}" type="presParOf" srcId="{273A035F-0168-41E3-B63E-5C79ABCC4C8C}" destId="{899AA92B-A90B-4CE0-A430-08758C0D58E6}" srcOrd="3" destOrd="0" presId="urn:microsoft.com/office/officeart/2005/8/layout/default#2"/>
    <dgm:cxn modelId="{E62DC4AC-FACF-4EB9-9646-F2B6169E11D4}" type="presParOf" srcId="{273A035F-0168-41E3-B63E-5C79ABCC4C8C}" destId="{2FF77D09-80F4-4F51-B1D0-07CCCDA8E9C0}" srcOrd="4" destOrd="0" presId="urn:microsoft.com/office/officeart/2005/8/layout/default#2"/>
    <dgm:cxn modelId="{0593CAC2-94B6-45CC-8798-7EF4ABB690AC}" type="presParOf" srcId="{273A035F-0168-41E3-B63E-5C79ABCC4C8C}" destId="{AA6C92A2-F752-46BE-A789-8A2C772149D7}" srcOrd="5" destOrd="0" presId="urn:microsoft.com/office/officeart/2005/8/layout/default#2"/>
    <dgm:cxn modelId="{544C46BE-E5AF-4A14-951D-6629A00564DA}" type="presParOf" srcId="{273A035F-0168-41E3-B63E-5C79ABCC4C8C}" destId="{7088A1BF-666C-4586-9EB6-8AE4134B235F}" srcOrd="6" destOrd="0" presId="urn:microsoft.com/office/officeart/2005/8/layout/default#2"/>
    <dgm:cxn modelId="{785922C6-89E1-44FD-A3F3-03447022C08A}" type="presParOf" srcId="{273A035F-0168-41E3-B63E-5C79ABCC4C8C}" destId="{BC82BD21-4750-47CF-A923-E57A5FE9A40E}" srcOrd="7" destOrd="0" presId="urn:microsoft.com/office/officeart/2005/8/layout/default#2"/>
    <dgm:cxn modelId="{681F6E01-AD7D-4651-AA32-EF51085E9730}" type="presParOf" srcId="{273A035F-0168-41E3-B63E-5C79ABCC4C8C}" destId="{097279DC-3E98-490E-B6A4-15D9FCB4AE7A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84E38-D6C0-4FBD-88A1-1D10173F1813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ORIGIN OF LAS LORAS GEOPARK</a:t>
          </a:r>
          <a:endParaRPr lang="es-ES" sz="3100" kern="1200" dirty="0"/>
        </a:p>
      </dsp:txBody>
      <dsp:txXfrm>
        <a:off x="0" y="591343"/>
        <a:ext cx="2571749" cy="1543050"/>
      </dsp:txXfrm>
    </dsp:sp>
    <dsp:sp modelId="{B992E0C4-970F-4003-AEF2-AAD7AE53179C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POPULATION</a:t>
          </a:r>
          <a:endParaRPr lang="es-ES" sz="3100" kern="1200" dirty="0"/>
        </a:p>
      </dsp:txBody>
      <dsp:txXfrm>
        <a:off x="2828925" y="591343"/>
        <a:ext cx="2571749" cy="1543050"/>
      </dsp:txXfrm>
    </dsp:sp>
    <dsp:sp modelId="{2FF77D09-80F4-4F51-B1D0-07CCCDA8E9C0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A LITTLE BIT OF HISTORY</a:t>
          </a:r>
          <a:endParaRPr lang="es-ES" sz="3100" kern="1200" dirty="0"/>
        </a:p>
      </dsp:txBody>
      <dsp:txXfrm>
        <a:off x="5657849" y="591343"/>
        <a:ext cx="2571749" cy="1543050"/>
      </dsp:txXfrm>
    </dsp:sp>
    <dsp:sp modelId="{7088A1BF-666C-4586-9EB6-8AE4134B235F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 STORIES</a:t>
          </a:r>
        </a:p>
      </dsp:txBody>
      <dsp:txXfrm>
        <a:off x="1414462" y="2391569"/>
        <a:ext cx="2571749" cy="1543050"/>
      </dsp:txXfrm>
    </dsp:sp>
    <dsp:sp modelId="{097279DC-3E98-490E-B6A4-15D9FCB4AE7A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TIME OUT IN LAS LORAS</a:t>
          </a:r>
          <a:endParaRPr lang="es-ES" sz="3100" kern="1200" dirty="0"/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266-655E-4CA8-9D2E-B4C2173FA399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9E0BE-823C-4CD9-9506-B95FB55B274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031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 err="1" smtClean="0"/>
              <a:t>Today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we</a:t>
            </a:r>
            <a:r>
              <a:rPr lang="es-ES" altLang="es-ES" dirty="0" smtClean="0"/>
              <a:t> are </a:t>
            </a:r>
            <a:r>
              <a:rPr lang="es-ES" altLang="es-ES" dirty="0" err="1" smtClean="0"/>
              <a:t>going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to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make</a:t>
            </a:r>
            <a:r>
              <a:rPr lang="es-ES" altLang="es-ES" dirty="0" smtClean="0"/>
              <a:t> a </a:t>
            </a:r>
            <a:r>
              <a:rPr lang="es-ES" altLang="es-ES" dirty="0" err="1" smtClean="0"/>
              <a:t>presentation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about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culture</a:t>
            </a:r>
            <a:r>
              <a:rPr lang="es-ES" altLang="es-ES" dirty="0" smtClean="0"/>
              <a:t> in Las Loras. </a:t>
            </a:r>
            <a:r>
              <a:rPr lang="es-ES" altLang="es-ES" dirty="0" err="1" smtClean="0"/>
              <a:t>Before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starting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we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would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like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to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say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that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we</a:t>
            </a:r>
            <a:r>
              <a:rPr lang="es-ES" altLang="es-ES" dirty="0" smtClean="0"/>
              <a:t> are </a:t>
            </a:r>
            <a:r>
              <a:rPr lang="es-ES" altLang="es-ES" dirty="0" err="1" smtClean="0"/>
              <a:t>all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really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happy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because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now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we</a:t>
            </a:r>
            <a:r>
              <a:rPr lang="es-ES" altLang="es-ES" dirty="0" smtClean="0"/>
              <a:t> can </a:t>
            </a:r>
            <a:r>
              <a:rPr lang="es-ES" altLang="es-ES" dirty="0" err="1" smtClean="0"/>
              <a:t>actually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say</a:t>
            </a:r>
            <a:r>
              <a:rPr lang="es-ES" altLang="es-ES" dirty="0" smtClean="0"/>
              <a:t> “Las Loras” </a:t>
            </a:r>
            <a:r>
              <a:rPr lang="es-ES" altLang="es-ES" dirty="0" err="1" smtClean="0"/>
              <a:t>geopark</a:t>
            </a:r>
            <a:r>
              <a:rPr lang="es-ES" altLang="es-ES" dirty="0" smtClean="0"/>
              <a:t>. </a:t>
            </a:r>
            <a:r>
              <a:rPr lang="es-ES" altLang="es-ES" dirty="0" err="1" smtClean="0"/>
              <a:t>It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was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only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last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May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that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our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territory</a:t>
            </a:r>
            <a:r>
              <a:rPr lang="es-ES" altLang="es-ES" dirty="0" smtClean="0"/>
              <a:t>, Las Loras, </a:t>
            </a:r>
            <a:r>
              <a:rPr lang="es-ES" altLang="es-ES" dirty="0" err="1" smtClean="0"/>
              <a:t>was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declared</a:t>
            </a:r>
            <a:r>
              <a:rPr lang="es-ES" altLang="es-ES" dirty="0" smtClean="0"/>
              <a:t> a </a:t>
            </a:r>
            <a:r>
              <a:rPr lang="es-ES" altLang="es-ES" dirty="0" err="1" smtClean="0"/>
              <a:t>geopark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which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was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really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good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news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for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us</a:t>
            </a:r>
            <a:r>
              <a:rPr lang="es-ES" altLang="es-ES" dirty="0" smtClean="0"/>
              <a:t>.</a:t>
            </a:r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4B69A3-08C2-476A-961C-765D3873A16B}" type="slidenum">
              <a:rPr lang="es-ES" altLang="es-ES" smtClean="0"/>
              <a:pPr/>
              <a:t>1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34489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 err="1" smtClean="0"/>
              <a:t>We</a:t>
            </a:r>
            <a:r>
              <a:rPr lang="es-ES" altLang="es-ES" dirty="0" smtClean="0"/>
              <a:t> are </a:t>
            </a:r>
            <a:r>
              <a:rPr lang="es-ES" altLang="es-ES" dirty="0" err="1" smtClean="0"/>
              <a:t>going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to</a:t>
            </a:r>
            <a:r>
              <a:rPr lang="es-ES" altLang="es-ES" dirty="0" smtClean="0"/>
              <a:t> divide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presentation</a:t>
            </a:r>
            <a:r>
              <a:rPr lang="es-ES" altLang="es-ES" dirty="0" smtClean="0"/>
              <a:t> in </a:t>
            </a:r>
            <a:r>
              <a:rPr lang="es-ES" altLang="es-ES" dirty="0" err="1" smtClean="0"/>
              <a:t>different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parts</a:t>
            </a:r>
            <a:r>
              <a:rPr lang="es-ES" altLang="es-ES" dirty="0" smtClean="0"/>
              <a:t>: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origin</a:t>
            </a:r>
            <a:r>
              <a:rPr lang="es-ES" altLang="es-ES" dirty="0" smtClean="0"/>
              <a:t> of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geopark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its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population</a:t>
            </a:r>
            <a:r>
              <a:rPr lang="es-ES" altLang="es-ES" dirty="0" smtClean="0"/>
              <a:t>, </a:t>
            </a:r>
            <a:r>
              <a:rPr lang="es-ES" altLang="es-ES" dirty="0" err="1" smtClean="0"/>
              <a:t>we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will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tell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you</a:t>
            </a:r>
            <a:r>
              <a:rPr lang="es-ES" altLang="es-ES" dirty="0" smtClean="0"/>
              <a:t> a </a:t>
            </a:r>
            <a:r>
              <a:rPr lang="es-ES" altLang="es-ES" dirty="0" err="1" smtClean="0"/>
              <a:t>little</a:t>
            </a:r>
            <a:r>
              <a:rPr lang="es-ES" altLang="es-ES" dirty="0" smtClean="0"/>
              <a:t> bit of </a:t>
            </a:r>
            <a:r>
              <a:rPr lang="es-ES" altLang="es-ES" dirty="0" err="1" smtClean="0"/>
              <a:t>history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related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to</a:t>
            </a:r>
            <a:r>
              <a:rPr lang="es-ES" altLang="es-ES" baseline="0" dirty="0" smtClean="0"/>
              <a:t> art in </a:t>
            </a:r>
            <a:r>
              <a:rPr lang="es-ES" altLang="es-ES" baseline="0" dirty="0" err="1" smtClean="0"/>
              <a:t>this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territory</a:t>
            </a:r>
            <a:r>
              <a:rPr lang="es-ES" altLang="es-ES" baseline="0" dirty="0" smtClean="0"/>
              <a:t>, </a:t>
            </a:r>
            <a:r>
              <a:rPr lang="es-ES" altLang="es-ES" baseline="0" dirty="0" err="1" smtClean="0"/>
              <a:t>we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will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tell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you</a:t>
            </a:r>
            <a:r>
              <a:rPr lang="es-ES" altLang="es-ES" baseline="0" dirty="0" smtClean="0"/>
              <a:t> a </a:t>
            </a:r>
            <a:r>
              <a:rPr lang="es-ES" altLang="es-ES" baseline="0" dirty="0" err="1" smtClean="0"/>
              <a:t>story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about</a:t>
            </a:r>
            <a:r>
              <a:rPr lang="es-ES" altLang="es-ES" baseline="0" dirty="0" smtClean="0"/>
              <a:t> Las Loras and </a:t>
            </a:r>
            <a:r>
              <a:rPr lang="es-ES" altLang="es-ES" baseline="0" dirty="0" err="1" smtClean="0"/>
              <a:t>we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will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also</a:t>
            </a:r>
            <a:r>
              <a:rPr lang="es-ES" altLang="es-ES" baseline="0" dirty="0" smtClean="0"/>
              <a:t> show </a:t>
            </a:r>
            <a:r>
              <a:rPr lang="es-ES" altLang="es-ES" baseline="0" dirty="0" err="1" smtClean="0"/>
              <a:t>you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what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you</a:t>
            </a:r>
            <a:r>
              <a:rPr lang="es-ES" altLang="es-ES" baseline="0" dirty="0" smtClean="0"/>
              <a:t> can do in </a:t>
            </a:r>
            <a:r>
              <a:rPr lang="es-ES" altLang="es-ES" baseline="0" dirty="0" err="1" smtClean="0"/>
              <a:t>our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geopark</a:t>
            </a:r>
            <a:r>
              <a:rPr lang="es-ES" altLang="es-ES" baseline="0" dirty="0" smtClean="0"/>
              <a:t>. </a:t>
            </a:r>
            <a:r>
              <a:rPr lang="es-ES" altLang="es-ES" baseline="0" dirty="0" err="1" smtClean="0"/>
              <a:t>We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will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talk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about</a:t>
            </a:r>
            <a:r>
              <a:rPr lang="es-ES" altLang="es-ES" baseline="0" dirty="0" smtClean="0"/>
              <a:t> </a:t>
            </a:r>
            <a:r>
              <a:rPr lang="es-ES" altLang="es-ES" baseline="0" dirty="0" err="1" smtClean="0"/>
              <a:t>tourism</a:t>
            </a:r>
            <a:r>
              <a:rPr lang="es-ES" altLang="es-ES" baseline="0" dirty="0" smtClean="0"/>
              <a:t>, </a:t>
            </a:r>
            <a:r>
              <a:rPr lang="es-ES" altLang="es-ES" baseline="0" dirty="0" err="1" smtClean="0"/>
              <a:t>food</a:t>
            </a:r>
            <a:r>
              <a:rPr lang="es-ES" altLang="es-ES" baseline="0" dirty="0" smtClean="0"/>
              <a:t>, </a:t>
            </a:r>
            <a:r>
              <a:rPr lang="es-ES" altLang="es-ES" baseline="0" dirty="0" err="1" smtClean="0"/>
              <a:t>music</a:t>
            </a:r>
            <a:r>
              <a:rPr lang="es-ES" altLang="es-ES" baseline="0" dirty="0" smtClean="0"/>
              <a:t> and </a:t>
            </a:r>
            <a:r>
              <a:rPr lang="es-ES" altLang="es-ES" baseline="0" dirty="0" err="1" smtClean="0"/>
              <a:t>traditions</a:t>
            </a:r>
            <a:r>
              <a:rPr lang="es-ES" altLang="es-ES" baseline="0" dirty="0" smtClean="0"/>
              <a:t>.</a:t>
            </a:r>
            <a:endParaRPr lang="es-ES" altLang="es-ES" dirty="0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5E68B-F22D-4B1B-9245-199689D4D559}" type="slidenum">
              <a:rPr lang="es-ES" altLang="es-ES" smtClean="0"/>
              <a:pPr/>
              <a:t>2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98888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lvl="1" indent="-228600" eaLnBrk="1" hangingPunct="1">
              <a:buFont typeface="Calibri"/>
              <a:buNone/>
              <a:defRPr/>
            </a:pPr>
            <a:r>
              <a:rPr lang="es-ES_tradnl" noProof="1" smtClean="0"/>
              <a:t>Hello!</a:t>
            </a:r>
            <a:r>
              <a:rPr lang="es-ES_tradnl" baseline="0" noProof="1" smtClean="0"/>
              <a:t> I am Arturo and I am going to talk to you about the origin of Las Loras Geopark</a:t>
            </a:r>
            <a:endParaRPr lang="es-ES_tradnl" noProof="1" smtClean="0"/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noProof="1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3A8CEC-D69E-4029-971A-A0BAB8CFD291}" type="slidenum">
              <a:rPr lang="en-US" altLang="es-ES" smtClean="0"/>
              <a:pPr/>
              <a:t>3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1257829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200" dirty="0" err="1" smtClean="0">
                <a:solidFill>
                  <a:schemeClr val="bg1"/>
                </a:solidFill>
              </a:rPr>
              <a:t>To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improve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the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stability</a:t>
            </a:r>
            <a:r>
              <a:rPr lang="es-ES" altLang="es-ES" sz="1200" dirty="0" smtClean="0">
                <a:solidFill>
                  <a:schemeClr val="bg1"/>
                </a:solidFill>
              </a:rPr>
              <a:t> of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the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project</a:t>
            </a:r>
            <a:r>
              <a:rPr lang="es-ES" altLang="es-ES" sz="1200" dirty="0" smtClean="0">
                <a:solidFill>
                  <a:schemeClr val="bg1"/>
                </a:solidFill>
              </a:rPr>
              <a:t>,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they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have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signed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treaties</a:t>
            </a:r>
            <a:r>
              <a:rPr lang="es-ES" altLang="es-ES" sz="1200" dirty="0" smtClean="0">
                <a:solidFill>
                  <a:schemeClr val="bg1"/>
                </a:solidFill>
              </a:rPr>
              <a:t> and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created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groups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to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popularize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the</a:t>
            </a:r>
            <a:r>
              <a:rPr lang="es-ES" altLang="es-ES" sz="1200" dirty="0" smtClean="0">
                <a:solidFill>
                  <a:schemeClr val="bg1"/>
                </a:solidFill>
              </a:rPr>
              <a:t> </a:t>
            </a:r>
            <a:r>
              <a:rPr lang="es-ES" altLang="es-ES" sz="1200" dirty="0" err="1" smtClean="0">
                <a:solidFill>
                  <a:schemeClr val="bg1"/>
                </a:solidFill>
              </a:rPr>
              <a:t>geopark</a:t>
            </a:r>
            <a:r>
              <a:rPr lang="es-ES" altLang="es-ES" sz="1200" dirty="0" smtClean="0">
                <a:solidFill>
                  <a:schemeClr val="bg1"/>
                </a:solidFill>
              </a:rPr>
              <a:t>: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E0BE-823C-4CD9-9506-B95FB55B2740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31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9EB8D8-EAD7-498F-932A-0CB190B9DDCD}" type="slidenum">
              <a:rPr lang="es-ES" altLang="es-ES" smtClean="0"/>
              <a:pPr/>
              <a:t>9</a:t>
            </a:fld>
            <a:endParaRPr lang="es-ES" altLang="es-ES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743799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A10735-884A-4C2E-BE79-C091971C1973}" type="slidenum">
              <a:rPr lang="es-ES" altLang="es-ES" smtClean="0"/>
              <a:pPr/>
              <a:t>10</a:t>
            </a:fld>
            <a:endParaRPr lang="es-ES" altLang="es-ES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25435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E0BE-823C-4CD9-9506-B95FB55B2740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1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CC04A-D621-4AF7-9EB6-22DABCF89371}" type="datetimeFigureOut">
              <a:rPr lang="es-ES" smtClean="0"/>
              <a:pPr/>
              <a:t>01/10/2018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E84FA-3CB4-4F1C-B2DB-9997E928F1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ES" sz="6000" dirty="0" smtClean="0"/>
              <a:t>LAS LORAS GEOPARK</a:t>
            </a:r>
            <a:br>
              <a:rPr lang="es-ES" altLang="es-ES" sz="6000" dirty="0" smtClean="0"/>
            </a:br>
            <a:r>
              <a:rPr lang="es-ES" altLang="es-ES" sz="6000" dirty="0" smtClean="0"/>
              <a:t>CULTURAL HERITAGE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9 Grupo"/>
          <p:cNvGrpSpPr/>
          <p:nvPr/>
        </p:nvGrpSpPr>
        <p:grpSpPr>
          <a:xfrm>
            <a:off x="179512" y="5733256"/>
            <a:ext cx="7992887" cy="886619"/>
            <a:chOff x="179512" y="5373216"/>
            <a:chExt cx="7992887" cy="886619"/>
          </a:xfrm>
        </p:grpSpPr>
        <p:pic>
          <p:nvPicPr>
            <p:cNvPr id="11" name="Imagen 5"/>
            <p:cNvPicPr>
              <a:picLocks noChangeAspect="1"/>
            </p:cNvPicPr>
            <p:nvPr/>
          </p:nvPicPr>
          <p:blipFill>
            <a:blip r:embed="rId3" cstate="print"/>
            <a:srcRect t="13124"/>
            <a:stretch>
              <a:fillRect/>
            </a:stretch>
          </p:blipFill>
          <p:spPr bwMode="auto">
            <a:xfrm>
              <a:off x="179512" y="5373216"/>
              <a:ext cx="6300909" cy="8866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C:\Users\Mónica\Desktop\European GEOPARKS logo_transparent  cop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2201" y="5445225"/>
              <a:ext cx="720080" cy="72008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3" name="Picture 2" descr="C:\Users\Mónica\Desktop\GGN-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80312" y="5517232"/>
              <a:ext cx="792087" cy="567333"/>
            </a:xfrm>
            <a:prstGeom prst="rect">
              <a:avLst/>
            </a:prstGeom>
            <a:noFill/>
          </p:spPr>
        </p:pic>
      </p:grpSp>
      <p:pic>
        <p:nvPicPr>
          <p:cNvPr id="14" name="Imagen 5"/>
          <p:cNvPicPr>
            <a:picLocks noChangeAspect="1"/>
          </p:cNvPicPr>
          <p:nvPr/>
        </p:nvPicPr>
        <p:blipFill>
          <a:blip r:embed="rId3" cstate="print"/>
          <a:srcRect t="13124"/>
          <a:stretch>
            <a:fillRect/>
          </a:stretch>
        </p:blipFill>
        <p:spPr bwMode="auto">
          <a:xfrm>
            <a:off x="179512" y="5733256"/>
            <a:ext cx="6300909" cy="8866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11" descr="Resultado de imagen de LOGO ETWINN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1483" y="5877273"/>
            <a:ext cx="762177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</p:spPr>
        <p:txBody>
          <a:bodyPr tIns="30174"/>
          <a:lstStyle/>
          <a:p>
            <a:pPr eaLnBrk="1" hangingPunct="1"/>
            <a:endParaRPr lang="es-ES" altLang="es-ES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" y="125413"/>
            <a:ext cx="9142413" cy="3989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708920"/>
            <a:ext cx="5981700" cy="335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27025" y="6151563"/>
            <a:ext cx="4132263" cy="314325"/>
          </a:xfrm>
          <a:prstGeom prst="rect">
            <a:avLst/>
          </a:prstGeom>
          <a:solidFill>
            <a:srgbClr val="729FCF"/>
          </a:soli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 hangingPunct="1"/>
            <a:endParaRPr lang="es-ES" altLang="es-ES"/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395536" y="5661248"/>
            <a:ext cx="8208912" cy="936104"/>
          </a:xfrm>
          <a:prstGeom prst="rect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lIns="81639" tIns="53162" rIns="81639" bIns="40820"/>
          <a:lstStyle/>
          <a:p>
            <a:pPr eaLnBrk="1" hangingPunct="1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</a:tabLst>
            </a:pPr>
            <a:r>
              <a:rPr lang="es-ES" altLang="es-ES" sz="3600" dirty="0" smtClean="0">
                <a:solidFill>
                  <a:srgbClr val="000000"/>
                </a:solidFill>
              </a:rPr>
              <a:t>2017</a:t>
            </a:r>
            <a:r>
              <a:rPr lang="es-ES" altLang="es-ES" sz="3600" dirty="0">
                <a:solidFill>
                  <a:srgbClr val="000000"/>
                </a:solidFill>
              </a:rPr>
              <a:t>: </a:t>
            </a:r>
            <a:r>
              <a:rPr lang="es-ES" altLang="es-ES" sz="3600" dirty="0" smtClean="0">
                <a:solidFill>
                  <a:srgbClr val="000000"/>
                </a:solidFill>
              </a:rPr>
              <a:t>Las </a:t>
            </a:r>
            <a:r>
              <a:rPr lang="es-ES" altLang="es-ES" sz="3600" dirty="0">
                <a:solidFill>
                  <a:srgbClr val="000000"/>
                </a:solidFill>
              </a:rPr>
              <a:t>Loras </a:t>
            </a:r>
            <a:r>
              <a:rPr lang="es-ES" altLang="es-ES" sz="3600" dirty="0" err="1">
                <a:solidFill>
                  <a:srgbClr val="000000"/>
                </a:solidFill>
              </a:rPr>
              <a:t>Geopark</a:t>
            </a:r>
            <a:r>
              <a:rPr lang="es-ES" altLang="es-ES" sz="3600" dirty="0">
                <a:solidFill>
                  <a:srgbClr val="000000"/>
                </a:solidFill>
              </a:rPr>
              <a:t> </a:t>
            </a:r>
            <a:r>
              <a:rPr lang="es-ES" altLang="es-ES" sz="3600" dirty="0" err="1">
                <a:solidFill>
                  <a:srgbClr val="000000"/>
                </a:solidFill>
              </a:rPr>
              <a:t>becomes</a:t>
            </a:r>
            <a:r>
              <a:rPr lang="es-ES" altLang="es-ES" sz="3600" dirty="0">
                <a:solidFill>
                  <a:srgbClr val="000000"/>
                </a:solidFill>
              </a:rPr>
              <a:t> a </a:t>
            </a:r>
            <a:r>
              <a:rPr lang="es-ES" altLang="es-ES" sz="3600" dirty="0" err="1">
                <a:solidFill>
                  <a:srgbClr val="000000"/>
                </a:solidFill>
              </a:rPr>
              <a:t>reality</a:t>
            </a:r>
            <a:endParaRPr lang="es-ES" altLang="es-ES" sz="3600" dirty="0">
              <a:solidFill>
                <a:srgbClr val="000000"/>
              </a:solidFill>
            </a:endParaRP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3076575" cy="160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 cstate="print">
            <a:grayscl/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539750" y="404813"/>
            <a:ext cx="8353425" cy="8302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2400" dirty="0">
                <a:solidFill>
                  <a:schemeClr val="bg1"/>
                </a:solidFill>
              </a:rPr>
              <a:t>Campos de Amaya </a:t>
            </a:r>
            <a:r>
              <a:rPr lang="es-ES" altLang="es-ES" sz="2400" dirty="0" err="1">
                <a:solidFill>
                  <a:schemeClr val="bg1"/>
                </a:solidFill>
              </a:rPr>
              <a:t>Secondary</a:t>
            </a:r>
            <a:r>
              <a:rPr lang="es-ES" altLang="es-ES" sz="2400" dirty="0">
                <a:solidFill>
                  <a:schemeClr val="bg1"/>
                </a:solidFill>
              </a:rPr>
              <a:t> </a:t>
            </a:r>
            <a:r>
              <a:rPr lang="es-ES" altLang="es-ES" sz="2400" dirty="0" err="1">
                <a:solidFill>
                  <a:schemeClr val="bg1"/>
                </a:solidFill>
              </a:rPr>
              <a:t>School</a:t>
            </a:r>
            <a:r>
              <a:rPr lang="es-ES" altLang="es-ES" sz="2400" dirty="0">
                <a:solidFill>
                  <a:schemeClr val="bg1"/>
                </a:solidFill>
              </a:rPr>
              <a:t> </a:t>
            </a:r>
            <a:r>
              <a:rPr lang="es-ES" altLang="es-ES" sz="2400" dirty="0" err="1">
                <a:solidFill>
                  <a:schemeClr val="bg1"/>
                </a:solidFill>
              </a:rPr>
              <a:t>celebrating</a:t>
            </a:r>
            <a:r>
              <a:rPr lang="es-ES" altLang="es-ES" sz="2400" dirty="0">
                <a:solidFill>
                  <a:schemeClr val="bg1"/>
                </a:solidFill>
              </a:rPr>
              <a:t> </a:t>
            </a:r>
            <a:r>
              <a:rPr lang="es-ES" altLang="es-ES" sz="2400" dirty="0" err="1">
                <a:solidFill>
                  <a:schemeClr val="bg1"/>
                </a:solidFill>
              </a:rPr>
              <a:t>the</a:t>
            </a:r>
            <a:r>
              <a:rPr lang="es-ES" altLang="es-ES" sz="2400" dirty="0">
                <a:solidFill>
                  <a:schemeClr val="bg1"/>
                </a:solidFill>
              </a:rPr>
              <a:t> </a:t>
            </a:r>
            <a:r>
              <a:rPr lang="es-ES" altLang="es-ES" sz="2400" dirty="0" err="1">
                <a:solidFill>
                  <a:schemeClr val="bg1"/>
                </a:solidFill>
              </a:rPr>
              <a:t>declaration</a:t>
            </a:r>
            <a:r>
              <a:rPr lang="es-ES" altLang="es-ES" sz="2400" dirty="0">
                <a:solidFill>
                  <a:schemeClr val="bg1"/>
                </a:solidFill>
              </a:rPr>
              <a:t> of Las Loras as a </a:t>
            </a:r>
            <a:r>
              <a:rPr lang="es-ES" altLang="es-ES" sz="2400" dirty="0" err="1">
                <a:solidFill>
                  <a:schemeClr val="bg1"/>
                </a:solidFill>
              </a:rPr>
              <a:t>geopark</a:t>
            </a:r>
            <a:endParaRPr lang="es-ES" altLang="es-ES" sz="2400" dirty="0">
              <a:solidFill>
                <a:schemeClr val="bg1"/>
              </a:solidFill>
            </a:endParaRPr>
          </a:p>
        </p:txBody>
      </p:sp>
      <p:pic>
        <p:nvPicPr>
          <p:cNvPr id="15364" name="Picture 2" descr="http://iescamposamaya.centros.educa.jcyl.es/sitio/upload/img/DSC08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196975"/>
            <a:ext cx="7294562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LAS LORAS GEOPARK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024,20161113PeñaUlañaLorasBasconcillosDelTozoBU (2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Char char="•"/>
              <a:defRPr/>
            </a:pPr>
            <a:endParaRPr lang="es-ES_tradnl" noProof="1"/>
          </a:p>
        </p:txBody>
      </p:sp>
      <p:sp>
        <p:nvSpPr>
          <p:cNvPr id="5" name="TextBox 4"/>
          <p:cNvSpPr txBox="1"/>
          <p:nvPr/>
        </p:nvSpPr>
        <p:spPr>
          <a:xfrm>
            <a:off x="2024063" y="2019300"/>
            <a:ext cx="5116512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3600" noProof="1">
                <a:solidFill>
                  <a:schemeClr val="bg1"/>
                </a:solidFill>
                <a:latin typeface="Calisto MT"/>
              </a:rPr>
              <a:t>The origin of </a:t>
            </a:r>
          </a:p>
          <a:p>
            <a:pPr eaLnBrk="1" hangingPunct="1">
              <a:defRPr/>
            </a:pPr>
            <a:r>
              <a:rPr lang="es-ES_tradnl" sz="3600" noProof="1">
                <a:solidFill>
                  <a:schemeClr val="bg1"/>
                </a:solidFill>
                <a:latin typeface="Calisto MT"/>
              </a:rPr>
              <a:t>LAS LORAS GEOPARK</a:t>
            </a:r>
            <a:endParaRPr lang="es-ES_tradnl" sz="3600" noProof="1">
              <a:solidFill>
                <a:schemeClr val="bg1"/>
              </a:solidFill>
              <a:latin typeface="Calisto M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ñosEbr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5123" name="CuadroTexto 4"/>
          <p:cNvSpPr txBox="1">
            <a:spLocks noChangeArrowheads="1"/>
          </p:cNvSpPr>
          <p:nvPr/>
        </p:nvSpPr>
        <p:spPr bwMode="auto">
          <a:xfrm>
            <a:off x="1187624" y="548680"/>
            <a:ext cx="73802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4800" dirty="0"/>
              <a:t>How did this project start?</a:t>
            </a:r>
            <a:endParaRPr lang="es-ES" altLang="es-ES" sz="4800" dirty="0"/>
          </a:p>
        </p:txBody>
      </p:sp>
      <p:sp>
        <p:nvSpPr>
          <p:cNvPr id="5124" name="CuadroTexto 5"/>
          <p:cNvSpPr txBox="1">
            <a:spLocks noChangeArrowheads="1"/>
          </p:cNvSpPr>
          <p:nvPr/>
        </p:nvSpPr>
        <p:spPr bwMode="auto">
          <a:xfrm>
            <a:off x="992188" y="2398713"/>
            <a:ext cx="7199312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s-ES" altLang="es-ES" sz="3200" dirty="0" err="1"/>
              <a:t>It</a:t>
            </a:r>
            <a:r>
              <a:rPr lang="es-ES" altLang="es-ES" sz="3200" dirty="0"/>
              <a:t> </a:t>
            </a:r>
            <a:r>
              <a:rPr lang="es-ES" altLang="es-ES" sz="3200" dirty="0" err="1"/>
              <a:t>started</a:t>
            </a:r>
            <a:r>
              <a:rPr lang="es-ES" altLang="es-ES" sz="3200" dirty="0"/>
              <a:t> </a:t>
            </a:r>
            <a:r>
              <a:rPr lang="es-ES" altLang="es-ES" sz="3200" dirty="0" err="1"/>
              <a:t>thanks</a:t>
            </a:r>
            <a:r>
              <a:rPr lang="es-ES" altLang="es-ES" sz="3200" dirty="0"/>
              <a:t> </a:t>
            </a:r>
            <a:r>
              <a:rPr lang="es-ES" altLang="es-ES" sz="3200" dirty="0" err="1"/>
              <a:t>to</a:t>
            </a:r>
            <a:r>
              <a:rPr lang="es-ES" altLang="es-ES" sz="3200" dirty="0"/>
              <a:t> </a:t>
            </a:r>
            <a:r>
              <a:rPr lang="es-ES" altLang="es-ES" sz="3200" dirty="0" err="1"/>
              <a:t>two</a:t>
            </a:r>
            <a:r>
              <a:rPr lang="es-ES" altLang="es-ES" sz="3200" dirty="0"/>
              <a:t> </a:t>
            </a:r>
            <a:r>
              <a:rPr lang="es-ES" altLang="es-ES" sz="3200" dirty="0" err="1"/>
              <a:t>asociations</a:t>
            </a:r>
            <a:r>
              <a:rPr lang="es-ES" altLang="es-ES" sz="3200" dirty="0"/>
              <a:t> and a l</a:t>
            </a:r>
            <a:r>
              <a:rPr lang="es-ES" altLang="es-ES" sz="3200" dirty="0" smtClean="0"/>
              <a:t>ocal </a:t>
            </a:r>
            <a:r>
              <a:rPr lang="es-ES" altLang="es-ES" sz="3200" dirty="0" err="1"/>
              <a:t>council</a:t>
            </a:r>
            <a:r>
              <a:rPr lang="es-ES" altLang="es-ES" sz="3200" dirty="0"/>
              <a:t> of 3 </a:t>
            </a:r>
            <a:r>
              <a:rPr lang="es-ES" altLang="es-ES" sz="3200" dirty="0" err="1"/>
              <a:t>municipalities</a:t>
            </a:r>
            <a:endParaRPr lang="es-ES" altLang="es-ES" sz="3200" dirty="0"/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s-ES" altLang="es-ES" sz="3200" dirty="0" err="1"/>
              <a:t>Supported</a:t>
            </a:r>
            <a:r>
              <a:rPr lang="es-ES" altLang="es-ES" sz="3200" dirty="0"/>
              <a:t> </a:t>
            </a:r>
            <a:r>
              <a:rPr lang="es-ES" altLang="es-ES" sz="3200" dirty="0" err="1"/>
              <a:t>by</a:t>
            </a:r>
            <a:r>
              <a:rPr lang="es-ES" altLang="es-ES" sz="3200" dirty="0"/>
              <a:t> </a:t>
            </a:r>
            <a:r>
              <a:rPr lang="es-ES" altLang="es-ES" sz="3200" dirty="0" err="1"/>
              <a:t>the</a:t>
            </a:r>
            <a:r>
              <a:rPr lang="es-ES" altLang="es-ES" sz="3200" dirty="0"/>
              <a:t> Local </a:t>
            </a:r>
            <a:r>
              <a:rPr lang="es-ES" altLang="es-ES" sz="3200" dirty="0" err="1"/>
              <a:t>Action</a:t>
            </a:r>
            <a:r>
              <a:rPr lang="es-ES" altLang="es-ES" sz="3200" dirty="0"/>
              <a:t> </a:t>
            </a:r>
            <a:r>
              <a:rPr lang="es-ES" altLang="es-ES" sz="3200" dirty="0" err="1"/>
              <a:t>Group</a:t>
            </a:r>
            <a:r>
              <a:rPr lang="es-ES" altLang="es-ES" sz="3200" dirty="0"/>
              <a:t> </a:t>
            </a:r>
            <a:r>
              <a:rPr lang="es-ES" altLang="es-ES" sz="3200" dirty="0" err="1"/>
              <a:t>Romanesque</a:t>
            </a:r>
            <a:r>
              <a:rPr lang="es-ES" altLang="es-ES" sz="3200" dirty="0"/>
              <a:t> Country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ereal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4" name="Flecha abajo 3"/>
          <p:cNvSpPr/>
          <p:nvPr/>
        </p:nvSpPr>
        <p:spPr>
          <a:xfrm>
            <a:off x="4140200" y="3284538"/>
            <a:ext cx="900113" cy="216058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6148" name="CuadroTexto 4"/>
          <p:cNvSpPr txBox="1">
            <a:spLocks noChangeArrowheads="1"/>
          </p:cNvSpPr>
          <p:nvPr/>
        </p:nvSpPr>
        <p:spPr bwMode="auto">
          <a:xfrm>
            <a:off x="2519363" y="1593850"/>
            <a:ext cx="41767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s-ES" sz="4400">
                <a:solidFill>
                  <a:schemeClr val="bg1"/>
                </a:solidFill>
              </a:rPr>
              <a:t>The inhabitants of the villages</a:t>
            </a:r>
          </a:p>
          <a:p>
            <a:pPr eaLnBrk="1" hangingPunct="1"/>
            <a:endParaRPr lang="es-ES" altLang="es-ES"/>
          </a:p>
        </p:txBody>
      </p:sp>
      <p:sp>
        <p:nvSpPr>
          <p:cNvPr id="6149" name="CuadroTexto 5"/>
          <p:cNvSpPr txBox="1">
            <a:spLocks noChangeArrowheads="1"/>
          </p:cNvSpPr>
          <p:nvPr/>
        </p:nvSpPr>
        <p:spPr bwMode="auto">
          <a:xfrm>
            <a:off x="2357438" y="5826125"/>
            <a:ext cx="4464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ES" sz="4800">
                <a:solidFill>
                  <a:schemeClr val="bg1"/>
                </a:solidFill>
              </a:rPr>
              <a:t>UNESCO</a:t>
            </a:r>
          </a:p>
        </p:txBody>
      </p:sp>
      <p:sp>
        <p:nvSpPr>
          <p:cNvPr id="6150" name="CuadroTexto 6"/>
          <p:cNvSpPr txBox="1">
            <a:spLocks noChangeArrowheads="1"/>
          </p:cNvSpPr>
          <p:nvPr/>
        </p:nvSpPr>
        <p:spPr bwMode="auto">
          <a:xfrm>
            <a:off x="2051720" y="764704"/>
            <a:ext cx="684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4000" dirty="0" err="1">
                <a:solidFill>
                  <a:schemeClr val="bg1"/>
                </a:solidFill>
              </a:rPr>
              <a:t>This</a:t>
            </a:r>
            <a:r>
              <a:rPr lang="es-ES" altLang="es-ES" sz="4000" dirty="0">
                <a:solidFill>
                  <a:schemeClr val="bg1"/>
                </a:solidFill>
              </a:rPr>
              <a:t> </a:t>
            </a:r>
            <a:r>
              <a:rPr lang="es-ES" altLang="es-ES" sz="4000" dirty="0" err="1">
                <a:solidFill>
                  <a:schemeClr val="bg1"/>
                </a:solidFill>
              </a:rPr>
              <a:t>is</a:t>
            </a:r>
            <a:r>
              <a:rPr lang="es-ES" altLang="es-ES" sz="4000" dirty="0">
                <a:solidFill>
                  <a:schemeClr val="bg1"/>
                </a:solidFill>
              </a:rPr>
              <a:t> a </a:t>
            </a:r>
            <a:r>
              <a:rPr lang="es-ES" altLang="es-ES" sz="4000" dirty="0" err="1">
                <a:solidFill>
                  <a:schemeClr val="bg1"/>
                </a:solidFill>
              </a:rPr>
              <a:t>special</a:t>
            </a:r>
            <a:r>
              <a:rPr lang="es-ES" altLang="es-ES" sz="4000" dirty="0">
                <a:solidFill>
                  <a:schemeClr val="bg1"/>
                </a:solidFill>
              </a:rPr>
              <a:t> </a:t>
            </a:r>
            <a:r>
              <a:rPr lang="es-ES" altLang="es-ES" sz="4000" dirty="0" err="1">
                <a:solidFill>
                  <a:schemeClr val="bg1"/>
                </a:solidFill>
              </a:rPr>
              <a:t>project</a:t>
            </a:r>
            <a:endParaRPr lang="es-ES" altLang="es-E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 cstate="print">
            <a:grayscl/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Resultado de imagen de geoparque de las lo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08050"/>
            <a:ext cx="643731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Resultado de imagen de geoparque de las loras artes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05263"/>
            <a:ext cx="6467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CuadroTexto 2"/>
          <p:cNvSpPr txBox="1">
            <a:spLocks noChangeArrowheads="1"/>
          </p:cNvSpPr>
          <p:nvPr/>
        </p:nvSpPr>
        <p:spPr bwMode="auto">
          <a:xfrm>
            <a:off x="1403350" y="0"/>
            <a:ext cx="5616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3600">
                <a:solidFill>
                  <a:schemeClr val="bg1"/>
                </a:solidFill>
              </a:rPr>
              <a:t>The main aim: </a:t>
            </a:r>
          </a:p>
        </p:txBody>
      </p:sp>
      <p:sp>
        <p:nvSpPr>
          <p:cNvPr id="7174" name="CuadroTexto 3"/>
          <p:cNvSpPr txBox="1">
            <a:spLocks noChangeArrowheads="1"/>
          </p:cNvSpPr>
          <p:nvPr/>
        </p:nvSpPr>
        <p:spPr bwMode="auto">
          <a:xfrm>
            <a:off x="6796088" y="1700213"/>
            <a:ext cx="22685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3200">
                <a:solidFill>
                  <a:schemeClr val="bg1"/>
                </a:solidFill>
              </a:rPr>
              <a:t>Preserve the area of “Las Loras”</a:t>
            </a:r>
            <a:endParaRPr lang="es-ES" altLang="es-ES" sz="3200">
              <a:solidFill>
                <a:schemeClr val="bg1"/>
              </a:solidFill>
            </a:endParaRPr>
          </a:p>
        </p:txBody>
      </p:sp>
      <p:sp>
        <p:nvSpPr>
          <p:cNvPr id="7175" name="CuadroTexto 4"/>
          <p:cNvSpPr txBox="1">
            <a:spLocks noChangeArrowheads="1"/>
          </p:cNvSpPr>
          <p:nvPr/>
        </p:nvSpPr>
        <p:spPr bwMode="auto">
          <a:xfrm>
            <a:off x="6875463" y="3811588"/>
            <a:ext cx="226853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3200">
                <a:solidFill>
                  <a:schemeClr val="bg1"/>
                </a:solidFill>
              </a:rPr>
              <a:t>Without harming the life of its inhabitants</a:t>
            </a:r>
            <a:endParaRPr lang="es-ES" altLang="es-E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Orbanej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8195" name="CuadroTexto 2"/>
          <p:cNvSpPr txBox="1">
            <a:spLocks noChangeArrowheads="1"/>
          </p:cNvSpPr>
          <p:nvPr/>
        </p:nvSpPr>
        <p:spPr bwMode="auto">
          <a:xfrm>
            <a:off x="611188" y="260350"/>
            <a:ext cx="3600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360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8196" name="CuadroTexto 3"/>
          <p:cNvSpPr txBox="1">
            <a:spLocks noChangeArrowheads="1"/>
          </p:cNvSpPr>
          <p:nvPr/>
        </p:nvSpPr>
        <p:spPr bwMode="auto">
          <a:xfrm>
            <a:off x="377825" y="1271588"/>
            <a:ext cx="8748713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4800" dirty="0">
                <a:solidFill>
                  <a:schemeClr val="bg1"/>
                </a:solidFill>
              </a:rPr>
              <a:t>ARGEOL</a:t>
            </a:r>
          </a:p>
          <a:p>
            <a:pPr eaLnBrk="1" hangingPunct="1"/>
            <a:endParaRPr lang="es-ES" altLang="es-ES" sz="4800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sz="4000" dirty="0">
                <a:solidFill>
                  <a:schemeClr val="bg1"/>
                </a:solidFill>
              </a:rPr>
              <a:t>Asociación para la Reserva Geológica de Las Loras</a:t>
            </a:r>
          </a:p>
          <a:p>
            <a:pPr eaLnBrk="1" hangingPunct="1"/>
            <a:endParaRPr lang="es-ES" altLang="es-ES" sz="4000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sz="4400" dirty="0" err="1">
                <a:solidFill>
                  <a:schemeClr val="bg1"/>
                </a:solidFill>
              </a:rPr>
              <a:t>Association</a:t>
            </a:r>
            <a:r>
              <a:rPr lang="es-ES" altLang="es-ES" sz="4400" dirty="0">
                <a:solidFill>
                  <a:schemeClr val="bg1"/>
                </a:solidFill>
              </a:rPr>
              <a:t> </a:t>
            </a:r>
            <a:r>
              <a:rPr lang="es-ES" altLang="es-ES" sz="4400" dirty="0" err="1">
                <a:solidFill>
                  <a:schemeClr val="bg1"/>
                </a:solidFill>
              </a:rPr>
              <a:t>for</a:t>
            </a:r>
            <a:r>
              <a:rPr lang="es-ES" altLang="es-ES" sz="4400" dirty="0">
                <a:solidFill>
                  <a:schemeClr val="bg1"/>
                </a:solidFill>
              </a:rPr>
              <a:t> </a:t>
            </a:r>
            <a:r>
              <a:rPr lang="es-ES" altLang="es-ES" sz="4400" dirty="0" err="1">
                <a:solidFill>
                  <a:schemeClr val="bg1"/>
                </a:solidFill>
              </a:rPr>
              <a:t>the</a:t>
            </a:r>
            <a:r>
              <a:rPr lang="es-ES" altLang="es-ES" sz="4400" dirty="0">
                <a:solidFill>
                  <a:schemeClr val="bg1"/>
                </a:solidFill>
              </a:rPr>
              <a:t> Geological Reserve of Las Loras</a:t>
            </a:r>
          </a:p>
          <a:p>
            <a:pPr eaLnBrk="1" hangingPunct="1"/>
            <a:r>
              <a:rPr lang="en-US" altLang="es-ES" sz="2800" dirty="0">
                <a:solidFill>
                  <a:schemeClr val="bg1"/>
                </a:solidFill>
              </a:rPr>
              <a:t>Gives legal and leadership support to this </a:t>
            </a:r>
            <a:r>
              <a:rPr lang="en-US" altLang="es-ES" sz="2800" dirty="0" smtClean="0">
                <a:solidFill>
                  <a:schemeClr val="bg1"/>
                </a:solidFill>
              </a:rPr>
              <a:t>project</a:t>
            </a:r>
            <a:r>
              <a:rPr lang="en-US" altLang="es-ES" sz="2800" dirty="0">
                <a:solidFill>
                  <a:schemeClr val="bg1"/>
                </a:solidFill>
              </a:rPr>
              <a:t>.</a:t>
            </a:r>
            <a:endParaRPr lang="es-ES" altLang="es-ES" sz="2800" dirty="0">
              <a:solidFill>
                <a:schemeClr val="bg1"/>
              </a:solidFill>
            </a:endParaRPr>
          </a:p>
        </p:txBody>
      </p:sp>
      <p:pic>
        <p:nvPicPr>
          <p:cNvPr id="8197" name="Picture 2" descr="http://geoparquelasloras.info/wp-content/uploads/2016/04/logo-argeol-e146090468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506413"/>
            <a:ext cx="45243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Ulañ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9144000" cy="6073254"/>
          </a:xfrm>
          <a:prstGeom prst="rect">
            <a:avLst/>
          </a:prstGeom>
        </p:spPr>
      </p:pic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0" y="908720"/>
            <a:ext cx="8712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s-ES" altLang="es-ES" sz="2800" dirty="0" smtClean="0"/>
              <a:t>Local </a:t>
            </a:r>
            <a:r>
              <a:rPr lang="es-ES" altLang="es-ES" sz="2800" dirty="0" err="1"/>
              <a:t>Action</a:t>
            </a:r>
            <a:r>
              <a:rPr lang="es-ES" altLang="es-ES" sz="2800" dirty="0"/>
              <a:t> </a:t>
            </a:r>
            <a:r>
              <a:rPr lang="es-ES" altLang="es-ES" sz="2800" dirty="0" err="1" smtClean="0"/>
              <a:t>Groups</a:t>
            </a:r>
            <a:endParaRPr lang="es-ES" altLang="es-ES" sz="2800" dirty="0"/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s-ES" altLang="es-ES" sz="2800" dirty="0" smtClean="0"/>
              <a:t>Provincial </a:t>
            </a:r>
            <a:r>
              <a:rPr lang="es-ES" altLang="es-ES" sz="2800" dirty="0" err="1"/>
              <a:t>Councils</a:t>
            </a:r>
            <a:r>
              <a:rPr lang="es-ES" altLang="es-ES" sz="2800" dirty="0"/>
              <a:t> of Burgos and </a:t>
            </a:r>
            <a:r>
              <a:rPr lang="es-ES" altLang="es-ES" sz="2800" dirty="0" smtClean="0"/>
              <a:t>Palencia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" sz="2800" dirty="0" err="1" smtClean="0"/>
              <a:t>Universities</a:t>
            </a:r>
            <a:r>
              <a:rPr lang="es-ES" sz="2800" dirty="0" smtClean="0"/>
              <a:t> of Valladolid and Burgos.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" sz="2800" dirty="0" err="1" smtClean="0"/>
              <a:t>Creation</a:t>
            </a:r>
            <a:r>
              <a:rPr lang="es-ES" sz="2800" dirty="0" smtClean="0"/>
              <a:t> of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Scientific</a:t>
            </a:r>
            <a:r>
              <a:rPr lang="es-ES" sz="2800" dirty="0" smtClean="0"/>
              <a:t> </a:t>
            </a:r>
            <a:r>
              <a:rPr lang="es-ES" sz="2800" dirty="0" err="1" smtClean="0"/>
              <a:t>Committee</a:t>
            </a:r>
            <a:endParaRPr lang="es-E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s-ES" sz="2800" dirty="0" err="1" smtClean="0"/>
              <a:t>Collaboration</a:t>
            </a:r>
            <a:r>
              <a:rPr lang="es-ES" sz="2800" dirty="0" smtClean="0"/>
              <a:t> </a:t>
            </a:r>
            <a:r>
              <a:rPr lang="es-ES" sz="2800" dirty="0" err="1" smtClean="0"/>
              <a:t>with</a:t>
            </a:r>
            <a:r>
              <a:rPr lang="es-ES" sz="2800" dirty="0" smtClean="0"/>
              <a:t> local </a:t>
            </a:r>
            <a:r>
              <a:rPr lang="es-ES" sz="2800" dirty="0" err="1" smtClean="0"/>
              <a:t>companies</a:t>
            </a:r>
            <a:r>
              <a:rPr lang="es-ES" sz="2800" dirty="0" smtClean="0"/>
              <a:t> and </a:t>
            </a:r>
            <a:r>
              <a:rPr lang="es-ES" sz="2800" dirty="0" err="1" smtClean="0"/>
              <a:t>associations</a:t>
            </a:r>
            <a:endParaRPr lang="es-E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s-E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s-ES" altLang="es-ES" sz="2800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87624" y="26064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WORKING TOGETHER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2338" y="3592513"/>
            <a:ext cx="5614987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63" y="131763"/>
            <a:ext cx="5564187" cy="417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1750" y="5291138"/>
            <a:ext cx="3429000" cy="779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3162" rIns="81639" bIns="40820"/>
          <a:lstStyle/>
          <a:p>
            <a:pPr eaLnBrk="1" hangingPunct="1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</a:tabLs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96136" y="1412776"/>
            <a:ext cx="3168352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es-ES" sz="2000" dirty="0" smtClean="0"/>
              <a:t>	</a:t>
            </a:r>
            <a:r>
              <a:rPr lang="es-ES" sz="2000" dirty="0" err="1" smtClean="0"/>
              <a:t>Different</a:t>
            </a:r>
            <a:r>
              <a:rPr lang="es-ES" sz="2000" dirty="0" smtClean="0"/>
              <a:t> </a:t>
            </a:r>
            <a:r>
              <a:rPr lang="es-ES" sz="2000" dirty="0" err="1" smtClean="0"/>
              <a:t>activities</a:t>
            </a:r>
            <a:r>
              <a:rPr lang="es-ES" sz="2000" dirty="0" smtClean="0"/>
              <a:t> </a:t>
            </a:r>
            <a:r>
              <a:rPr lang="es-ES" sz="2000" dirty="0" err="1" smtClean="0"/>
              <a:t>like</a:t>
            </a:r>
            <a:r>
              <a:rPr lang="es-ES" sz="2000" dirty="0" smtClean="0"/>
              <a:t>: </a:t>
            </a:r>
            <a:r>
              <a:rPr lang="es-ES" sz="2000" dirty="0" err="1" smtClean="0"/>
              <a:t>volunteer</a:t>
            </a:r>
            <a:r>
              <a:rPr lang="es-ES" sz="2000" dirty="0" smtClean="0"/>
              <a:t> </a:t>
            </a:r>
            <a:r>
              <a:rPr lang="es-ES" sz="2000" dirty="0" err="1" smtClean="0"/>
              <a:t>days</a:t>
            </a:r>
            <a:r>
              <a:rPr lang="es-ES" sz="2000" dirty="0" smtClean="0"/>
              <a:t>, </a:t>
            </a:r>
            <a:r>
              <a:rPr lang="es-ES" sz="2000" dirty="0" err="1" smtClean="0"/>
              <a:t>environmental</a:t>
            </a:r>
            <a:r>
              <a:rPr lang="es-ES" sz="2000" dirty="0" smtClean="0"/>
              <a:t> </a:t>
            </a:r>
            <a:r>
              <a:rPr lang="es-ES" sz="2000" dirty="0" err="1" smtClean="0"/>
              <a:t>education</a:t>
            </a:r>
            <a:r>
              <a:rPr lang="es-ES" sz="2000" dirty="0" smtClean="0"/>
              <a:t> </a:t>
            </a:r>
            <a:r>
              <a:rPr lang="es-ES" sz="2000" dirty="0" err="1" smtClean="0"/>
              <a:t>programmes</a:t>
            </a:r>
            <a:r>
              <a:rPr lang="es-ES" sz="2000" dirty="0" smtClean="0"/>
              <a:t>, geological </a:t>
            </a:r>
            <a:r>
              <a:rPr lang="es-ES" sz="2000" dirty="0" err="1" smtClean="0"/>
              <a:t>week</a:t>
            </a:r>
            <a:r>
              <a:rPr lang="es-ES" sz="2000" dirty="0" smtClean="0"/>
              <a:t>, </a:t>
            </a:r>
            <a:r>
              <a:rPr lang="es-ES" sz="2000" dirty="0" err="1" smtClean="0"/>
              <a:t>lectures</a:t>
            </a:r>
            <a:r>
              <a:rPr lang="es-ES" sz="2000" dirty="0" smtClean="0"/>
              <a:t>, </a:t>
            </a:r>
            <a:r>
              <a:rPr lang="es-ES" sz="2000" dirty="0" err="1" smtClean="0"/>
              <a:t>landscape</a:t>
            </a:r>
            <a:r>
              <a:rPr lang="es-ES" sz="2000" dirty="0" smtClean="0"/>
              <a:t> </a:t>
            </a:r>
            <a:r>
              <a:rPr lang="es-ES" sz="2000" dirty="0" err="1" smtClean="0"/>
              <a:t>workshops</a:t>
            </a:r>
            <a:r>
              <a:rPr lang="es-ES" sz="2000" dirty="0" smtClean="0"/>
              <a:t>…</a:t>
            </a:r>
            <a:endParaRPr lang="es-ES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4581128"/>
            <a:ext cx="2880320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es-ES" sz="2000" dirty="0" smtClean="0"/>
              <a:t>	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creation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volunteers</a:t>
            </a:r>
            <a:r>
              <a:rPr lang="es-ES" sz="2000" dirty="0" smtClean="0"/>
              <a:t> </a:t>
            </a:r>
            <a:r>
              <a:rPr lang="es-ES" sz="2000" dirty="0" err="1" smtClean="0"/>
              <a:t>group</a:t>
            </a:r>
            <a:r>
              <a:rPr lang="es-ES" sz="2000" dirty="0" smtClean="0"/>
              <a:t> -“Amigos del Proyecto </a:t>
            </a:r>
            <a:r>
              <a:rPr lang="es-ES" sz="2000" dirty="0" err="1" smtClean="0"/>
              <a:t>Geoparque</a:t>
            </a:r>
            <a:r>
              <a:rPr lang="es-ES" sz="2000" dirty="0" smtClean="0"/>
              <a:t> Las Loras”</a:t>
            </a:r>
            <a:endParaRPr lang="es-ES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6156176" y="332656"/>
            <a:ext cx="248376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ACTIVITIES</a:t>
            </a:r>
            <a:endParaRPr lang="es-ES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349</Words>
  <Application>Microsoft Office PowerPoint</Application>
  <PresentationFormat>Presentación en pantalla (4:3)</PresentationFormat>
  <Paragraphs>47</Paragraphs>
  <Slides>11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LAS LORAS GEOPARK CULTURAL HERITAGE</vt:lpstr>
      <vt:lpstr>LAS LORAS GEOPARK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LORAS GEOPARK CULTURAL HERITAGE</dc:title>
  <dc:creator>Mónica</dc:creator>
  <cp:lastModifiedBy>Luffi</cp:lastModifiedBy>
  <cp:revision>10</cp:revision>
  <dcterms:created xsi:type="dcterms:W3CDTF">2017-09-24T08:08:54Z</dcterms:created>
  <dcterms:modified xsi:type="dcterms:W3CDTF">2018-10-01T16:05:28Z</dcterms:modified>
</cp:coreProperties>
</file>