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______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_________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_________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_________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_________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_________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_________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_________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_____________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_________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_________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______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______________Microsoft_Excel3.xlsx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_________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_________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_________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_________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_________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______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Στην </a:t>
            </a:r>
            <a:r>
              <a:rPr lang="el-GR" dirty="0"/>
              <a:t>έρευνα πήραν μέρος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Φύλλο20!$B$4:$B$7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Φύλλο20!$C$4:$C$7</c:f>
              <c:numCache>
                <c:formatCode>General</c:formatCode>
                <c:ptCount val="4"/>
                <c:pt idx="0">
                  <c:v>92</c:v>
                </c:pt>
                <c:pt idx="1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6890325882449981"/>
          <c:y val="0.43946569178852668"/>
          <c:w val="0.12347406409130887"/>
          <c:h val="0.2453409990417864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Έχετε ποτέ επισκεφθεί:</a:t>
            </a:r>
            <a:endParaRPr lang="el-GR" dirty="0"/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Φύλλο8!$B$6:$B$11</c:f>
              <c:strCache>
                <c:ptCount val="6"/>
                <c:pt idx="0">
                  <c:v>Απολιθωμένο δάσος Σιγρίου</c:v>
                </c:pt>
                <c:pt idx="1">
                  <c:v>Νησιώπη</c:v>
                </c:pt>
                <c:pt idx="2">
                  <c:v>Οροπέδιο Ταύρου</c:v>
                </c:pt>
                <c:pt idx="3">
                  <c:v>Κυκλώπεια τείχη Αποθήκας</c:v>
                </c:pt>
                <c:pt idx="4">
                  <c:v>Καστανιώνας Αγιάσου</c:v>
                </c:pt>
                <c:pt idx="5">
                  <c:v>Νερόμυλοι Λιγώνας</c:v>
                </c:pt>
              </c:strCache>
            </c:strRef>
          </c:cat>
          <c:val>
            <c:numRef>
              <c:f>Φύλλο8!$C$6:$C$11</c:f>
              <c:numCache>
                <c:formatCode>General</c:formatCode>
                <c:ptCount val="6"/>
                <c:pt idx="0">
                  <c:v>145</c:v>
                </c:pt>
                <c:pt idx="1">
                  <c:v>35</c:v>
                </c:pt>
                <c:pt idx="2">
                  <c:v>17</c:v>
                </c:pt>
                <c:pt idx="3">
                  <c:v>28</c:v>
                </c:pt>
                <c:pt idx="4">
                  <c:v>127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596096"/>
        <c:axId val="46597632"/>
      </c:barChart>
      <c:catAx>
        <c:axId val="4659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6597632"/>
        <c:crosses val="autoZero"/>
        <c:auto val="1"/>
        <c:lblAlgn val="ctr"/>
        <c:lblOffset val="100"/>
        <c:noMultiLvlLbl val="0"/>
      </c:catAx>
      <c:valAx>
        <c:axId val="465976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659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Έχετε </a:t>
            </a:r>
            <a:r>
              <a:rPr lang="el-GR" dirty="0"/>
              <a:t>επισκεφτεί με κάποιο φίλο ή γνωστό ή έχετε συστήσει κάποιο</a:t>
            </a:r>
            <a:r>
              <a:rPr lang="el-GR" baseline="0" dirty="0"/>
              <a:t> από αυτά τα μέρη;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 baseline="0" dirty="0"/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Φύλλο9!$B$5:$B$6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Φύλλο9!$C$5:$C$6</c:f>
              <c:numCache>
                <c:formatCode>General</c:formatCode>
                <c:ptCount val="2"/>
                <c:pt idx="0">
                  <c:v>156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08022366769421"/>
          <c:y val="0.52798208918316358"/>
          <c:w val="8.9289558492942733E-2"/>
          <c:h val="0.233784526934133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Θα </a:t>
            </a:r>
            <a:r>
              <a:rPr lang="el-GR" dirty="0"/>
              <a:t>παίρνατε μέρος σε δραστηριότητες για την προβολή και προώθηση αυτών των περιοχών;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Φύλλο10!$B$4:$B$5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Φύλλο10!$C$4:$C$5</c:f>
              <c:numCache>
                <c:formatCode>General</c:formatCode>
                <c:ptCount val="2"/>
                <c:pt idx="0">
                  <c:v>122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92080337783916"/>
          <c:y val="0.51926270017697929"/>
          <c:w val="0.10188298130303361"/>
          <c:h val="0.173398325209348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Γνωρίζετε </a:t>
            </a:r>
            <a:r>
              <a:rPr lang="el-GR" dirty="0"/>
              <a:t>ότι το νησί της Λέσβου έχει ανακηρυχθεί</a:t>
            </a:r>
            <a:r>
              <a:rPr lang="el-GR" baseline="0" dirty="0"/>
              <a:t> γεωπάρκο;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Φύλλο11!$B$4:$B$5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Φύλλο11!$C$4:$C$5</c:f>
              <c:numCache>
                <c:formatCode>General</c:formatCode>
                <c:ptCount val="2"/>
                <c:pt idx="0">
                  <c:v>121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093341181422919"/>
          <c:y val="0.51397179519226721"/>
          <c:w val="8.7594463175467388E-2"/>
          <c:h val="0.1813348331458567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Γνωρίζετε </a:t>
            </a:r>
            <a:r>
              <a:rPr lang="el-GR" dirty="0"/>
              <a:t>τι είναι η </a:t>
            </a:r>
            <a:r>
              <a:rPr lang="en-US" dirty="0" err="1"/>
              <a:t>Unesco</a:t>
            </a:r>
            <a:r>
              <a:rPr lang="el-GR" dirty="0"/>
              <a:t>;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Φύλλο12!$B$4:$B$5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Φύλλο12!$C$4:$C$5</c:f>
              <c:numCache>
                <c:formatCode>General</c:formatCode>
                <c:ptCount val="2"/>
                <c:pt idx="0">
                  <c:v>146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22389543207569"/>
          <c:y val="0.41622588843061287"/>
          <c:w val="8.3202620760411058E-2"/>
          <c:h val="0.2046839978336041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Γνωρίζετε </a:t>
            </a:r>
            <a:r>
              <a:rPr lang="el-GR" dirty="0"/>
              <a:t>τις ενέργειες που έγιναν για να ανακηρυχθεί η Λέσβος γεωπάρκο;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Φύλλο13!$F$4:$F$6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Φύλλο13!$G$4:$G$6</c:f>
              <c:numCache>
                <c:formatCode>General</c:formatCode>
                <c:ptCount val="3"/>
                <c:pt idx="0">
                  <c:v>52</c:v>
                </c:pt>
                <c:pt idx="1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972814852576263"/>
          <c:y val="0.50279673374161549"/>
          <c:w val="0.11413233671877972"/>
          <c:h val="0.224750031246094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Γνωρίζετε ποιός φορέας ανέλαβε το έργο;</a:t>
            </a:r>
            <a:endParaRPr lang="el-G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Φύλλο15!$B$4:$B$5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Φύλλο15!$C$4:$C$5</c:f>
              <c:numCache>
                <c:formatCode>General</c:formatCode>
                <c:ptCount val="2"/>
                <c:pt idx="0">
                  <c:v>53</c:v>
                </c:pt>
                <c:pt idx="1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666689741437232"/>
          <c:y val="0.46384502050748994"/>
          <c:w val="0.10608675766929351"/>
          <c:h val="0.2311390242886304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Γνωρίζετε </a:t>
            </a:r>
            <a:r>
              <a:rPr lang="el-GR" dirty="0"/>
              <a:t>τους</a:t>
            </a:r>
            <a:r>
              <a:rPr lang="el-GR" baseline="0" dirty="0"/>
              <a:t> λόγους;</a:t>
            </a:r>
            <a:endParaRPr lang="el-G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'φύλλο 16'!$B$4:$B$6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'φύλλο 16'!$C$4:$C$6</c:f>
              <c:numCache>
                <c:formatCode>General</c:formatCode>
                <c:ptCount val="3"/>
                <c:pt idx="0">
                  <c:v>75</c:v>
                </c:pt>
                <c:pt idx="1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741355700102708"/>
          <c:y val="0.48007980076008838"/>
          <c:w val="0.11534006618737863"/>
          <c:h val="0.2157209515477234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Πιστεύετε </a:t>
            </a:r>
            <a:r>
              <a:rPr lang="el-GR" dirty="0"/>
              <a:t>ότι η ανακήρυξη αυτή θα επηρεάσει το νησί;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Φύλλο17!$A$5:$B$7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Φύλλο17!$C$5:$C$7</c:f>
              <c:numCache>
                <c:formatCode>General</c:formatCode>
                <c:ptCount val="3"/>
                <c:pt idx="0">
                  <c:v>163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67372284986117"/>
          <c:y val="0.48007980076008838"/>
          <c:w val="9.6016394689794227E-2"/>
          <c:h val="0.2315939674207390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Ποιούς </a:t>
            </a:r>
            <a:r>
              <a:rPr lang="el-GR" dirty="0"/>
              <a:t>τομείς πιστεύετε ότι θα επηρεάσει;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Φύλλο19!$B$4:$B$8</c:f>
              <c:strCache>
                <c:ptCount val="4"/>
                <c:pt idx="0">
                  <c:v>other</c:v>
                </c:pt>
                <c:pt idx="1">
                  <c:v>employment</c:v>
                </c:pt>
                <c:pt idx="2">
                  <c:v>financial growth</c:v>
                </c:pt>
                <c:pt idx="3">
                  <c:v>tourism</c:v>
                </c:pt>
              </c:strCache>
            </c:strRef>
          </c:cat>
          <c:val>
            <c:numRef>
              <c:f>Φύλλο19!$C$4:$C$8</c:f>
              <c:numCache>
                <c:formatCode>General</c:formatCode>
                <c:ptCount val="5"/>
                <c:pt idx="0">
                  <c:v>12</c:v>
                </c:pt>
                <c:pt idx="1">
                  <c:v>86</c:v>
                </c:pt>
                <c:pt idx="2">
                  <c:v>108</c:v>
                </c:pt>
                <c:pt idx="3">
                  <c:v>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1287296"/>
        <c:axId val="131302528"/>
      </c:barChart>
      <c:catAx>
        <c:axId val="13128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1302528"/>
        <c:crosses val="autoZero"/>
        <c:auto val="1"/>
        <c:lblAlgn val="ctr"/>
        <c:lblOffset val="100"/>
        <c:noMultiLvlLbl val="0"/>
      </c:catAx>
      <c:valAx>
        <c:axId val="1313025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128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l-GR"/>
              <a:t>ηλικιακή κατανομή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φύλλο21!$B$4:$B$8</c:f>
              <c:strCache>
                <c:ptCount val="4"/>
                <c:pt idx="0">
                  <c:v>έως 18</c:v>
                </c:pt>
                <c:pt idx="1">
                  <c:v>18-35</c:v>
                </c:pt>
                <c:pt idx="2">
                  <c:v>35-65</c:v>
                </c:pt>
                <c:pt idx="3">
                  <c:v>65 και άνω</c:v>
                </c:pt>
              </c:strCache>
            </c:strRef>
          </c:cat>
          <c:val>
            <c:numRef>
              <c:f>φύλλο21!$C$4:$C$8</c:f>
              <c:numCache>
                <c:formatCode>General</c:formatCode>
                <c:ptCount val="5"/>
                <c:pt idx="0">
                  <c:v>106</c:v>
                </c:pt>
                <c:pt idx="1">
                  <c:v>32</c:v>
                </c:pt>
                <c:pt idx="2">
                  <c:v>53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5318016"/>
        <c:axId val="185394688"/>
      </c:barChart>
      <c:catAx>
        <c:axId val="18531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5394688"/>
        <c:crosses val="autoZero"/>
        <c:auto val="1"/>
        <c:lblAlgn val="ctr"/>
        <c:lblOffset val="100"/>
        <c:noMultiLvlLbl val="0"/>
      </c:catAx>
      <c:valAx>
        <c:axId val="18539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531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Γνωρίζετε </a:t>
            </a:r>
            <a:r>
              <a:rPr lang="el-GR" dirty="0"/>
              <a:t>τι είναι γεωπάρκο;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Φύλλο1!$B$3:$C$3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Φύλλο1!$B$4:$C$4</c:f>
              <c:numCache>
                <c:formatCode>General</c:formatCode>
                <c:ptCount val="2"/>
                <c:pt idx="0">
                  <c:v>136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640839462819409"/>
          <c:y val="0.6082087655709707"/>
          <c:w val="9.4104349447526034E-2"/>
          <c:h val="0.324808773903262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Γνωρίζετε </a:t>
            </a:r>
            <a:r>
              <a:rPr lang="el-GR" dirty="0"/>
              <a:t>κάποιο γεωπάρκο;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baseline="0" dirty="0"/>
                      <a:t>ναι</a:t>
                    </a:r>
                  </a:p>
                  <a:p>
                    <a:r>
                      <a:rPr lang="el-GR" baseline="0" dirty="0"/>
                      <a:t> </a:t>
                    </a:r>
                    <a:r>
                      <a:rPr lang="en-US" baseline="0" dirty="0" smtClean="0"/>
                      <a:t>66%</a:t>
                    </a:r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l-GR" baseline="0" dirty="0"/>
                      <a:t>όχι</a:t>
                    </a:r>
                  </a:p>
                  <a:p>
                    <a:r>
                      <a:rPr lang="el-GR" baseline="0" dirty="0"/>
                      <a:t> </a:t>
                    </a:r>
                    <a:r>
                      <a:rPr lang="en-US" baseline="0" dirty="0" smtClean="0"/>
                      <a:t>34 %</a:t>
                    </a:r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Φύλλο2!$B$3:$C$3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Φύλλο2!$B$4:$C$4</c:f>
              <c:numCache>
                <c:formatCode>General</c:formatCode>
                <c:ptCount val="2"/>
                <c:pt idx="0">
                  <c:v>142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526843027271153"/>
          <c:y val="0.65234741490647075"/>
          <c:w val="8.02387798594867E-2"/>
          <c:h val="0.292344706911636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Κάνετε </a:t>
            </a:r>
            <a:r>
              <a:rPr lang="el-GR" dirty="0"/>
              <a:t>συχνά ταξίδια;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Φύλλο3!$B$3:$C$3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Φύλλο3!$B$4:$C$4</c:f>
              <c:numCache>
                <c:formatCode>General</c:formatCode>
                <c:ptCount val="2"/>
                <c:pt idx="0">
                  <c:v>119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702708357107563"/>
          <c:y val="0.52801862967634949"/>
          <c:w val="0.10572653961733053"/>
          <c:h val="0.23607111611048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Τι</a:t>
            </a:r>
            <a:r>
              <a:rPr lang="el-GR" baseline="0" dirty="0" smtClean="0"/>
              <a:t> </a:t>
            </a:r>
            <a:r>
              <a:rPr lang="el-GR" baseline="0" dirty="0"/>
              <a:t>σας ελκύει περισσότερο στα ταξίδια σας;</a:t>
            </a:r>
            <a:endParaRPr lang="el-G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Φύλλο4!$B$4:$B$8</c:f>
              <c:strCache>
                <c:ptCount val="5"/>
                <c:pt idx="0">
                  <c:v>φυτά &amp; ζώα</c:v>
                </c:pt>
                <c:pt idx="1">
                  <c:v>φυσικό περιβάλλον</c:v>
                </c:pt>
                <c:pt idx="2">
                  <c:v>μνημεία</c:v>
                </c:pt>
                <c:pt idx="3">
                  <c:v>γαστρονομία</c:v>
                </c:pt>
                <c:pt idx="4">
                  <c:v>σπορ SPORTS</c:v>
                </c:pt>
              </c:strCache>
            </c:strRef>
          </c:cat>
          <c:val>
            <c:numRef>
              <c:f>Φύλλο4!$C$4:$C$8</c:f>
              <c:numCache>
                <c:formatCode>General</c:formatCode>
                <c:ptCount val="5"/>
                <c:pt idx="0">
                  <c:v>35</c:v>
                </c:pt>
                <c:pt idx="1">
                  <c:v>66</c:v>
                </c:pt>
                <c:pt idx="2">
                  <c:v>38</c:v>
                </c:pt>
                <c:pt idx="3">
                  <c:v>31</c:v>
                </c:pt>
                <c:pt idx="4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851904"/>
        <c:axId val="123856768"/>
      </c:barChart>
      <c:catAx>
        <c:axId val="12385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3856768"/>
        <c:crosses val="autoZero"/>
        <c:auto val="1"/>
        <c:lblAlgn val="ctr"/>
        <c:lblOffset val="100"/>
        <c:noMultiLvlLbl val="0"/>
      </c:catAx>
      <c:valAx>
        <c:axId val="123856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385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Μπορείτε να ονομάσετε μια περιοχή ιδιαίτερου κάλλους στο νησί της Λέσβου;</a:t>
            </a:r>
            <a:endParaRPr lang="el-G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Φύλλο6!$B$4:$B$18</c:f>
              <c:strCache>
                <c:ptCount val="15"/>
                <c:pt idx="0">
                  <c:v>Σίγρι</c:v>
                </c:pt>
                <c:pt idx="1">
                  <c:v>Μόλυβος </c:v>
                </c:pt>
                <c:pt idx="2">
                  <c:v>Αγιάσος</c:v>
                </c:pt>
                <c:pt idx="3">
                  <c:v>Καλλονή</c:v>
                </c:pt>
                <c:pt idx="4">
                  <c:v>Καστανιώνας</c:v>
                </c:pt>
                <c:pt idx="5">
                  <c:v>Άγιοι Ανάργυροι</c:v>
                </c:pt>
                <c:pt idx="6">
                  <c:v>Ασώματος</c:v>
                </c:pt>
                <c:pt idx="7">
                  <c:v>Καταρράκτες Μανκάτσα</c:v>
                </c:pt>
                <c:pt idx="8">
                  <c:v>Βατερά</c:v>
                </c:pt>
                <c:pt idx="9">
                  <c:v>Κόλπος Γέρας</c:v>
                </c:pt>
                <c:pt idx="10">
                  <c:v>Πολυχνίτος</c:v>
                </c:pt>
                <c:pt idx="11">
                  <c:v>Ερεσσός</c:v>
                </c:pt>
                <c:pt idx="12">
                  <c:v>Σκαμιά</c:v>
                </c:pt>
                <c:pt idx="13">
                  <c:v>Πλωμάρι</c:v>
                </c:pt>
                <c:pt idx="14">
                  <c:v>λοιπά</c:v>
                </c:pt>
              </c:strCache>
            </c:strRef>
          </c:cat>
          <c:val>
            <c:numRef>
              <c:f>Φύλλο6!$C$4:$C$18</c:f>
              <c:numCache>
                <c:formatCode>General</c:formatCode>
                <c:ptCount val="15"/>
                <c:pt idx="0">
                  <c:v>82</c:v>
                </c:pt>
                <c:pt idx="1">
                  <c:v>20</c:v>
                </c:pt>
                <c:pt idx="2">
                  <c:v>12</c:v>
                </c:pt>
                <c:pt idx="3">
                  <c:v>12</c:v>
                </c:pt>
                <c:pt idx="4">
                  <c:v>9</c:v>
                </c:pt>
                <c:pt idx="5">
                  <c:v>9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901440"/>
        <c:axId val="124350848"/>
      </c:barChart>
      <c:catAx>
        <c:axId val="1239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4350848"/>
        <c:crosses val="autoZero"/>
        <c:auto val="1"/>
        <c:lblAlgn val="ctr"/>
        <c:lblOffset val="100"/>
        <c:noMultiLvlLbl val="0"/>
      </c:catAx>
      <c:valAx>
        <c:axId val="1243508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2390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Γνωρίζετε </a:t>
            </a:r>
            <a:r>
              <a:rPr lang="el-GR" dirty="0"/>
              <a:t>κάποιο αξιόλογο γεωλογικό  φαινόμενο;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Φύλλο5!$B$3:$C$3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Φύλλο5!$B$4:$C$4</c:f>
              <c:numCache>
                <c:formatCode>General</c:formatCode>
                <c:ptCount val="2"/>
                <c:pt idx="0">
                  <c:v>147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06985811556164"/>
          <c:y val="0.48715762534595725"/>
          <c:w val="0.10205504203278953"/>
          <c:h val="0.2266674998958464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Έχετε </a:t>
            </a:r>
            <a:r>
              <a:rPr lang="el-GR" dirty="0"/>
              <a:t>ακούσει για: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Φύλλο7!$B$4:$B$9</c:f>
              <c:strCache>
                <c:ptCount val="6"/>
                <c:pt idx="0">
                  <c:v>Απολιθωμένο δάσος Σιγρίου</c:v>
                </c:pt>
                <c:pt idx="1">
                  <c:v>Νησιώπη</c:v>
                </c:pt>
                <c:pt idx="2">
                  <c:v>Οροπέδιο Ταύρου</c:v>
                </c:pt>
                <c:pt idx="3">
                  <c:v>Κυκλώπεια τείχη Αποθήκας</c:v>
                </c:pt>
                <c:pt idx="4">
                  <c:v>Καστανιώνας Αγιάσου</c:v>
                </c:pt>
                <c:pt idx="5">
                  <c:v>Νερόμυλοι Λιγώνας</c:v>
                </c:pt>
              </c:strCache>
            </c:strRef>
          </c:cat>
          <c:val>
            <c:numRef>
              <c:f>Φύλλο7!$C$4:$C$9</c:f>
              <c:numCache>
                <c:formatCode>General</c:formatCode>
                <c:ptCount val="6"/>
                <c:pt idx="0">
                  <c:v>179</c:v>
                </c:pt>
                <c:pt idx="1">
                  <c:v>59</c:v>
                </c:pt>
                <c:pt idx="2">
                  <c:v>30</c:v>
                </c:pt>
                <c:pt idx="3">
                  <c:v>51</c:v>
                </c:pt>
                <c:pt idx="4">
                  <c:v>164</c:v>
                </c:pt>
                <c:pt idx="5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4018688"/>
        <c:axId val="124021376"/>
      </c:barChart>
      <c:catAx>
        <c:axId val="12401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4021376"/>
        <c:crosses val="autoZero"/>
        <c:auto val="1"/>
        <c:lblAlgn val="ctr"/>
        <c:lblOffset val="100"/>
        <c:noMultiLvlLbl val="0"/>
      </c:catAx>
      <c:valAx>
        <c:axId val="1240213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40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gif"/><Relationship Id="rId7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15008" y="1560576"/>
            <a:ext cx="9875520" cy="83233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latin typeface="Times New Roman" charset="0"/>
              </a:rPr>
              <a:t>Geoparks</a:t>
            </a:r>
            <a:endParaRPr lang="el-GR" sz="6000" b="1" dirty="0">
              <a:latin typeface="Times New Roman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54048" y="3215568"/>
            <a:ext cx="9875520" cy="71025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+mj-ea"/>
                <a:cs typeface="+mj-cs"/>
              </a:rPr>
              <a:t>Survey: Do we value our natural heritage?</a:t>
            </a:r>
            <a:endParaRPr lang="el-GR" sz="36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19810" name="AutoShape 2" descr="http://www.iky.gr/images/logo_iky_mailnew.jpg"/>
          <p:cNvSpPr>
            <a:spLocks noChangeAspect="1" noChangeArrowheads="1"/>
          </p:cNvSpPr>
          <p:nvPr/>
        </p:nvSpPr>
        <p:spPr bwMode="auto">
          <a:xfrm>
            <a:off x="155575" y="-250825"/>
            <a:ext cx="2857500" cy="523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9812" name="AutoShape 4" descr="http://www.iky.gr/images/logo_iky_mailnew.jpg"/>
          <p:cNvSpPr>
            <a:spLocks noChangeAspect="1" noChangeArrowheads="1"/>
          </p:cNvSpPr>
          <p:nvPr/>
        </p:nvSpPr>
        <p:spPr bwMode="auto">
          <a:xfrm>
            <a:off x="155575" y="-250825"/>
            <a:ext cx="2857500" cy="523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475232" y="326059"/>
            <a:ext cx="10131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70C0"/>
                </a:solidFill>
                <a:latin typeface="Book Antiqua" pitchFamily="18" charset="0"/>
              </a:rPr>
              <a:t>EXPERIMENTAL  HIGH SCHOOL  OF    MYTILENE   OF  THE  UNIVERSITY </a:t>
            </a:r>
            <a:r>
              <a:rPr lang="el-GR" sz="1600" b="1" dirty="0" smtClean="0">
                <a:solidFill>
                  <a:srgbClr val="0070C0"/>
                </a:solidFill>
                <a:latin typeface="Book Antiqua" pitchFamily="18" charset="0"/>
              </a:rPr>
              <a:t>Ο</a:t>
            </a:r>
            <a:r>
              <a:rPr lang="en-US" sz="1600" b="1" dirty="0" smtClean="0">
                <a:solidFill>
                  <a:srgbClr val="0070C0"/>
                </a:solidFill>
                <a:latin typeface="Book Antiqua" pitchFamily="18" charset="0"/>
              </a:rPr>
              <a:t>F  THE AEGEAN</a:t>
            </a:r>
            <a:endParaRPr lang="el-GR" sz="1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2224" y="6254496"/>
            <a:ext cx="453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AROUCA,  13-17  MARCH 2017</a:t>
            </a:r>
            <a:endParaRPr lang="el-GR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10" name="Picture 9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europeangeoparks.org/wp-content/uploads/2016/03/logo-EGN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807" y="5317163"/>
            <a:ext cx="2013556" cy="11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2224" y="6254496"/>
            <a:ext cx="453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AROUCA,  13-17  MARCH  </a:t>
            </a:r>
            <a:endParaRPr lang="el-GR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15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6193078" y="5418110"/>
            <a:ext cx="1632072" cy="13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16" y="5391678"/>
            <a:ext cx="2532429" cy="132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image0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you ever heard of?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770510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the places you have visited among the ones mentioned in the previous question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456752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you ever taken a friend to know these places or have you recommended them because you consider them tourist attractions?</a:t>
            </a:r>
            <a:endParaRPr lang="el-GR" sz="28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309397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5" name="Picture 4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an activity were organized to promote these places, would you take part in it?</a:t>
            </a:r>
            <a:endParaRPr lang="el-GR" sz="28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69820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5" name="Picture 4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know that the whole island of Lesvos has been declared a </a:t>
            </a:r>
            <a:r>
              <a:rPr lang="en-US" sz="2800" dirty="0" err="1" smtClean="0"/>
              <a:t>Geopark</a:t>
            </a:r>
            <a:r>
              <a:rPr lang="en-US" sz="2800" dirty="0" smtClean="0"/>
              <a:t> 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746943"/>
              </p:ext>
            </p:extLst>
          </p:nvPr>
        </p:nvGraphicFramePr>
        <p:xfrm>
          <a:off x="1951101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know what UNESCO is?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047728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know what work has been done to get the declaration of Lesvos as </a:t>
            </a:r>
            <a:r>
              <a:rPr lang="en-US" sz="2800" dirty="0" err="1" smtClean="0"/>
              <a:t>Geopark</a:t>
            </a:r>
            <a:r>
              <a:rPr lang="en-US" sz="2800" dirty="0" smtClean="0"/>
              <a:t>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509062"/>
              </p:ext>
            </p:extLst>
          </p:nvPr>
        </p:nvGraphicFramePr>
        <p:xfrm>
          <a:off x="1878520" y="1435608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know which institution carried out the task?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00817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know the reasons why UNESCO has declared Lesvos a </a:t>
            </a:r>
            <a:r>
              <a:rPr lang="en-US" sz="2800" dirty="0" err="1" smtClean="0"/>
              <a:t>Geopark</a:t>
            </a:r>
            <a:r>
              <a:rPr lang="en-US" sz="2800" dirty="0" smtClean="0"/>
              <a:t>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884982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think that the declaration of Lesvos as </a:t>
            </a:r>
            <a:r>
              <a:rPr lang="en-US" sz="2800" dirty="0" err="1" smtClean="0"/>
              <a:t>Geopark</a:t>
            </a:r>
            <a:r>
              <a:rPr lang="en-US" sz="2800" dirty="0" smtClean="0"/>
              <a:t> would have a significant effect  on your region?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66550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Sex 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32780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5" name="Picture 4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will be affected the most?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49972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192">
            <a:off x="7949689" y="931950"/>
            <a:ext cx="3204763" cy="452048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4" y="5215418"/>
            <a:ext cx="1987538" cy="152266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20" y="5219136"/>
            <a:ext cx="2566345" cy="109532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45" y="5215418"/>
            <a:ext cx="1982093" cy="1099045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89241" y="965916"/>
            <a:ext cx="863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+mj-ea"/>
                <a:cs typeface="+mj-cs"/>
              </a:rPr>
              <a:t>						THE </a:t>
            </a:r>
            <a:r>
              <a:rPr lang="en-US" sz="6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+mj-ea"/>
                <a:cs typeface="+mj-cs"/>
              </a:rPr>
              <a:t>END</a:t>
            </a:r>
            <a:endParaRPr lang="el-GR" sz="6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charset="0"/>
              <a:ea typeface="+mj-ea"/>
              <a:cs typeface="+mj-cs"/>
            </a:endParaRPr>
          </a:p>
          <a:p>
            <a:pPr>
              <a:spcBef>
                <a:spcPct val="50000"/>
              </a:spcBef>
            </a:pPr>
            <a:endParaRPr lang="el-GR" sz="3600" b="1" dirty="0" smtClean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charset="0"/>
              </a:rPr>
              <a:t>		</a:t>
            </a:r>
            <a:r>
              <a:rPr lang="en-US" sz="3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+mj-ea"/>
                <a:cs typeface="+mj-cs"/>
              </a:rPr>
              <a:t>THANK </a:t>
            </a:r>
            <a:r>
              <a:rPr lang="en-US" sz="3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+mj-ea"/>
                <a:cs typeface="+mj-cs"/>
              </a:rPr>
              <a:t>YOU</a:t>
            </a:r>
            <a:endParaRPr lang="en-US" sz="3000" b="1" dirty="0" smtClean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+mj-ea"/>
                <a:cs typeface="+mj-cs"/>
              </a:rPr>
              <a:t>FOR </a:t>
            </a:r>
            <a:r>
              <a:rPr lang="en-US" sz="3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charset="0"/>
                <a:ea typeface="+mj-ea"/>
                <a:cs typeface="+mj-cs"/>
              </a:rPr>
              <a:t>  YOUR   ATTENSION </a:t>
            </a:r>
            <a:endParaRPr lang="el-GR" sz="3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charset="0"/>
              <a:ea typeface="+mj-ea"/>
              <a:cs typeface="+mj-cs"/>
            </a:endParaRPr>
          </a:p>
        </p:txBody>
      </p:sp>
      <p:pic>
        <p:nvPicPr>
          <p:cNvPr id="10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Age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219238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5" name="Picture 4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know what a </a:t>
            </a:r>
            <a:r>
              <a:rPr lang="en-US" sz="2800" dirty="0" err="1" smtClean="0"/>
              <a:t>Geopark</a:t>
            </a:r>
            <a:r>
              <a:rPr lang="en-US" sz="2800" dirty="0" smtClean="0"/>
              <a:t> is?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443556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know any </a:t>
            </a:r>
            <a:r>
              <a:rPr lang="en-US" sz="2800" dirty="0" err="1" smtClean="0"/>
              <a:t>Geopark</a:t>
            </a:r>
            <a:r>
              <a:rPr lang="en-US" sz="2800" dirty="0" smtClean="0"/>
              <a:t>?</a:t>
            </a:r>
            <a:endParaRPr lang="el-GR" sz="280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127910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often go on trips with the objective to know a natural site?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262976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go on a trip what attracts you more?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924598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6" name="Picture 5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Could you name a natural site in your surroundings? </a:t>
            </a:r>
            <a:endParaRPr lang="el-GR" sz="2800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55561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5" name="Picture 4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know of any remarkable geological element in your surroundings?</a:t>
            </a:r>
            <a:endParaRPr lang="el-GR" sz="28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408114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mage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15054" y="5162804"/>
            <a:ext cx="2865120" cy="525272"/>
          </a:xfrm>
          <a:prstGeom prst="rect">
            <a:avLst/>
          </a:prstGeom>
        </p:spPr>
      </p:pic>
      <p:pic>
        <p:nvPicPr>
          <p:cNvPr id="5" name="Picture 4" descr="C:\Users\user\Documents\ERASMUS\LOGO\GEO-logo_C&amp;A.V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62" r="14046" b="4637"/>
          <a:stretch/>
        </p:blipFill>
        <p:spPr bwMode="auto">
          <a:xfrm>
            <a:off x="0" y="159974"/>
            <a:ext cx="1285085" cy="8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Μουσείο Φυσικών Επιστημώ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926"/>
            <a:ext cx="992944" cy="9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677</TotalTime>
  <Words>392</Words>
  <Application>Microsoft Office PowerPoint</Application>
  <PresentationFormat>Προσαρμογή</PresentationFormat>
  <Paragraphs>51</Paragraphs>
  <Slides>21</Slides>
  <Notes>0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Solstice</vt:lpstr>
      <vt:lpstr>Geoparks</vt:lpstr>
      <vt:lpstr>Sex </vt:lpstr>
      <vt:lpstr>Age</vt:lpstr>
      <vt:lpstr>Do you know what a Geopark is?</vt:lpstr>
      <vt:lpstr>Do you know any Geopark?</vt:lpstr>
      <vt:lpstr>Do you often go on trips with the objective to know a natural site?</vt:lpstr>
      <vt:lpstr>When you go on a trip what attracts you more?</vt:lpstr>
      <vt:lpstr>Could you name a natural site in your surroundings? </vt:lpstr>
      <vt:lpstr>Do you know of any remarkable geological element in your surroundings?</vt:lpstr>
      <vt:lpstr>Have you ever heard of?</vt:lpstr>
      <vt:lpstr>Write the places you have visited among the ones mentioned in the previous question</vt:lpstr>
      <vt:lpstr>Have you ever taken a friend to know these places or have you recommended them because you consider them tourist attractions?</vt:lpstr>
      <vt:lpstr>If an activity were organized to promote these places, would you take part in it?</vt:lpstr>
      <vt:lpstr>Do you know that the whole island of Lesvos has been declared a Geopark ?</vt:lpstr>
      <vt:lpstr>Do you know what UNESCO is?</vt:lpstr>
      <vt:lpstr>Do you know what work has been done to get the declaration of Lesvos as Geopark?</vt:lpstr>
      <vt:lpstr>Do you know which institution carried out the task?</vt:lpstr>
      <vt:lpstr>Do you know the reasons why UNESCO has declared Lesvos a Geopark?</vt:lpstr>
      <vt:lpstr>Do you think that the declaration of Lesvos as Geopark would have a significant effect  on your region?</vt:lpstr>
      <vt:lpstr>What do you think will be affected the most?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maurapidi</dc:creator>
  <cp:lastModifiedBy>Admin</cp:lastModifiedBy>
  <cp:revision>50</cp:revision>
  <dcterms:created xsi:type="dcterms:W3CDTF">2016-10-12T09:19:38Z</dcterms:created>
  <dcterms:modified xsi:type="dcterms:W3CDTF">2017-03-31T06:47:00Z</dcterms:modified>
</cp:coreProperties>
</file>