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handoutMasterIdLst>
    <p:handoutMasterId r:id="rId11"/>
  </p:handoutMasterIdLst>
  <p:sldIdLst>
    <p:sldId id="262" r:id="rId2"/>
    <p:sldId id="263" r:id="rId3"/>
    <p:sldId id="265" r:id="rId4"/>
    <p:sldId id="266" r:id="rId5"/>
    <p:sldId id="270" r:id="rId6"/>
    <p:sldId id="279" r:id="rId7"/>
    <p:sldId id="278" r:id="rId8"/>
    <p:sldId id="280" r:id="rId9"/>
  </p:sldIdLst>
  <p:sldSz cx="9144000" cy="6858000" type="screen4x3"/>
  <p:notesSz cx="6735763" cy="98663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FF6600"/>
    <a:srgbClr val="6699FF"/>
    <a:srgbClr val="FF7C8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20" autoAdjust="0"/>
  </p:normalViewPr>
  <p:slideViewPr>
    <p:cSldViewPr>
      <p:cViewPr varScale="1">
        <p:scale>
          <a:sx n="64" d="100"/>
          <a:sy n="64" d="100"/>
        </p:scale>
        <p:origin x="148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47355710021462"/>
          <c:y val="4.9015920703039575E-2"/>
          <c:w val="0.69781212497116796"/>
          <c:h val="0.825346456692913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Folha1!$A$2:$A$5</c:f>
              <c:strCache>
                <c:ptCount val="2"/>
                <c:pt idx="0">
                  <c:v>STUDENTS</c:v>
                </c:pt>
                <c:pt idx="1">
                  <c:v>OTHERS</c:v>
                </c:pt>
              </c:strCache>
            </c:strRef>
          </c:cat>
          <c:val>
            <c:numRef>
              <c:f>Folha1!$B$2:$B$5</c:f>
              <c:numCache>
                <c:formatCode>0%</c:formatCode>
                <c:ptCount val="4"/>
                <c:pt idx="0">
                  <c:v>0.97</c:v>
                </c:pt>
                <c:pt idx="1">
                  <c:v>0.95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2E-45DD-97DF-69937290A84F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Folha1!$A$2:$A$5</c:f>
              <c:strCache>
                <c:ptCount val="2"/>
                <c:pt idx="0">
                  <c:v>STUDENTS</c:v>
                </c:pt>
                <c:pt idx="1">
                  <c:v>OTHERS</c:v>
                </c:pt>
              </c:strCache>
            </c:strRef>
          </c:cat>
          <c:val>
            <c:numRef>
              <c:f>Folha1!$C$2:$C$5</c:f>
              <c:numCache>
                <c:formatCode>0%</c:formatCode>
                <c:ptCount val="4"/>
                <c:pt idx="0">
                  <c:v>0.03</c:v>
                </c:pt>
                <c:pt idx="1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2E-45DD-97DF-69937290A8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5758048"/>
        <c:axId val="305753152"/>
      </c:barChart>
      <c:catAx>
        <c:axId val="305758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05753152"/>
        <c:crosses val="autoZero"/>
        <c:auto val="1"/>
        <c:lblAlgn val="ctr"/>
        <c:lblOffset val="100"/>
        <c:noMultiLvlLbl val="0"/>
      </c:catAx>
      <c:valAx>
        <c:axId val="3057531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057580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pt-P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47355710021462"/>
          <c:y val="4.9015920703039575E-2"/>
          <c:w val="0.62358811983853646"/>
          <c:h val="0.825346456692913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Folha1!$A$2:$A$5</c:f>
              <c:strCache>
                <c:ptCount val="2"/>
                <c:pt idx="0">
                  <c:v>STUDENTS</c:v>
                </c:pt>
                <c:pt idx="1">
                  <c:v>OTHERS</c:v>
                </c:pt>
              </c:strCache>
            </c:strRef>
          </c:cat>
          <c:val>
            <c:numRef>
              <c:f>Folha1!$B$2:$B$5</c:f>
              <c:numCache>
                <c:formatCode>0%</c:formatCode>
                <c:ptCount val="4"/>
                <c:pt idx="0">
                  <c:v>0.83</c:v>
                </c:pt>
                <c:pt idx="1">
                  <c:v>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13-45F8-95BE-7A772485C044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dLbls>
            <c:dLbl>
              <c:idx val="0"/>
              <c:layout>
                <c:manualLayout>
                  <c:x val="3.5273858460171059E-2"/>
                  <c:y val="-4.75917095991345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13-45F8-95BE-7A772485C044}"/>
                </c:ext>
              </c:extLst>
            </c:dLbl>
            <c:dLbl>
              <c:idx val="1"/>
              <c:layout>
                <c:manualLayout>
                  <c:x val="1.95965880334283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13-45F8-95BE-7A772485C04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Folha1!$A$2:$A$5</c:f>
              <c:strCache>
                <c:ptCount val="2"/>
                <c:pt idx="0">
                  <c:v>STUDENTS</c:v>
                </c:pt>
                <c:pt idx="1">
                  <c:v>OTHERS</c:v>
                </c:pt>
              </c:strCache>
            </c:strRef>
          </c:cat>
          <c:val>
            <c:numRef>
              <c:f>Folha1!$C$2:$C$5</c:f>
              <c:numCache>
                <c:formatCode>0%</c:formatCode>
                <c:ptCount val="4"/>
                <c:pt idx="0">
                  <c:v>0.18</c:v>
                </c:pt>
                <c:pt idx="1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13-45F8-95BE-7A772485C0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5760224"/>
        <c:axId val="305757504"/>
      </c:barChart>
      <c:catAx>
        <c:axId val="305760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t-PT"/>
          </a:p>
        </c:txPr>
        <c:crossAx val="305757504"/>
        <c:crosses val="autoZero"/>
        <c:auto val="1"/>
        <c:lblAlgn val="ctr"/>
        <c:lblOffset val="100"/>
        <c:noMultiLvlLbl val="0"/>
      </c:catAx>
      <c:valAx>
        <c:axId val="3057575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057602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pt-P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47355710021462"/>
          <c:y val="4.9015920703039534E-2"/>
          <c:w val="0.69625195134203355"/>
          <c:h val="0.825346456692913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Folha1!$A$2:$A$5</c:f>
              <c:strCache>
                <c:ptCount val="2"/>
                <c:pt idx="0">
                  <c:v>STUDENTS</c:v>
                </c:pt>
                <c:pt idx="1">
                  <c:v>OTHERS</c:v>
                </c:pt>
              </c:strCache>
            </c:strRef>
          </c:cat>
          <c:val>
            <c:numRef>
              <c:f>Folha1!$B$2:$B$5</c:f>
              <c:numCache>
                <c:formatCode>0%</c:formatCode>
                <c:ptCount val="4"/>
                <c:pt idx="0">
                  <c:v>0.89</c:v>
                </c:pt>
                <c:pt idx="1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E8-4090-AC8A-54CEBD35CBB0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Folha1!$A$2:$A$5</c:f>
              <c:strCache>
                <c:ptCount val="2"/>
                <c:pt idx="0">
                  <c:v>STUDENTS</c:v>
                </c:pt>
                <c:pt idx="1">
                  <c:v>OTHERS</c:v>
                </c:pt>
              </c:strCache>
            </c:strRef>
          </c:cat>
          <c:val>
            <c:numRef>
              <c:f>Folha1!$C$2:$C$5</c:f>
              <c:numCache>
                <c:formatCode>0%</c:formatCode>
                <c:ptCount val="4"/>
                <c:pt idx="0">
                  <c:v>0.11</c:v>
                </c:pt>
                <c:pt idx="1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E8-4090-AC8A-54CEBD35CB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5759136"/>
        <c:axId val="305747168"/>
      </c:barChart>
      <c:catAx>
        <c:axId val="305759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05747168"/>
        <c:crosses val="autoZero"/>
        <c:auto val="1"/>
        <c:lblAlgn val="ctr"/>
        <c:lblOffset val="100"/>
        <c:noMultiLvlLbl val="0"/>
      </c:catAx>
      <c:valAx>
        <c:axId val="3057471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057591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pt-P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47355710021462"/>
          <c:y val="4.9015920703039534E-2"/>
          <c:w val="0.66104815254577098"/>
          <c:h val="0.825346456692913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Folha1!$A$2:$A$5</c:f>
              <c:strCache>
                <c:ptCount val="2"/>
                <c:pt idx="0">
                  <c:v>STUDENTS</c:v>
                </c:pt>
                <c:pt idx="1">
                  <c:v>OTHERS</c:v>
                </c:pt>
              </c:strCache>
            </c:strRef>
          </c:cat>
          <c:val>
            <c:numRef>
              <c:f>Folha1!$B$2:$B$5</c:f>
              <c:numCache>
                <c:formatCode>0%</c:formatCode>
                <c:ptCount val="4"/>
                <c:pt idx="0">
                  <c:v>0.67</c:v>
                </c:pt>
                <c:pt idx="1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1B-448F-8ADC-4883F8E989EB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dLbls>
            <c:dLbl>
              <c:idx val="0"/>
              <c:layout>
                <c:manualLayout>
                  <c:x val="2.9394882050142578E-2"/>
                  <c:y val="2.7557701922008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1B-448F-8ADC-4883F8E989EB}"/>
                </c:ext>
              </c:extLst>
            </c:dLbl>
            <c:dLbl>
              <c:idx val="1"/>
              <c:layout>
                <c:manualLayout>
                  <c:x val="3.3069242306410396E-2"/>
                  <c:y val="1.1023080768803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1B-448F-8ADC-4883F8E989E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Folha1!$A$2:$A$5</c:f>
              <c:strCache>
                <c:ptCount val="2"/>
                <c:pt idx="0">
                  <c:v>STUDENTS</c:v>
                </c:pt>
                <c:pt idx="1">
                  <c:v>OTHERS</c:v>
                </c:pt>
              </c:strCache>
            </c:strRef>
          </c:cat>
          <c:val>
            <c:numRef>
              <c:f>Folha1!$C$2:$C$5</c:f>
              <c:numCache>
                <c:formatCode>0%</c:formatCode>
                <c:ptCount val="4"/>
                <c:pt idx="0">
                  <c:v>0.33</c:v>
                </c:pt>
                <c:pt idx="1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91B-448F-8ADC-4883F8E989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5750976"/>
        <c:axId val="305753696"/>
      </c:barChart>
      <c:catAx>
        <c:axId val="305750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05753696"/>
        <c:crosses val="autoZero"/>
        <c:auto val="1"/>
        <c:lblAlgn val="ctr"/>
        <c:lblOffset val="100"/>
        <c:noMultiLvlLbl val="0"/>
      </c:catAx>
      <c:valAx>
        <c:axId val="3057536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057509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000"/>
      </a:pPr>
      <a:endParaRPr lang="pt-P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STUDENTS</a:t>
            </a:r>
          </a:p>
        </c:rich>
      </c:tx>
      <c:layout>
        <c:manualLayout>
          <c:xMode val="edge"/>
          <c:yMode val="edge"/>
          <c:x val="0.39613736644557868"/>
          <c:y val="0.1051631646349526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33118803830704"/>
          <c:y val="0.20033867127483596"/>
          <c:w val="0.53108720131334031"/>
          <c:h val="0.70589269407139188"/>
        </c:manualLayout>
      </c:layout>
      <c:pie3DChart>
        <c:varyColors val="1"/>
        <c:ser>
          <c:idx val="0"/>
          <c:order val="0"/>
          <c:tx>
            <c:strRef>
              <c:f>Folha1!$B$1</c:f>
              <c:strCache>
                <c:ptCount val="1"/>
                <c:pt idx="0">
                  <c:v>STUDENTS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4"/>
              </a:solidFill>
              <a:ln w="25400" cap="flat" cmpd="sng" algn="ctr">
                <a:solidFill>
                  <a:schemeClr val="accent4">
                    <a:shade val="50000"/>
                  </a:schemeClr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1-4063-409C-806D-1E2CBEC17096}"/>
              </c:ext>
            </c:extLst>
          </c:dPt>
          <c:dLbls>
            <c:dLbl>
              <c:idx val="0"/>
              <c:layout>
                <c:manualLayout>
                  <c:x val="-6.5874264331380217E-2"/>
                  <c:y val="8.073058382376267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063-409C-806D-1E2CBEC1709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Folha1!$A$2:$A$8</c:f>
              <c:strCache>
                <c:ptCount val="7"/>
                <c:pt idx="0">
                  <c:v>AGA</c:v>
                </c:pt>
                <c:pt idx="1">
                  <c:v>Social Networks</c:v>
                </c:pt>
                <c:pt idx="2">
                  <c:v>Media</c:v>
                </c:pt>
                <c:pt idx="3">
                  <c:v>Local Institutions</c:v>
                </c:pt>
                <c:pt idx="4">
                  <c:v>Family/Friends</c:v>
                </c:pt>
                <c:pt idx="5">
                  <c:v>Geoparks Project</c:v>
                </c:pt>
                <c:pt idx="6">
                  <c:v>Other</c:v>
                </c:pt>
              </c:strCache>
            </c:strRef>
          </c:cat>
          <c:val>
            <c:numRef>
              <c:f>Folha1!$B$2:$B$8</c:f>
              <c:numCache>
                <c:formatCode>General</c:formatCode>
                <c:ptCount val="7"/>
                <c:pt idx="0">
                  <c:v>29.133858267716537</c:v>
                </c:pt>
                <c:pt idx="1">
                  <c:v>45.669291338582674</c:v>
                </c:pt>
                <c:pt idx="2">
                  <c:v>36.220472440944881</c:v>
                </c:pt>
                <c:pt idx="3">
                  <c:v>22.047244094488189</c:v>
                </c:pt>
                <c:pt idx="4">
                  <c:v>46.45669291338583</c:v>
                </c:pt>
                <c:pt idx="5">
                  <c:v>62.99212598425197</c:v>
                </c:pt>
                <c:pt idx="6">
                  <c:v>0.78740157480314965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063-409C-806D-1E2CBEC170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68890494120351"/>
          <c:y val="0.10596508551882007"/>
          <c:w val="0.28577777072388783"/>
          <c:h val="0.65643318322223132"/>
        </c:manualLayout>
      </c:layout>
      <c:overlay val="0"/>
      <c:txPr>
        <a:bodyPr/>
        <a:lstStyle/>
        <a:p>
          <a:pPr>
            <a:defRPr sz="1200"/>
          </a:pPr>
          <a:endParaRPr lang="pt-PT"/>
        </a:p>
      </c:txPr>
    </c:legend>
    <c:plotVisOnly val="1"/>
    <c:dispBlanksAs val="zero"/>
    <c:showDLblsOverMax val="0"/>
  </c:chart>
  <c:spPr>
    <a:noFill/>
  </c:spPr>
  <c:txPr>
    <a:bodyPr/>
    <a:lstStyle/>
    <a:p>
      <a:pPr>
        <a:defRPr sz="1800"/>
      </a:pPr>
      <a:endParaRPr lang="pt-P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9613736644557868"/>
          <c:y val="0.1051631646349526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33118803830704"/>
          <c:y val="0.20033867127483593"/>
          <c:w val="0.53108720131334031"/>
          <c:h val="0.70589269407139199"/>
        </c:manualLayout>
      </c:layout>
      <c:pie3DChart>
        <c:varyColors val="1"/>
        <c:ser>
          <c:idx val="0"/>
          <c:order val="0"/>
          <c:tx>
            <c:strRef>
              <c:f>Folha1!$B$1</c:f>
              <c:strCache>
                <c:ptCount val="1"/>
                <c:pt idx="0">
                  <c:v>OTHERS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4"/>
              </a:solidFill>
              <a:ln w="25400" cap="flat" cmpd="sng" algn="ctr">
                <a:solidFill>
                  <a:schemeClr val="accent4">
                    <a:shade val="50000"/>
                  </a:schemeClr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1-3BE0-4904-9DB7-B0693B000E1A}"/>
              </c:ext>
            </c:extLst>
          </c:dPt>
          <c:dLbls>
            <c:dLbl>
              <c:idx val="1"/>
              <c:layout>
                <c:manualLayout>
                  <c:x val="-0.10942478177250488"/>
                  <c:y val="-5.508386529488771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E0-4904-9DB7-B0693B000E1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Folha1!$A$2:$A$8</c:f>
              <c:strCache>
                <c:ptCount val="7"/>
                <c:pt idx="0">
                  <c:v>AGA</c:v>
                </c:pt>
                <c:pt idx="1">
                  <c:v>Social Networks</c:v>
                </c:pt>
                <c:pt idx="2">
                  <c:v>Media</c:v>
                </c:pt>
                <c:pt idx="3">
                  <c:v>Local Institutions</c:v>
                </c:pt>
                <c:pt idx="4">
                  <c:v>Family/Friends</c:v>
                </c:pt>
                <c:pt idx="5">
                  <c:v>Geoparks Project</c:v>
                </c:pt>
                <c:pt idx="6">
                  <c:v>Other</c:v>
                </c:pt>
              </c:strCache>
            </c:strRef>
          </c:cat>
          <c:val>
            <c:numRef>
              <c:f>Folha1!$B$2:$B$8</c:f>
              <c:numCache>
                <c:formatCode>General</c:formatCode>
                <c:ptCount val="7"/>
                <c:pt idx="0">
                  <c:v>25.675675675675677</c:v>
                </c:pt>
                <c:pt idx="1">
                  <c:v>37.837837837837839</c:v>
                </c:pt>
                <c:pt idx="2">
                  <c:v>43.243243243243242</c:v>
                </c:pt>
                <c:pt idx="3">
                  <c:v>20.27027027027027</c:v>
                </c:pt>
                <c:pt idx="4">
                  <c:v>47.297297297297298</c:v>
                </c:pt>
                <c:pt idx="5">
                  <c:v>20.27027027027027</c:v>
                </c:pt>
                <c:pt idx="6">
                  <c:v>4.0540540540540544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E0-4904-9DB7-B0693B000E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68890494120351"/>
          <c:y val="0.10596508551882008"/>
          <c:w val="0.27332846675400502"/>
          <c:h val="0.65643318322223121"/>
        </c:manualLayout>
      </c:layout>
      <c:overlay val="0"/>
      <c:txPr>
        <a:bodyPr/>
        <a:lstStyle/>
        <a:p>
          <a:pPr>
            <a:defRPr sz="1200"/>
          </a:pPr>
          <a:endParaRPr lang="pt-PT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pt-P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47355710021462"/>
          <c:y val="4.9015920703039534E-2"/>
          <c:w val="0.75170127952755961"/>
          <c:h val="0.825346456692913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Folha1!$A$2:$A$5</c:f>
              <c:strCache>
                <c:ptCount val="2"/>
                <c:pt idx="0">
                  <c:v>STUDENTS</c:v>
                </c:pt>
                <c:pt idx="1">
                  <c:v>OTHERS</c:v>
                </c:pt>
              </c:strCache>
            </c:strRef>
          </c:cat>
          <c:val>
            <c:numRef>
              <c:f>Folha1!$B$2:$B$5</c:f>
              <c:numCache>
                <c:formatCode>0%</c:formatCode>
                <c:ptCount val="4"/>
                <c:pt idx="0">
                  <c:v>0.98</c:v>
                </c:pt>
                <c:pt idx="1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88-4534-9147-9FDB08EA82E1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Folha1!$A$2:$A$5</c:f>
              <c:strCache>
                <c:ptCount val="2"/>
                <c:pt idx="0">
                  <c:v>STUDENTS</c:v>
                </c:pt>
                <c:pt idx="1">
                  <c:v>OTHERS</c:v>
                </c:pt>
              </c:strCache>
            </c:strRef>
          </c:cat>
          <c:val>
            <c:numRef>
              <c:f>Folha1!$C$2:$C$5</c:f>
              <c:numCache>
                <c:formatCode>0%</c:formatCode>
                <c:ptCount val="4"/>
                <c:pt idx="0">
                  <c:v>0.02</c:v>
                </c:pt>
                <c:pt idx="1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88-4534-9147-9FDB08EA82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5745536"/>
        <c:axId val="305756960"/>
      </c:barChart>
      <c:catAx>
        <c:axId val="305745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05756960"/>
        <c:crosses val="autoZero"/>
        <c:auto val="1"/>
        <c:lblAlgn val="ctr"/>
        <c:lblOffset val="100"/>
        <c:noMultiLvlLbl val="0"/>
      </c:catAx>
      <c:valAx>
        <c:axId val="3057569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057455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P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15374" y="1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9F1CDCAC-B34B-4C0E-90DD-7E35723FBD37}" type="datetimeFigureOut">
              <a:rPr lang="pt-PT" smtClean="0"/>
              <a:pPr/>
              <a:t>17/04/2018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15374" y="9371286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DBBF8BDE-DE33-4F0A-8A11-BC9C38A0276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96294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EA40AAD6-5D1C-4750-8126-81B4D46A7113}" type="datetimeFigureOut">
              <a:rPr lang="pt-PT" smtClean="0"/>
              <a:pPr/>
              <a:t>17/04/2018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AEF28214-587A-441A-9403-D2819B1F98D6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74424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F960-EA11-4B19-B783-66F9407011A9}" type="datetime1">
              <a:rPr lang="pt-PT" smtClean="0"/>
              <a:pPr/>
              <a:t>17/04/2018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VILLADIEGO OCTOBER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E9C9-B2E0-4DF5-989E-AE37C092285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0F89-CEF7-40EF-A021-50693BDAD8D4}" type="datetime1">
              <a:rPr lang="pt-PT" smtClean="0"/>
              <a:pPr/>
              <a:t>17/04/2018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VILLADIEGO OCTOBER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E9C9-B2E0-4DF5-989E-AE37C092285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3B94-EE81-4992-9106-C18AE777376B}" type="datetime1">
              <a:rPr lang="pt-PT" smtClean="0"/>
              <a:pPr/>
              <a:t>17/04/2018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VILLADIEGO OCTOBER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E9C9-B2E0-4DF5-989E-AE37C092285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7CAE-6D83-4DE8-9FED-6E53F9BAFACF}" type="datetime1">
              <a:rPr lang="pt-PT" smtClean="0"/>
              <a:pPr/>
              <a:t>17/04/2018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VILLADIEGO OCTOBER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E9C9-B2E0-4DF5-989E-AE37C092285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66E9-20D3-46D7-B538-F5C9329B0BD3}" type="datetime1">
              <a:rPr lang="pt-PT" smtClean="0"/>
              <a:pPr/>
              <a:t>17/04/2018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VILLADIEGO OCTOBER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E9C9-B2E0-4DF5-989E-AE37C092285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563ED-1977-4DB2-9293-41B63174BDF6}" type="datetime1">
              <a:rPr lang="pt-PT" smtClean="0"/>
              <a:pPr/>
              <a:t>17/04/2018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VILLADIEGO OCTOBER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E9C9-B2E0-4DF5-989E-AE37C092285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8032B-F6AD-48B1-9227-43F6FF5B84DA}" type="datetime1">
              <a:rPr lang="pt-PT" smtClean="0"/>
              <a:pPr/>
              <a:t>17/04/2018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VILLADIEGO OCTOBER 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E9C9-B2E0-4DF5-989E-AE37C092285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F526-8215-40C3-9E24-3426A8E7EDF6}" type="datetime1">
              <a:rPr lang="pt-PT" smtClean="0"/>
              <a:pPr/>
              <a:t>17/04/2018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VILLADIEGO OCTOBER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E9C9-B2E0-4DF5-989E-AE37C092285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56BE-2E8F-4CF5-99B2-931B9A37AB88}" type="datetime1">
              <a:rPr lang="pt-PT" smtClean="0"/>
              <a:pPr/>
              <a:t>17/04/2018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VILLADIEGO OCTOBER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E9C9-B2E0-4DF5-989E-AE37C092285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E34F-9966-452F-AC25-F6107599AAB1}" type="datetime1">
              <a:rPr lang="pt-PT" smtClean="0"/>
              <a:pPr/>
              <a:t>17/04/2018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VILLADIEGO OCTOBER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E9C9-B2E0-4DF5-989E-AE37C0922852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183A-12B5-4A4B-8A2A-F9BFAE6E0C24}" type="datetime1">
              <a:rPr lang="pt-PT" smtClean="0"/>
              <a:pPr/>
              <a:t>17/04/2018</a:t>
            </a:fld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75E9C9-B2E0-4DF5-989E-AE37C0922852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/>
              <a:t>VILLADIEGO OCTOBER 2016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875E9C9-B2E0-4DF5-989E-AE37C0922852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pt-PT"/>
              <a:t>VILLADIEGO OCTOBER 2016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9F42F94-B43D-43C8-AEA9-ED36FDB565FF}" type="datetime1">
              <a:rPr lang="pt-PT" smtClean="0"/>
              <a:pPr/>
              <a:t>17/04/2018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chart" Target="../charts/chart5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chart" Target="../charts/chart6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chart" Target="../charts/char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5646642"/>
            <a:ext cx="1512168" cy="431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http://www.meiosepublicidade.pt/wp-content/uploads/2016/03/republic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904" y="5705063"/>
            <a:ext cx="1356995" cy="467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 descr="LOGO3.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5705063"/>
            <a:ext cx="599440" cy="453390"/>
          </a:xfrm>
          <a:prstGeom prst="rect">
            <a:avLst/>
          </a:prstGeom>
          <a:noFill/>
        </p:spPr>
      </p:pic>
      <p:sp>
        <p:nvSpPr>
          <p:cNvPr id="10" name="CaixaDeTexto 9"/>
          <p:cNvSpPr txBox="1"/>
          <p:nvPr/>
        </p:nvSpPr>
        <p:spPr>
          <a:xfrm>
            <a:off x="2214546" y="2500306"/>
            <a:ext cx="46843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600" b="1" dirty="0">
                <a:solidFill>
                  <a:srgbClr val="0070C0"/>
                </a:solidFill>
              </a:rPr>
              <a:t>AROUCA GEOPARK</a:t>
            </a:r>
          </a:p>
          <a:p>
            <a:pPr algn="ctr"/>
            <a:r>
              <a:rPr lang="pt-PT" sz="3600" b="1" dirty="0"/>
              <a:t>DO WE VALUE </a:t>
            </a:r>
          </a:p>
          <a:p>
            <a:pPr algn="ctr"/>
            <a:r>
              <a:rPr lang="pt-PT" sz="3600" b="1" dirty="0"/>
              <a:t>OUR NATURAL HERITAGE ? </a:t>
            </a:r>
          </a:p>
          <a:p>
            <a:pPr algn="ctr"/>
            <a:endParaRPr lang="pt-PT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2495550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944" y="3076426"/>
            <a:ext cx="365125" cy="236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0688"/>
            <a:ext cx="1845963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6576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5646642"/>
            <a:ext cx="1512168" cy="431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http://www.meiosepublicidade.pt/wp-content/uploads/2016/03/republic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904" y="5705063"/>
            <a:ext cx="1356995" cy="467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 descr="LOGO3.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5705063"/>
            <a:ext cx="599440" cy="453390"/>
          </a:xfrm>
          <a:prstGeom prst="rect">
            <a:avLst/>
          </a:prstGeom>
          <a:noFill/>
        </p:spPr>
      </p:pic>
      <p:sp>
        <p:nvSpPr>
          <p:cNvPr id="3" name="Rectângulo 2"/>
          <p:cNvSpPr/>
          <p:nvPr/>
        </p:nvSpPr>
        <p:spPr>
          <a:xfrm>
            <a:off x="683569" y="1706166"/>
            <a:ext cx="3378968" cy="2308324"/>
          </a:xfrm>
          <a:prstGeom prst="rect">
            <a:avLst/>
          </a:prstGeom>
          <a:ln w="285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endParaRPr lang="pt-PT" dirty="0"/>
          </a:p>
          <a:p>
            <a:r>
              <a:rPr lang="es-ES" b="1" dirty="0"/>
              <a:t>STUDENTS - 127</a:t>
            </a:r>
            <a:endParaRPr lang="pt-PT" dirty="0"/>
          </a:p>
          <a:p>
            <a:r>
              <a:rPr lang="en-US" b="1" dirty="0"/>
              <a:t> </a:t>
            </a:r>
            <a:endParaRPr lang="pt-PT" dirty="0"/>
          </a:p>
          <a:p>
            <a:r>
              <a:rPr lang="en-US" b="1" dirty="0"/>
              <a:t>MALE</a:t>
            </a:r>
            <a:r>
              <a:rPr lang="en-US" dirty="0"/>
              <a:t> - </a:t>
            </a:r>
            <a:r>
              <a:rPr lang="es-ES" dirty="0">
                <a:sym typeface="Webdings"/>
              </a:rPr>
              <a:t>52</a:t>
            </a:r>
            <a:r>
              <a:rPr lang="en-US" dirty="0"/>
              <a:t>  	   </a:t>
            </a:r>
            <a:r>
              <a:rPr lang="en-US" b="1" dirty="0"/>
              <a:t>FEMALE -</a:t>
            </a:r>
            <a:r>
              <a:rPr lang="en-US" dirty="0"/>
              <a:t> </a:t>
            </a:r>
            <a:r>
              <a:rPr lang="es-ES" dirty="0">
                <a:sym typeface="Webdings"/>
              </a:rPr>
              <a:t>75</a:t>
            </a:r>
            <a:endParaRPr lang="pt-PT" dirty="0"/>
          </a:p>
          <a:p>
            <a:r>
              <a:rPr lang="en-US" dirty="0"/>
              <a:t> </a:t>
            </a:r>
            <a:endParaRPr lang="pt-PT" dirty="0"/>
          </a:p>
          <a:p>
            <a:r>
              <a:rPr lang="en-US" dirty="0"/>
              <a:t>AGE:	10 – 18 years old: </a:t>
            </a:r>
            <a:r>
              <a:rPr lang="en-US" b="1" dirty="0"/>
              <a:t>124</a:t>
            </a:r>
            <a:endParaRPr lang="pt-PT" b="1" dirty="0"/>
          </a:p>
          <a:p>
            <a:r>
              <a:rPr lang="en-US" dirty="0"/>
              <a:t>	19 – 35 years old: </a:t>
            </a:r>
            <a:r>
              <a:rPr lang="en-US" b="1" dirty="0"/>
              <a:t>1</a:t>
            </a:r>
            <a:endParaRPr lang="pt-PT" b="1" dirty="0"/>
          </a:p>
          <a:p>
            <a:r>
              <a:rPr lang="en-US" dirty="0"/>
              <a:t>		 </a:t>
            </a:r>
            <a:endParaRPr lang="pt-PT" dirty="0"/>
          </a:p>
        </p:txBody>
      </p:sp>
      <p:sp>
        <p:nvSpPr>
          <p:cNvPr id="10" name="Rectângulo 9"/>
          <p:cNvSpPr/>
          <p:nvPr/>
        </p:nvSpPr>
        <p:spPr>
          <a:xfrm>
            <a:off x="4296442" y="2060848"/>
            <a:ext cx="3310796" cy="3416320"/>
          </a:xfrm>
          <a:prstGeom prst="rect">
            <a:avLst/>
          </a:prstGeom>
          <a:ln w="285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b="1" dirty="0"/>
              <a:t> </a:t>
            </a:r>
          </a:p>
          <a:p>
            <a:endParaRPr lang="pt-PT" dirty="0"/>
          </a:p>
          <a:p>
            <a:r>
              <a:rPr lang="es-ES" b="1" dirty="0"/>
              <a:t>OTHERS - 74</a:t>
            </a:r>
            <a:endParaRPr lang="pt-PT" dirty="0"/>
          </a:p>
          <a:p>
            <a:r>
              <a:rPr lang="en-US" b="1" dirty="0"/>
              <a:t> </a:t>
            </a:r>
            <a:endParaRPr lang="pt-PT" dirty="0"/>
          </a:p>
          <a:p>
            <a:r>
              <a:rPr lang="en-US" b="1" dirty="0"/>
              <a:t>MALE</a:t>
            </a:r>
            <a:r>
              <a:rPr lang="en-US" dirty="0"/>
              <a:t> - </a:t>
            </a:r>
            <a:r>
              <a:rPr lang="es-ES" dirty="0">
                <a:sym typeface="Webdings"/>
              </a:rPr>
              <a:t>14</a:t>
            </a:r>
            <a:r>
              <a:rPr lang="en-US" dirty="0"/>
              <a:t>      </a:t>
            </a:r>
            <a:r>
              <a:rPr lang="en-US" b="1" dirty="0"/>
              <a:t>FEMALE</a:t>
            </a:r>
            <a:r>
              <a:rPr lang="en-US" dirty="0"/>
              <a:t> - </a:t>
            </a:r>
            <a:r>
              <a:rPr lang="es-ES" dirty="0">
                <a:sym typeface="Webdings"/>
              </a:rPr>
              <a:t>60</a:t>
            </a:r>
            <a:r>
              <a:rPr lang="en-US" dirty="0"/>
              <a:t> </a:t>
            </a:r>
            <a:endParaRPr lang="pt-PT" dirty="0"/>
          </a:p>
          <a:p>
            <a:r>
              <a:rPr lang="en-US" dirty="0"/>
              <a:t> </a:t>
            </a:r>
            <a:endParaRPr lang="pt-PT" dirty="0"/>
          </a:p>
          <a:p>
            <a:r>
              <a:rPr lang="en-US" dirty="0"/>
              <a:t>AGE:	10 - 18 years old: 0</a:t>
            </a:r>
          </a:p>
          <a:p>
            <a:r>
              <a:rPr lang="en-US" dirty="0"/>
              <a:t>	19 - 35 years old: </a:t>
            </a:r>
            <a:r>
              <a:rPr lang="en-US" b="1" dirty="0"/>
              <a:t>5</a:t>
            </a:r>
            <a:endParaRPr lang="pt-PT" b="1" dirty="0"/>
          </a:p>
          <a:p>
            <a:r>
              <a:rPr lang="en-US" dirty="0"/>
              <a:t>	36 - 65 years old: </a:t>
            </a:r>
            <a:r>
              <a:rPr lang="en-US" b="1" dirty="0"/>
              <a:t>69</a:t>
            </a:r>
          </a:p>
          <a:p>
            <a:r>
              <a:rPr lang="en-US" dirty="0"/>
              <a:t>	older than 66: 0</a:t>
            </a:r>
            <a:endParaRPr lang="pt-PT" dirty="0"/>
          </a:p>
          <a:p>
            <a:endParaRPr lang="pt-PT" dirty="0"/>
          </a:p>
          <a:p>
            <a:r>
              <a:rPr lang="en-US" dirty="0"/>
              <a:t>		 </a:t>
            </a:r>
            <a:endParaRPr lang="pt-PT" dirty="0"/>
          </a:p>
        </p:txBody>
      </p:sp>
      <p:sp>
        <p:nvSpPr>
          <p:cNvPr id="5" name="Rectângulo 4"/>
          <p:cNvSpPr/>
          <p:nvPr/>
        </p:nvSpPr>
        <p:spPr>
          <a:xfrm>
            <a:off x="1907704" y="479892"/>
            <a:ext cx="5904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SURVEY</a:t>
            </a:r>
            <a:r>
              <a:rPr lang="en-US" dirty="0"/>
              <a:t>:   </a:t>
            </a:r>
            <a:r>
              <a:rPr lang="en-US" b="1" dirty="0"/>
              <a:t>DO WE VALUE OUR NATURAL HERITAGE</a:t>
            </a:r>
            <a:r>
              <a:rPr lang="en-US" i="1" dirty="0"/>
              <a:t>?</a:t>
            </a:r>
            <a:r>
              <a:rPr lang="en-US" b="1" dirty="0"/>
              <a:t> </a:t>
            </a:r>
          </a:p>
          <a:p>
            <a:endParaRPr lang="en-US" b="1" dirty="0"/>
          </a:p>
          <a:p>
            <a:r>
              <a:rPr lang="en-US" b="1" dirty="0"/>
              <a:t>PROFILE – 201 RESPONDANTS</a:t>
            </a:r>
            <a:endParaRPr lang="pt-PT" dirty="0"/>
          </a:p>
          <a:p>
            <a:endParaRPr lang="pt-PT" dirty="0"/>
          </a:p>
        </p:txBody>
      </p:sp>
      <p:sp>
        <p:nvSpPr>
          <p:cNvPr id="9" name="CaixaDeTexto 8"/>
          <p:cNvSpPr txBox="1"/>
          <p:nvPr/>
        </p:nvSpPr>
        <p:spPr>
          <a:xfrm>
            <a:off x="8532440" y="3068960"/>
            <a:ext cx="461665" cy="2376264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pt-PT" dirty="0">
                <a:solidFill>
                  <a:schemeClr val="bg2">
                    <a:lumMod val="75000"/>
                  </a:schemeClr>
                </a:solidFill>
              </a:rPr>
              <a:t>SPAIN APRIL 2018</a:t>
            </a:r>
          </a:p>
        </p:txBody>
      </p:sp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387" y="5601364"/>
            <a:ext cx="865702" cy="675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6576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5646642"/>
            <a:ext cx="1512168" cy="431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http://www.meiosepublicidade.pt/wp-content/uploads/2016/03/republic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904" y="5705063"/>
            <a:ext cx="1356995" cy="467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 descr="LOGO3.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5705063"/>
            <a:ext cx="599440" cy="453390"/>
          </a:xfrm>
          <a:prstGeom prst="rect">
            <a:avLst/>
          </a:prstGeom>
          <a:noFill/>
        </p:spPr>
      </p:pic>
      <p:sp>
        <p:nvSpPr>
          <p:cNvPr id="5" name="Rectângulo 4"/>
          <p:cNvSpPr/>
          <p:nvPr/>
        </p:nvSpPr>
        <p:spPr>
          <a:xfrm>
            <a:off x="1093515" y="404664"/>
            <a:ext cx="69127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SURVEY</a:t>
            </a:r>
            <a:r>
              <a:rPr lang="en-US" dirty="0"/>
              <a:t>:   </a:t>
            </a:r>
            <a:r>
              <a:rPr lang="en-US" b="1" dirty="0"/>
              <a:t>DO WE VALUE OUR NATURAL HERITAGE</a:t>
            </a:r>
            <a:r>
              <a:rPr lang="en-US" i="1" dirty="0"/>
              <a:t>?</a:t>
            </a:r>
            <a:r>
              <a:rPr lang="en-US" b="1" dirty="0"/>
              <a:t> </a:t>
            </a:r>
          </a:p>
          <a:p>
            <a:endParaRPr lang="en-US" b="1" dirty="0"/>
          </a:p>
          <a:p>
            <a:pPr algn="ctr"/>
            <a:r>
              <a:rPr lang="pt-PT" b="1" dirty="0"/>
              <a:t>AROUCA GEOPARK</a:t>
            </a:r>
          </a:p>
          <a:p>
            <a:pPr algn="ctr"/>
            <a:r>
              <a:rPr lang="en-US" sz="2000" b="1" dirty="0">
                <a:solidFill>
                  <a:schemeClr val="tx2"/>
                </a:solidFill>
              </a:rPr>
              <a:t>Do you know that our geological and cultural heritage has been declared a </a:t>
            </a:r>
            <a:r>
              <a:rPr lang="en-US" sz="2000" b="1" dirty="0" err="1">
                <a:solidFill>
                  <a:schemeClr val="tx2"/>
                </a:solidFill>
              </a:rPr>
              <a:t>Geopark</a:t>
            </a:r>
            <a:r>
              <a:rPr lang="en-US" sz="2000" b="1" dirty="0">
                <a:solidFill>
                  <a:schemeClr val="tx2"/>
                </a:solidFill>
              </a:rPr>
              <a:t> by UNESCO?</a:t>
            </a:r>
            <a:endParaRPr lang="pt-PT" sz="2000" b="1" dirty="0">
              <a:solidFill>
                <a:schemeClr val="tx2"/>
              </a:solidFill>
            </a:endParaRPr>
          </a:p>
          <a:p>
            <a:endParaRPr lang="pt-PT" b="1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036700635"/>
              </p:ext>
            </p:extLst>
          </p:nvPr>
        </p:nvGraphicFramePr>
        <p:xfrm>
          <a:off x="719572" y="2220546"/>
          <a:ext cx="3632202" cy="3204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8532440" y="3068960"/>
            <a:ext cx="461665" cy="2376264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pt-PT" dirty="0">
                <a:solidFill>
                  <a:schemeClr val="bg2">
                    <a:lumMod val="75000"/>
                  </a:schemeClr>
                </a:solidFill>
              </a:rPr>
              <a:t>SPAIN APRIL 2018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979712" y="1876713"/>
            <a:ext cx="720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2018</a:t>
            </a:r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3103508811"/>
              </p:ext>
            </p:extLst>
          </p:nvPr>
        </p:nvGraphicFramePr>
        <p:xfrm>
          <a:off x="5004048" y="2601348"/>
          <a:ext cx="3240360" cy="2668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6251560" y="1876713"/>
            <a:ext cx="720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2016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602922"/>
            <a:ext cx="842351" cy="6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6317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5646642"/>
            <a:ext cx="1512168" cy="431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http://www.meiosepublicidade.pt/wp-content/uploads/2016/03/republic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904" y="5705063"/>
            <a:ext cx="1356995" cy="467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 descr="LOGO3.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5705063"/>
            <a:ext cx="599440" cy="453390"/>
          </a:xfrm>
          <a:prstGeom prst="rect">
            <a:avLst/>
          </a:prstGeom>
          <a:noFill/>
        </p:spPr>
      </p:pic>
      <p:sp>
        <p:nvSpPr>
          <p:cNvPr id="5" name="Rectângulo 4"/>
          <p:cNvSpPr/>
          <p:nvPr/>
        </p:nvSpPr>
        <p:spPr>
          <a:xfrm>
            <a:off x="813418" y="472074"/>
            <a:ext cx="6912768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SURVEY</a:t>
            </a:r>
            <a:r>
              <a:rPr lang="en-US" dirty="0"/>
              <a:t>:   </a:t>
            </a:r>
            <a:r>
              <a:rPr lang="en-US" b="1" dirty="0"/>
              <a:t>DO WE VALUE OUR NATURAL HERITAGE</a:t>
            </a:r>
            <a:r>
              <a:rPr lang="en-US" i="1" dirty="0"/>
              <a:t>?</a:t>
            </a:r>
            <a:r>
              <a:rPr lang="en-US" b="1" dirty="0"/>
              <a:t> </a:t>
            </a:r>
          </a:p>
          <a:p>
            <a:endParaRPr lang="en-US" b="1" dirty="0"/>
          </a:p>
          <a:p>
            <a:pPr algn="ctr"/>
            <a:r>
              <a:rPr lang="en-US" sz="2000" b="1" dirty="0">
                <a:solidFill>
                  <a:schemeClr val="tx2"/>
                </a:solidFill>
              </a:rPr>
              <a:t>Do you know the work that AGA has carried out to promote </a:t>
            </a:r>
            <a:r>
              <a:rPr lang="en-US" sz="2000" b="1" dirty="0" err="1">
                <a:solidFill>
                  <a:schemeClr val="tx2"/>
                </a:solidFill>
              </a:rPr>
              <a:t>Arouca</a:t>
            </a:r>
            <a:r>
              <a:rPr lang="en-US" sz="2000" b="1" dirty="0">
                <a:solidFill>
                  <a:schemeClr val="tx2"/>
                </a:solidFill>
              </a:rPr>
              <a:t>  </a:t>
            </a:r>
            <a:r>
              <a:rPr lang="en-US" sz="2000" b="1" dirty="0" err="1">
                <a:solidFill>
                  <a:schemeClr val="tx2"/>
                </a:solidFill>
              </a:rPr>
              <a:t>Geopark</a:t>
            </a:r>
            <a:r>
              <a:rPr lang="en-US" sz="2000" b="1" dirty="0">
                <a:solidFill>
                  <a:schemeClr val="tx2"/>
                </a:solidFill>
              </a:rPr>
              <a:t>?</a:t>
            </a:r>
            <a:endParaRPr lang="pt-PT" sz="2000" b="1" dirty="0">
              <a:solidFill>
                <a:schemeClr val="tx2"/>
              </a:solidFill>
            </a:endParaRPr>
          </a:p>
          <a:p>
            <a:endParaRPr lang="pt-PT" b="1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641008999"/>
              </p:ext>
            </p:extLst>
          </p:nvPr>
        </p:nvGraphicFramePr>
        <p:xfrm>
          <a:off x="683569" y="2026604"/>
          <a:ext cx="4082262" cy="3175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8532440" y="3068960"/>
            <a:ext cx="461665" cy="2376264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pt-PT" dirty="0">
                <a:solidFill>
                  <a:schemeClr val="bg2">
                    <a:lumMod val="75000"/>
                  </a:schemeClr>
                </a:solidFill>
              </a:rPr>
              <a:t>SPAIN APRIL 2018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195737" y="1664576"/>
            <a:ext cx="720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2018</a:t>
            </a:r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2248038955"/>
              </p:ext>
            </p:extLst>
          </p:nvPr>
        </p:nvGraphicFramePr>
        <p:xfrm>
          <a:off x="4932040" y="2348880"/>
          <a:ext cx="345638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6018609" y="1826291"/>
            <a:ext cx="720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2016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602922"/>
            <a:ext cx="842351" cy="6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4285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5646642"/>
            <a:ext cx="1512168" cy="431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http://www.meiosepublicidade.pt/wp-content/uploads/2016/03/republic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904" y="5705063"/>
            <a:ext cx="1356995" cy="467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 descr="LOGO3.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5705063"/>
            <a:ext cx="599440" cy="453390"/>
          </a:xfrm>
          <a:prstGeom prst="rect">
            <a:avLst/>
          </a:prstGeom>
          <a:noFill/>
        </p:spPr>
      </p:pic>
      <p:sp>
        <p:nvSpPr>
          <p:cNvPr id="5" name="Rectângulo 4"/>
          <p:cNvSpPr/>
          <p:nvPr/>
        </p:nvSpPr>
        <p:spPr>
          <a:xfrm>
            <a:off x="840058" y="404664"/>
            <a:ext cx="691276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SURVEY</a:t>
            </a:r>
            <a:r>
              <a:rPr lang="en-US" dirty="0"/>
              <a:t>:   </a:t>
            </a:r>
            <a:r>
              <a:rPr lang="en-US" b="1" dirty="0"/>
              <a:t>DO WE VALUE OUR NATURAL HERITAGE</a:t>
            </a:r>
            <a:r>
              <a:rPr lang="en-US" i="1" dirty="0"/>
              <a:t>?</a:t>
            </a:r>
            <a:r>
              <a:rPr lang="en-US" b="1" dirty="0"/>
              <a:t> </a:t>
            </a:r>
          </a:p>
          <a:p>
            <a:endParaRPr lang="en-US" b="1" dirty="0"/>
          </a:p>
          <a:p>
            <a:pPr algn="ctr"/>
            <a:r>
              <a:rPr lang="pt-PT" b="1" dirty="0"/>
              <a:t>AROUCA GEOPARK</a:t>
            </a:r>
          </a:p>
          <a:p>
            <a:pPr algn="ctr"/>
            <a:r>
              <a:rPr lang="en-US" sz="2000" b="1" dirty="0">
                <a:solidFill>
                  <a:schemeClr val="tx2"/>
                </a:solidFill>
              </a:rPr>
              <a:t>How did you get the information? </a:t>
            </a:r>
          </a:p>
          <a:p>
            <a:endParaRPr lang="pt-PT" b="1" dirty="0"/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2305655745"/>
              </p:ext>
            </p:extLst>
          </p:nvPr>
        </p:nvGraphicFramePr>
        <p:xfrm>
          <a:off x="1763688" y="1724769"/>
          <a:ext cx="5544616" cy="3864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8532440" y="3068960"/>
            <a:ext cx="461665" cy="2376264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pt-PT" dirty="0">
                <a:solidFill>
                  <a:schemeClr val="bg2">
                    <a:lumMod val="75000"/>
                  </a:schemeClr>
                </a:solidFill>
              </a:rPr>
              <a:t>SPAIN APRIL 2018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602922"/>
            <a:ext cx="842351" cy="6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6311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5646642"/>
            <a:ext cx="1512168" cy="431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http://www.meiosepublicidade.pt/wp-content/uploads/2016/03/republic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904" y="5705063"/>
            <a:ext cx="1356995" cy="467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 descr="LOGO3.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5705063"/>
            <a:ext cx="599440" cy="453390"/>
          </a:xfrm>
          <a:prstGeom prst="rect">
            <a:avLst/>
          </a:prstGeom>
          <a:noFill/>
        </p:spPr>
      </p:pic>
      <p:sp>
        <p:nvSpPr>
          <p:cNvPr id="5" name="Rectângulo 4"/>
          <p:cNvSpPr/>
          <p:nvPr/>
        </p:nvSpPr>
        <p:spPr>
          <a:xfrm>
            <a:off x="840058" y="404664"/>
            <a:ext cx="691276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SURVEY</a:t>
            </a:r>
            <a:r>
              <a:rPr lang="en-US" dirty="0"/>
              <a:t>:   </a:t>
            </a:r>
            <a:r>
              <a:rPr lang="en-US" b="1" dirty="0"/>
              <a:t>DO WE VALUE OUR NATURAL HERITAGE</a:t>
            </a:r>
            <a:r>
              <a:rPr lang="en-US" i="1" dirty="0"/>
              <a:t>?</a:t>
            </a:r>
            <a:r>
              <a:rPr lang="en-US" b="1" dirty="0"/>
              <a:t> </a:t>
            </a:r>
          </a:p>
          <a:p>
            <a:endParaRPr lang="en-US" b="1" dirty="0"/>
          </a:p>
          <a:p>
            <a:pPr algn="ctr"/>
            <a:r>
              <a:rPr lang="pt-PT" b="1" dirty="0"/>
              <a:t>AROUCA GEOPARK</a:t>
            </a:r>
          </a:p>
          <a:p>
            <a:pPr algn="ctr"/>
            <a:r>
              <a:rPr lang="en-US" sz="2000" b="1" dirty="0">
                <a:solidFill>
                  <a:schemeClr val="tx2"/>
                </a:solidFill>
              </a:rPr>
              <a:t>How did you get the information? </a:t>
            </a:r>
          </a:p>
          <a:p>
            <a:endParaRPr lang="pt-PT" b="1" dirty="0"/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2812215771"/>
              </p:ext>
            </p:extLst>
          </p:nvPr>
        </p:nvGraphicFramePr>
        <p:xfrm>
          <a:off x="1763688" y="1724769"/>
          <a:ext cx="4716523" cy="3864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8532440" y="3068960"/>
            <a:ext cx="461665" cy="2376264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pt-PT" dirty="0">
                <a:solidFill>
                  <a:schemeClr val="bg2">
                    <a:lumMod val="75000"/>
                  </a:schemeClr>
                </a:solidFill>
              </a:rPr>
              <a:t>SPAIN APRIL 2018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602922"/>
            <a:ext cx="842351" cy="6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6311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5646642"/>
            <a:ext cx="1512168" cy="431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http://www.meiosepublicidade.pt/wp-content/uploads/2016/03/republic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904" y="5705063"/>
            <a:ext cx="1356995" cy="467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 descr="LOGO3.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5705063"/>
            <a:ext cx="599440" cy="453390"/>
          </a:xfrm>
          <a:prstGeom prst="rect">
            <a:avLst/>
          </a:prstGeom>
          <a:noFill/>
        </p:spPr>
      </p:pic>
      <p:sp>
        <p:nvSpPr>
          <p:cNvPr id="5" name="Rectângulo 4"/>
          <p:cNvSpPr/>
          <p:nvPr/>
        </p:nvSpPr>
        <p:spPr>
          <a:xfrm>
            <a:off x="857224" y="285728"/>
            <a:ext cx="69127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SURVEY</a:t>
            </a:r>
            <a:r>
              <a:rPr lang="en-US" dirty="0"/>
              <a:t>:   </a:t>
            </a:r>
            <a:r>
              <a:rPr lang="en-US" b="1" dirty="0"/>
              <a:t>DO WE VALUE OUR NATURAL HERITAGE</a:t>
            </a:r>
            <a:r>
              <a:rPr lang="en-US" i="1" dirty="0"/>
              <a:t>?</a:t>
            </a:r>
            <a:r>
              <a:rPr lang="en-US" b="1" dirty="0"/>
              <a:t> </a:t>
            </a:r>
          </a:p>
          <a:p>
            <a:endParaRPr lang="en-US" b="1" dirty="0"/>
          </a:p>
          <a:p>
            <a:pPr algn="ctr"/>
            <a:r>
              <a:rPr lang="pt-PT" b="1" dirty="0"/>
              <a:t>AROUCA GEOPARK</a:t>
            </a:r>
          </a:p>
          <a:p>
            <a:pPr algn="ctr"/>
            <a:r>
              <a:rPr lang="en-US" sz="2000" b="1" dirty="0">
                <a:solidFill>
                  <a:schemeClr val="tx2"/>
                </a:solidFill>
              </a:rPr>
              <a:t>Do you think the Erasmus+ </a:t>
            </a:r>
            <a:r>
              <a:rPr lang="en-US" sz="2000" b="1" dirty="0" err="1">
                <a:solidFill>
                  <a:schemeClr val="tx2"/>
                </a:solidFill>
              </a:rPr>
              <a:t>Geoparks</a:t>
            </a:r>
            <a:r>
              <a:rPr lang="en-US" sz="2000" b="1" dirty="0">
                <a:solidFill>
                  <a:schemeClr val="tx2"/>
                </a:solidFill>
              </a:rPr>
              <a:t> Project has helped you learn more about our cultural and geological heritage?</a:t>
            </a:r>
            <a:endParaRPr lang="pt-PT" sz="2000" b="1" dirty="0">
              <a:solidFill>
                <a:schemeClr val="tx2"/>
              </a:solidFill>
            </a:endParaRPr>
          </a:p>
          <a:p>
            <a:endParaRPr lang="pt-PT" b="1" dirty="0"/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4187650250"/>
              </p:ext>
            </p:extLst>
          </p:nvPr>
        </p:nvGraphicFramePr>
        <p:xfrm>
          <a:off x="1578330" y="1911013"/>
          <a:ext cx="5436223" cy="3624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8532440" y="3068960"/>
            <a:ext cx="461665" cy="2376264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pt-PT" dirty="0">
                <a:solidFill>
                  <a:schemeClr val="bg2">
                    <a:lumMod val="75000"/>
                  </a:schemeClr>
                </a:solidFill>
              </a:rPr>
              <a:t>SPAIN APRIL 2018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602922"/>
            <a:ext cx="842351" cy="6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5433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5646642"/>
            <a:ext cx="1512168" cy="431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http://www.meiosepublicidade.pt/wp-content/uploads/2016/03/republic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904" y="5705063"/>
            <a:ext cx="1356995" cy="467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 descr="LOGO3.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5705063"/>
            <a:ext cx="599440" cy="453390"/>
          </a:xfrm>
          <a:prstGeom prst="rect">
            <a:avLst/>
          </a:prstGeom>
          <a:noFill/>
        </p:spPr>
      </p:pic>
      <p:sp>
        <p:nvSpPr>
          <p:cNvPr id="5" name="Rectângulo 4"/>
          <p:cNvSpPr/>
          <p:nvPr/>
        </p:nvSpPr>
        <p:spPr>
          <a:xfrm>
            <a:off x="755576" y="1052736"/>
            <a:ext cx="69127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PT" b="1" dirty="0"/>
          </a:p>
          <a:p>
            <a:endParaRPr lang="pt-PT" b="1" dirty="0"/>
          </a:p>
          <a:p>
            <a:pPr algn="ctr"/>
            <a:r>
              <a:rPr lang="pt-PT" sz="6600" b="1" dirty="0"/>
              <a:t>THE END</a:t>
            </a:r>
          </a:p>
          <a:p>
            <a:pPr algn="ctr"/>
            <a:endParaRPr lang="pt-PT" sz="2800" b="1" dirty="0"/>
          </a:p>
          <a:p>
            <a:pPr algn="ctr"/>
            <a:r>
              <a:rPr lang="pt-PT" sz="6600" b="1" dirty="0"/>
              <a:t>THANK YOU !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8532440" y="3068960"/>
            <a:ext cx="461665" cy="2376264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pt-PT" dirty="0">
                <a:solidFill>
                  <a:schemeClr val="bg2">
                    <a:lumMod val="75000"/>
                  </a:schemeClr>
                </a:solidFill>
              </a:rPr>
              <a:t>SPAIN APRIL 2018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602922"/>
            <a:ext cx="842351" cy="6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46316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idade">
  <a:themeElements>
    <a:clrScheme name="Mirant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idad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3241</TotalTime>
  <Words>178</Words>
  <Application>Microsoft Office PowerPoint</Application>
  <PresentationFormat>Apresentação no Ecrã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Webdings</vt:lpstr>
      <vt:lpstr>Contiguidade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Bruno Sousa Rodrigues  nº3 8ºA   Ano letivo 2011/12</dc:title>
  <dc:creator>utilizador</dc:creator>
  <cp:lastModifiedBy>daniela rocha</cp:lastModifiedBy>
  <cp:revision>319</cp:revision>
  <cp:lastPrinted>2018-04-16T07:21:18Z</cp:lastPrinted>
  <dcterms:created xsi:type="dcterms:W3CDTF">2011-11-20T20:53:41Z</dcterms:created>
  <dcterms:modified xsi:type="dcterms:W3CDTF">2018-04-17T18:48:53Z</dcterms:modified>
</cp:coreProperties>
</file>