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5119350" cy="10691813"/>
  <p:notesSz cx="97107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5" pos="22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1E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5" autoAdjust="0"/>
    <p:restoredTop sz="86456" autoAdjust="0"/>
  </p:normalViewPr>
  <p:slideViewPr>
    <p:cSldViewPr snapToGrid="0">
      <p:cViewPr varScale="1">
        <p:scale>
          <a:sx n="47" d="100"/>
          <a:sy n="47" d="100"/>
        </p:scale>
        <p:origin x="-768" y="-108"/>
      </p:cViewPr>
      <p:guideLst>
        <p:guide orient="horz" pos="3368"/>
        <p:guide pos="4762"/>
        <p:guide pos="7200"/>
        <p:guide pos="22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9" d="100"/>
          <a:sy n="69" d="100"/>
        </p:scale>
        <p:origin x="1986" y="72"/>
      </p:cViewPr>
      <p:guideLst/>
    </p:cSldViewPr>
  </p:notesViewPr>
  <p:gridSpacing cx="122880438" cy="1228804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981230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 xmlns="">
        <p15:guide id="1" orient="horz" pos="2162" userDrawn="1">
          <p15:clr>
            <a:srgbClr val="F26B43"/>
          </p15:clr>
        </p15:guide>
        <p15:guide id="2" pos="3053" userDrawn="1">
          <p15:clr>
            <a:srgbClr val="F26B43"/>
          </p15:clr>
        </p15:guide>
        <p15:guide id="3" pos="4620" userDrawn="1">
          <p15:clr>
            <a:srgbClr val="F26B43"/>
          </p15:clr>
        </p15:guide>
        <p15:guide id="4" pos="151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084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5500688" y="0"/>
            <a:ext cx="42084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41E30-90C8-4A53-9248-188CA2CAC24D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219450" y="857250"/>
            <a:ext cx="327183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971550" y="3300413"/>
            <a:ext cx="7767638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084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5500688" y="6513513"/>
            <a:ext cx="42084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2451-7173-447B-ABD0-A6689C72BE2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78563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02451-7173-447B-ABD0-A6689C72BE27}" type="slidenum">
              <a:rPr lang="pt-PT" smtClean="0"/>
              <a:p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3408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02451-7173-447B-ABD0-A6689C72BE27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8480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8707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8616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30715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2619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23723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7030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1798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1567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57350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45350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2082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66A05-A03C-4E9C-9812-E07E8871CE40}" type="datetimeFigureOut">
              <a:rPr lang="pt-PT" smtClean="0"/>
              <a:pPr/>
              <a:t>27-05-2018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5001-31DE-442C-93B1-07591DA9D5EE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1878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16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5" Type="http://schemas.openxmlformats.org/officeDocument/2006/relationships/image" Target="../media/image30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DB084F7-6397-40F4-8F7D-42DCE6FF028C}"/>
              </a:ext>
            </a:extLst>
          </p:cNvPr>
          <p:cNvSpPr txBox="1"/>
          <p:nvPr/>
        </p:nvSpPr>
        <p:spPr>
          <a:xfrm>
            <a:off x="134197" y="140589"/>
            <a:ext cx="3356491" cy="49562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2"/>
            <a:r>
              <a:rPr lang="pt-PT" sz="1200" dirty="0">
                <a:latin typeface="Bauhaus 93" panose="04030905020B02020C02" pitchFamily="82" charset="0"/>
              </a:rPr>
              <a:t>Ponto 1  </a:t>
            </a:r>
            <a:endParaRPr lang="pt-PT" sz="1200" dirty="0">
              <a:highlight>
                <a:srgbClr val="FFFF00"/>
              </a:highlight>
              <a:latin typeface="Bauhaus 93" panose="04030905020B02020C02" pitchFamily="82" charset="0"/>
            </a:endParaRPr>
          </a:p>
          <a:p>
            <a:pPr algn="ctr"/>
            <a:endParaRPr lang="pt-PT" sz="1128" b="1" dirty="0"/>
          </a:p>
          <a:p>
            <a:pPr algn="ctr"/>
            <a:endParaRPr lang="pt-PT" sz="1128" b="1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pPr algn="ctr"/>
            <a:endParaRPr lang="pt-PT" sz="1128" dirty="0"/>
          </a:p>
          <a:p>
            <a:endParaRPr lang="pt-PT" sz="1000" dirty="0"/>
          </a:p>
          <a:p>
            <a:r>
              <a:rPr lang="pt-PT" sz="1000" b="1" dirty="0"/>
              <a:t>Cenário: </a:t>
            </a:r>
            <a:r>
              <a:rPr lang="pt-PT" sz="1000" dirty="0"/>
              <a:t>troncos de árvores, rochas e solo </a:t>
            </a:r>
          </a:p>
          <a:p>
            <a:r>
              <a:rPr lang="pt-PT" sz="1000" b="1" dirty="0"/>
              <a:t>Personagens:  </a:t>
            </a:r>
            <a:r>
              <a:rPr lang="pt-PT" sz="1000" dirty="0"/>
              <a:t>Líquenes</a:t>
            </a:r>
          </a:p>
          <a:p>
            <a:r>
              <a:rPr lang="pt-PT" sz="1000" b="1" dirty="0"/>
              <a:t>Reinos:</a:t>
            </a:r>
            <a:r>
              <a:rPr lang="pt-PT" sz="1000" dirty="0"/>
              <a:t> Reino dos Fungos e o Reino Protista </a:t>
            </a:r>
            <a:endParaRPr lang="pt-PT" sz="1000" dirty="0">
              <a:highlight>
                <a:srgbClr val="FFFF00"/>
              </a:highlight>
            </a:endParaRPr>
          </a:p>
          <a:p>
            <a:r>
              <a:rPr lang="pt-PT" sz="1000" b="1" dirty="0"/>
              <a:t>Classificação:</a:t>
            </a:r>
            <a:r>
              <a:rPr lang="pt-PT" sz="1000" dirty="0"/>
              <a:t> História de Amizade</a:t>
            </a:r>
          </a:p>
          <a:p>
            <a:r>
              <a:rPr lang="pt-PT" sz="1000" b="1" dirty="0"/>
              <a:t>Resumo:</a:t>
            </a:r>
          </a:p>
          <a:p>
            <a:pPr algn="ctr"/>
            <a:r>
              <a:rPr lang="pt-PT" sz="1000" i="1" dirty="0"/>
              <a:t>Trata-se de uma bonita história de amizade entre  um fungo e  uma pequena alga unicelular!  Tudo acontece porque</a:t>
            </a:r>
          </a:p>
          <a:p>
            <a:pPr algn="ctr"/>
            <a:r>
              <a:rPr lang="pt-PT" sz="1000" i="1" dirty="0"/>
              <a:t>os habitantes do  Reino dos Fungos  enfrentam um grave problema:  não conseguem  fazer o seu próprio alimento. Mas  alguns descobriram uma ótima solução: guardam água e sais minerais para dar às suas amigas algas. Estas, embora frágeis, com a ajuda da luz do sol, produzem bastante alimento que é logo partilhado com os fungos.  Assim, estes dois habitantes do Paiva decidiram  viver sempre juntinhos a cuidar um do outro. Tornaram-se então inseparáveis e,  </a:t>
            </a:r>
          </a:p>
          <a:p>
            <a:pPr algn="ctr"/>
            <a:r>
              <a:rPr lang="pt-PT" sz="1000" i="1" dirty="0"/>
              <a:t>Juntos, formam  líquenes muito, muito bonitos!!!</a:t>
            </a:r>
          </a:p>
          <a:p>
            <a:pPr algn="ctr"/>
            <a:endParaRPr lang="pt-PT" sz="1000" i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6C881D9-6F45-4F3A-AF5A-EF9C9FEB94D5}"/>
              </a:ext>
            </a:extLst>
          </p:cNvPr>
          <p:cNvSpPr txBox="1"/>
          <p:nvPr/>
        </p:nvSpPr>
        <p:spPr>
          <a:xfrm>
            <a:off x="3807725" y="169731"/>
            <a:ext cx="3643953" cy="49832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200" dirty="0">
                <a:latin typeface="Bauhaus 93" panose="04030905020B02020C02" pitchFamily="82" charset="0"/>
              </a:rPr>
              <a:t>Ponto 2</a:t>
            </a:r>
          </a:p>
          <a:p>
            <a:endParaRPr lang="pt-PT" sz="1128" dirty="0"/>
          </a:p>
          <a:p>
            <a:endParaRPr lang="pt-PT" sz="1128" dirty="0"/>
          </a:p>
          <a:p>
            <a:pPr>
              <a:lnSpc>
                <a:spcPct val="107000"/>
              </a:lnSpc>
              <a:spcAft>
                <a:spcPts val="903"/>
              </a:spcAft>
            </a:pPr>
            <a:endParaRPr lang="pt-PT" sz="112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3"/>
              </a:spcAft>
            </a:pPr>
            <a:endParaRPr lang="pt-PT" sz="1128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3"/>
              </a:spcAft>
            </a:pPr>
            <a:endParaRPr lang="pt-PT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903"/>
              </a:spcAft>
            </a:pPr>
            <a:endParaRPr lang="pt-PT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PT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PT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PT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PT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Cenário:</a:t>
            </a:r>
            <a:r>
              <a:rPr lang="pt-P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margens do rio.</a:t>
            </a:r>
          </a:p>
          <a:p>
            <a:pPr>
              <a:lnSpc>
                <a:spcPct val="107000"/>
              </a:lnSpc>
            </a:pPr>
            <a:r>
              <a:rPr lang="pt-PT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Personagens:</a:t>
            </a:r>
            <a:r>
              <a:rPr lang="pt-P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Amieiro, Freixo;  Salgueiro, Truta-de-rio, Boga do-douro</a:t>
            </a:r>
          </a:p>
          <a:p>
            <a:pPr>
              <a:lnSpc>
                <a:spcPct val="107000"/>
              </a:lnSpc>
            </a:pPr>
            <a:r>
              <a:rPr lang="pt-PT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Reinos:</a:t>
            </a:r>
            <a:r>
              <a:rPr lang="pt-P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Reino das Plantas e Reino dos Animais</a:t>
            </a:r>
          </a:p>
          <a:p>
            <a:pPr>
              <a:lnSpc>
                <a:spcPct val="107000"/>
              </a:lnSpc>
            </a:pPr>
            <a:r>
              <a:rPr lang="pt-PT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Classificação:</a:t>
            </a:r>
            <a:r>
              <a:rPr lang="pt-P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História de Ação</a:t>
            </a:r>
          </a:p>
          <a:p>
            <a:pPr>
              <a:lnSpc>
                <a:spcPct val="107000"/>
              </a:lnSpc>
            </a:pPr>
            <a:r>
              <a:rPr lang="pt-PT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Resumo:</a:t>
            </a:r>
            <a:endParaRPr lang="pt-PT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PT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árvores que são verdadeiras</a:t>
            </a:r>
            <a:r>
              <a:rPr lang="pt-PT" sz="1000" i="1" dirty="0">
                <a:latin typeface="Calibri" panose="020F0502020204030204" pitchFamily="34" charset="0"/>
                <a:cs typeface="Times New Roman" panose="02020603050405020304" pitchFamily="18" charset="0"/>
              </a:rPr>
              <a:t> heroínas como o amieiro, o freixo  ou o  salgueiro! São indispensáveis à vida de muitos seres vivos, como por exemplo da truta-de-rio  e da boga-do-douro. Sabes por quê? No inverno, em dias de tempestade,  quando o vento é forte e a água do rio quase as cobre, estas árvores de fortes raízes conseguem resistir,  protegem as margens e evitam a deslocação das terras. E mesmo quando ficam quase todas destruídas, na primavera seguinte, cheias de coragem, voltam a renascer! Também  dão sombra, diminuem a velocidade do vento,  limpam o rio de poluentes e até servem  de alimento a alguns seres vivos. </a:t>
            </a:r>
          </a:p>
          <a:p>
            <a:pPr algn="ctr"/>
            <a:r>
              <a:rPr lang="pt-PT" sz="1000" i="1" dirty="0">
                <a:latin typeface="Calibri" panose="020F0502020204030204" pitchFamily="34" charset="0"/>
                <a:cs typeface="Times New Roman" panose="02020603050405020304" pitchFamily="18" charset="0"/>
              </a:rPr>
              <a:t>São então as nossas  heroínas, salvando a vida a muitos habitantes dos 5 reinos  do Paiva!!!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7621D54-0047-4E8A-8C18-576A984BE2BF}"/>
              </a:ext>
            </a:extLst>
          </p:cNvPr>
          <p:cNvSpPr txBox="1"/>
          <p:nvPr/>
        </p:nvSpPr>
        <p:spPr>
          <a:xfrm>
            <a:off x="7683465" y="179340"/>
            <a:ext cx="3643953" cy="4936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80049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3</a:t>
            </a: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128" kern="0" dirty="0">
              <a:solidFill>
                <a:prstClr val="black"/>
              </a:solidFill>
            </a:endParaRPr>
          </a:p>
          <a:p>
            <a:pPr defTabSz="480049"/>
            <a:endParaRPr lang="pt-PT" sz="1000" b="1" kern="0" dirty="0">
              <a:solidFill>
                <a:prstClr val="black"/>
              </a:solidFill>
            </a:endParaRP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Cenário: vegetação</a:t>
            </a:r>
            <a:r>
              <a:rPr lang="pt-PT" sz="1000" kern="0" dirty="0">
                <a:solidFill>
                  <a:prstClr val="black"/>
                </a:solidFill>
              </a:rPr>
              <a:t> ripícola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Personagens: </a:t>
            </a:r>
            <a:r>
              <a:rPr lang="pt-PT" sz="1000" kern="0" dirty="0">
                <a:solidFill>
                  <a:prstClr val="black"/>
                </a:solidFill>
              </a:rPr>
              <a:t>Austrália e Mimosa 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Reinos: </a:t>
            </a:r>
            <a:r>
              <a:rPr lang="pt-PT" sz="1000" kern="0" dirty="0">
                <a:solidFill>
                  <a:prstClr val="black"/>
                </a:solidFill>
              </a:rPr>
              <a:t>Reino das Plantas.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</a:rPr>
              <a:t>História de Terror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Resumo: 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 A mimosa e a austrália são inimigos silenciosos, “mas ferozes”, de muitas outras espécies da região do Paiva.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Vieram  de muito longe, da Austrália e da </a:t>
            </a:r>
            <a:r>
              <a:rPr lang="pt-PT" sz="1000" i="1" kern="0" dirty="0" err="1">
                <a:solidFill>
                  <a:prstClr val="black"/>
                </a:solidFill>
              </a:rPr>
              <a:t>Tansmânia</a:t>
            </a:r>
            <a:r>
              <a:rPr lang="pt-PT" sz="1000" i="1" kern="0" dirty="0">
                <a:solidFill>
                  <a:prstClr val="black"/>
                </a:solidFill>
              </a:rPr>
              <a:t>. São invasoras temíveis  e a austrália pode atingir 30 metros. Causam muitos problemas ao meio ambiente.  Quando competem com outras espécies, ganham, pois reproduzem-se  muito facilmente através do vento. Aproveitam também a ajuda das aves  que levam as suas sementes para muito longe pois são atraídas pelo seu  fruto avermelhado.  Após um incêndio, como há muito espaço desocupado e conseguem reproduzir-se rapidamente, ocupam  o território das outras plantas, tirando-lhe luz, água e sais minerais. 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São uma ameaça para os outros reinos! Que difícil é controlá-las!!!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FE065A0-27E8-4CA8-80B0-8292256E8C4B}"/>
              </a:ext>
            </a:extLst>
          </p:cNvPr>
          <p:cNvSpPr txBox="1"/>
          <p:nvPr/>
        </p:nvSpPr>
        <p:spPr>
          <a:xfrm>
            <a:off x="11534696" y="179340"/>
            <a:ext cx="3450457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80049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4</a:t>
            </a: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800" kern="0" dirty="0">
              <a:solidFill>
                <a:prstClr val="black"/>
              </a:solidFill>
            </a:endParaRPr>
          </a:p>
          <a:p>
            <a:pPr defTabSz="480049"/>
            <a:endParaRPr lang="pt-PT" sz="1000" b="1" kern="0" dirty="0">
              <a:solidFill>
                <a:prstClr val="black"/>
              </a:solidFill>
            </a:endParaRP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Cenário:</a:t>
            </a:r>
            <a:r>
              <a:rPr lang="pt-PT" sz="1000" kern="0" dirty="0">
                <a:solidFill>
                  <a:prstClr val="black"/>
                </a:solidFill>
              </a:rPr>
              <a:t> zona de arbustos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Personagens</a:t>
            </a:r>
            <a:r>
              <a:rPr lang="pt-PT" sz="1000" kern="0" dirty="0">
                <a:solidFill>
                  <a:prstClr val="black"/>
                </a:solidFill>
              </a:rPr>
              <a:t>: Gilbardeira; Musgos; Homem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Reinos:</a:t>
            </a:r>
            <a:r>
              <a:rPr lang="pt-PT" sz="1000" kern="0" dirty="0">
                <a:solidFill>
                  <a:prstClr val="black"/>
                </a:solidFill>
              </a:rPr>
              <a:t> Reino das Plantas e Reino dos Animais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</a:rPr>
              <a:t>Drama</a:t>
            </a:r>
          </a:p>
          <a:p>
            <a:pPr defTabSz="480049"/>
            <a:r>
              <a:rPr lang="pt-PT" sz="1000" b="1" kern="0" dirty="0">
                <a:solidFill>
                  <a:prstClr val="black"/>
                </a:solidFill>
              </a:rPr>
              <a:t>Resumo: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Há dois habitantes do Reino das Plantas que  combatem corajosamente  um inimigo comum: o  Homem.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Nesta região há um arbusto chamado gilbardeira, muito bonito, mas muito estranho: se reparares bem tem flores a crescer em caules que parecem folhas! Já foi usada para fazer vassouras mas,  por ser muito bonita e invulgar , a gilbardeira  é cortada, especialmente no Natal, para substituir o azevinho. 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Lutar contra o Homem é bem difícil, por isso foi  necessário  protege-la com uma Lei que castiga quem a corta.</a:t>
            </a:r>
          </a:p>
          <a:p>
            <a:pPr algn="ctr" defTabSz="480049"/>
            <a:r>
              <a:rPr lang="pt-PT" sz="1000" i="1" kern="0" dirty="0">
                <a:solidFill>
                  <a:prstClr val="black"/>
                </a:solidFill>
              </a:rPr>
              <a:t>O musgo, que é vizinho da gilbardeira,  compreende-a bem, pois há muito tempo que  sofre nas mãos do homem. É corajoso e não desiste! Sobrevive onde a vida é quase impossível!!!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CB4AD60-19E8-4E45-8636-ECDCB5D73663}"/>
              </a:ext>
            </a:extLst>
          </p:cNvPr>
          <p:cNvSpPr txBox="1"/>
          <p:nvPr/>
        </p:nvSpPr>
        <p:spPr>
          <a:xfrm>
            <a:off x="134197" y="5451590"/>
            <a:ext cx="3356491" cy="4965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5</a:t>
            </a:r>
          </a:p>
          <a:p>
            <a:pPr algn="ctr"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Cenário: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Solo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Personagens: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Amieiro e bactérias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 das Plantas e Reino Monera (bactérias)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Suspense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Resumo:</a:t>
            </a:r>
          </a:p>
          <a:p>
            <a:pPr algn="ctr" defTabSz="371468"/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Desde há muitos, muitos anos que existe um segredo enterrado nos solos</a:t>
            </a:r>
            <a:r>
              <a:rPr lang="pt-PT" sz="1000" b="1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O amieiro, uma bonita árvore, </a:t>
            </a:r>
            <a:r>
              <a:rPr lang="pt-PT" sz="1000" b="1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 uma amizade secreta com algumas bactérias</a:t>
            </a:r>
            <a:r>
              <a:rPr lang="pt-PT" sz="1000" b="1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 precisa muito de azoto para viver, mas, infelizmente, não consegue usar o que existe na atmosfera. Então, fez um acordo com algumas bactérias que vivem escondidas nas suas raízes. Elas fazem-lhe um grande favor: fixam e dão-lhe azoto . A árvore fica agradecida e retribui dando-lhe o alimento de  que a bactéria precisa.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São habitantes de dois reinos muito diferentes, mas são os melhores amigos secretos!!!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C6EE124-0C9B-448B-9B34-B5543FCBD844}"/>
              </a:ext>
            </a:extLst>
          </p:cNvPr>
          <p:cNvSpPr txBox="1"/>
          <p:nvPr/>
        </p:nvSpPr>
        <p:spPr>
          <a:xfrm>
            <a:off x="3851132" y="5451590"/>
            <a:ext cx="3600546" cy="5008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6</a:t>
            </a: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00" b="1" kern="0" dirty="0">
              <a:solidFill>
                <a:prstClr val="black"/>
              </a:solidFill>
            </a:endParaRPr>
          </a:p>
          <a:p>
            <a:pPr defTabSz="371468"/>
            <a:endParaRPr lang="pt-PT" sz="800" b="1" kern="0" dirty="0">
              <a:solidFill>
                <a:prstClr val="black"/>
              </a:solidFill>
            </a:endParaRPr>
          </a:p>
          <a:p>
            <a:pPr defTabSz="371468"/>
            <a:endParaRPr lang="pt-PT" sz="8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Cenário: </a:t>
            </a:r>
            <a:r>
              <a:rPr lang="pt-PT" sz="1000" kern="0" dirty="0">
                <a:solidFill>
                  <a:prstClr val="black"/>
                </a:solidFill>
              </a:rPr>
              <a:t>Fundo do Rio Paiva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Personagens:</a:t>
            </a:r>
            <a:r>
              <a:rPr lang="pt-PT" sz="1000" kern="0" dirty="0">
                <a:solidFill>
                  <a:prstClr val="black"/>
                </a:solidFill>
              </a:rPr>
              <a:t> Macroinvertebrados, Melro d’água, Corvo marinho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Reinos:</a:t>
            </a:r>
            <a:r>
              <a:rPr lang="pt-PT" sz="1000" kern="0" dirty="0">
                <a:solidFill>
                  <a:prstClr val="black"/>
                </a:solidFill>
              </a:rPr>
              <a:t> Reino Animal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</a:rPr>
              <a:t>Ação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Resumo: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</a:rPr>
              <a:t>A areia e o cascalho que vês no fundo do rio são um bom esconderijo para muitos pequenos animais (</a:t>
            </a:r>
            <a:r>
              <a:rPr lang="pt-PT" sz="1000" b="1" i="1" kern="0" dirty="0">
                <a:solidFill>
                  <a:prstClr val="black"/>
                </a:solidFill>
              </a:rPr>
              <a:t>macroinvertebrados)</a:t>
            </a:r>
            <a:r>
              <a:rPr lang="pt-PT" sz="1000" i="1" kern="0" dirty="0">
                <a:solidFill>
                  <a:prstClr val="black"/>
                </a:solidFill>
              </a:rPr>
              <a:t> que fogem dos bicos assustadores de algumas aves que os devoram. O melro d’água consegue  mergulhar e correr no fundo do rio e o seu voo é rápido e direto. E o  corvo marinho,  que até pode ser utilizado  pelo homem na pesca,  busca alimento debaixo de água, mergulhando a partir da superfície. Os macroinvertebrados, coitaditos, bem se escondem na areia e no cascalho , mas muitas vezes sem sucesso! Fugir é quase impossível. Se forem vistos são facilmente capturados!!!</a:t>
            </a:r>
            <a:endParaRPr lang="pt-PT" sz="1000" kern="0" dirty="0">
              <a:solidFill>
                <a:prstClr val="black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606F93D-E5B8-421E-895B-501663348A32}"/>
              </a:ext>
            </a:extLst>
          </p:cNvPr>
          <p:cNvSpPr txBox="1"/>
          <p:nvPr/>
        </p:nvSpPr>
        <p:spPr>
          <a:xfrm>
            <a:off x="7680525" y="5451442"/>
            <a:ext cx="3643953" cy="5040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7</a:t>
            </a: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/>
            <a:endParaRPr lang="pt-PT" sz="873" kern="0" dirty="0">
              <a:solidFill>
                <a:prstClr val="black"/>
              </a:solidFill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73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>
              <a:lnSpc>
                <a:spcPct val="107000"/>
              </a:lnSpc>
              <a:spcAft>
                <a:spcPts val="699"/>
              </a:spcAft>
            </a:pPr>
            <a:endParaRPr lang="pt-PT" sz="8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Cenário: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Zonas de arbustos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Personagens: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Medronheiro e a Borboleta do medronheiro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 das Plantas e Reino Animal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História de amizade</a:t>
            </a: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Resumo: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medronheiro é um arbusto especial que consegue ter flores e frutos ao mesmo tempo! As suas flores são muito apreciadas pelas abelhas. Tem também um bonito fruto, vermelho  e amarelo, de que o Homem tanto gosta. Mas quem se fascina com as  suas folhas verdes é uma </a:t>
            </a:r>
            <a:r>
              <a:rPr lang="pt-PT" sz="1000" i="1" kern="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superlagarta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da mesma cor! Ela dorme todo o inverno e, quando acorda esfomeada, não come praticamente mais nada: só folhas de medronheiro. Assim, vive em pânico, com medo que este seu amigo um dia desapareça!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PT" sz="1000" i="1" kern="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superlagarta</a:t>
            </a:r>
            <a:r>
              <a:rPr lang="pt-PT" sz="1000" i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verde será, pouco tempo depois, uma linda borboleta com pintas azuis!!!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4F7906ED-9DD5-4ED3-8F67-D9E7F39D5AF3}"/>
              </a:ext>
            </a:extLst>
          </p:cNvPr>
          <p:cNvSpPr txBox="1"/>
          <p:nvPr/>
        </p:nvSpPr>
        <p:spPr>
          <a:xfrm>
            <a:off x="11553325" y="5439413"/>
            <a:ext cx="3450457" cy="50815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Ponto 8</a:t>
            </a: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defTabSz="371468"/>
            <a:endParaRPr lang="pt-PT" sz="873" b="1" kern="0" dirty="0">
              <a:solidFill>
                <a:prstClr val="black"/>
              </a:solidFill>
            </a:endParaRPr>
          </a:p>
          <a:p>
            <a:pPr lvl="0" defTabSz="371468"/>
            <a:endParaRPr lang="pt-PT" sz="1000" kern="0" dirty="0">
              <a:solidFill>
                <a:prstClr val="black"/>
              </a:solidFill>
            </a:endParaRPr>
          </a:p>
          <a:p>
            <a:pPr lvl="0" defTabSz="371468"/>
            <a:endParaRPr lang="pt-PT" sz="10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371468"/>
            <a:endParaRPr lang="pt-PT" sz="1000" b="1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Cenário: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Zonas húmidas</a:t>
            </a:r>
          </a:p>
          <a:p>
            <a:pPr lvl="0"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Personagens: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Sapo comum, Rã Ibérica e Tritão-de-ventre-laranja</a:t>
            </a:r>
          </a:p>
          <a:p>
            <a:pPr lvl="0"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Reinos: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Reino Animal</a:t>
            </a:r>
          </a:p>
          <a:p>
            <a:pPr lvl="0"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Classificação: </a:t>
            </a:r>
            <a:r>
              <a:rPr lang="pt-PT" sz="10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Romance</a:t>
            </a:r>
          </a:p>
          <a:p>
            <a:pPr lvl="0" defTabSz="371468"/>
            <a:r>
              <a:rPr lang="pt-PT" sz="1000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Resumo:</a:t>
            </a:r>
            <a:endParaRPr lang="pt-PT" sz="1000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</a:rPr>
              <a:t>No silêncio do Paiva, se estiveres com atenção, ouvirás um som especial!  Será a água do rio? Será o vento? Serão alguns habitantes apaixonados?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</a:rPr>
              <a:t>Sim, há sapos sem namorada que, em momentos especiais, se põem a cantar. Os maiores, e com voz mais grave, atraem mais a atenção das fêmeas. Estas aparecem logo e… apaixonam-se!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</a:rPr>
              <a:t>É um momento tão especial para alguns sapos que todos os anos migram até 10Km para se reproduzirem no mesmo local.</a:t>
            </a:r>
          </a:p>
          <a:p>
            <a:pPr algn="ctr" defTabSz="371468"/>
            <a:r>
              <a:rPr lang="pt-PT" sz="1000" i="1" kern="0" dirty="0">
                <a:solidFill>
                  <a:prstClr val="black"/>
                </a:solidFill>
              </a:rPr>
              <a:t>Os tritões apaixonados também “perdem a cabeça” . Perfumam-se, enfeitam-se e até  dançam para as fêmeas!!!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D5EB06AE-D843-4AF2-B5A6-B7CD7876E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134" r="11516"/>
          <a:stretch/>
        </p:blipFill>
        <p:spPr>
          <a:xfrm>
            <a:off x="308563" y="5863321"/>
            <a:ext cx="1311633" cy="185605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xmlns="" id="{3BCADD66-5533-4422-ADEE-2BF8923962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0855" b="24207"/>
          <a:stretch/>
        </p:blipFill>
        <p:spPr>
          <a:xfrm>
            <a:off x="9418562" y="7083547"/>
            <a:ext cx="1689688" cy="6194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D83EA1C-E6D3-49B8-ACBA-0F772BF9BF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127" b="20188"/>
          <a:stretch/>
        </p:blipFill>
        <p:spPr>
          <a:xfrm>
            <a:off x="6188736" y="5886729"/>
            <a:ext cx="1171050" cy="77675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742E835-F78D-47E3-9AD6-9FC4ABE155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5986"/>
          <a:stretch/>
        </p:blipFill>
        <p:spPr>
          <a:xfrm>
            <a:off x="6200383" y="6646626"/>
            <a:ext cx="1166002" cy="103925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FF43577F-2C67-49D3-8F3A-8F3094854B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5410" y="741091"/>
            <a:ext cx="1563071" cy="1173536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5E8C15DE-C43F-45FA-8AE5-95C43311E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6300" r="41727" b="25383"/>
          <a:stretch/>
        </p:blipFill>
        <p:spPr>
          <a:xfrm>
            <a:off x="1407135" y="546320"/>
            <a:ext cx="1025281" cy="1563072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xmlns="" id="{C2235D16-4ADA-45A4-8566-F9C8DD3DBB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0887" r="28141" b="40575"/>
          <a:stretch/>
        </p:blipFill>
        <p:spPr>
          <a:xfrm rot="5400000">
            <a:off x="2174224" y="811889"/>
            <a:ext cx="1569725" cy="102528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F5893281-E7D7-486C-83AE-1291F36F89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r="9048"/>
          <a:stretch/>
        </p:blipFill>
        <p:spPr>
          <a:xfrm>
            <a:off x="4032955" y="539667"/>
            <a:ext cx="1903588" cy="1569725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xmlns="" id="{167CE218-FE20-40C3-A04F-73CD72A7BD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r="34881"/>
          <a:stretch/>
        </p:blipFill>
        <p:spPr>
          <a:xfrm>
            <a:off x="7817550" y="576419"/>
            <a:ext cx="1497373" cy="1532974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xmlns="" id="{4F8567C2-C835-4E7A-AA36-8EF7150CD481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47" t="47231" r="39392" b="31707"/>
          <a:stretch/>
        </p:blipFill>
        <p:spPr bwMode="auto">
          <a:xfrm>
            <a:off x="8746343" y="570744"/>
            <a:ext cx="1344438" cy="153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xmlns="" id="{AB51162C-FE9B-4F6C-8E08-1BA5751672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-1498" t="38910" r="18910"/>
          <a:stretch/>
        </p:blipFill>
        <p:spPr>
          <a:xfrm>
            <a:off x="11673547" y="570744"/>
            <a:ext cx="1527150" cy="1509614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xmlns="" id="{26DADD46-5054-40DF-A41F-C8F177D62C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l="32589" t="34565" r="41798" b="27411"/>
          <a:stretch/>
        </p:blipFill>
        <p:spPr>
          <a:xfrm>
            <a:off x="13286630" y="539667"/>
            <a:ext cx="1596928" cy="156182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xmlns="" id="{EA40BADF-F777-47E9-8D6F-C87C074C449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26440"/>
          <a:stretch/>
        </p:blipFill>
        <p:spPr>
          <a:xfrm>
            <a:off x="1588218" y="5863321"/>
            <a:ext cx="1781558" cy="1856055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xmlns="" id="{D97051DD-B7AB-434F-B976-882AF7BE4AA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l="23687" t="9001" r="9419" b="33794"/>
          <a:stretch/>
        </p:blipFill>
        <p:spPr>
          <a:xfrm>
            <a:off x="7943396" y="5941961"/>
            <a:ext cx="1539978" cy="1761018"/>
          </a:xfrm>
          <a:prstGeom prst="rect">
            <a:avLst/>
          </a:prstGeom>
        </p:spPr>
      </p:pic>
      <p:pic>
        <p:nvPicPr>
          <p:cNvPr id="56" name="Gráfico 55" descr="Coroa">
            <a:extLst>
              <a:ext uri="{FF2B5EF4-FFF2-40B4-BE49-F238E27FC236}">
                <a16:creationId xmlns:a16="http://schemas.microsoft.com/office/drawing/2014/main" xmlns="" id="{6B6DA354-2A5D-4DDF-B762-32EE7B790F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 rot="19516973">
            <a:off x="2815560" y="2514093"/>
            <a:ext cx="507263" cy="507263"/>
          </a:xfrm>
          <a:prstGeom prst="rect">
            <a:avLst/>
          </a:prstGeom>
        </p:spPr>
      </p:pic>
      <p:pic>
        <p:nvPicPr>
          <p:cNvPr id="57" name="Gráfico 56" descr="Coroa">
            <a:extLst>
              <a:ext uri="{FF2B5EF4-FFF2-40B4-BE49-F238E27FC236}">
                <a16:creationId xmlns:a16="http://schemas.microsoft.com/office/drawing/2014/main" xmlns="" id="{8BE653E3-6A3F-4ACC-90B9-42985B58243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 rot="19500070">
            <a:off x="2806259" y="2098798"/>
            <a:ext cx="507263" cy="507263"/>
          </a:xfrm>
          <a:prstGeom prst="rect">
            <a:avLst/>
          </a:prstGeom>
        </p:spPr>
      </p:pic>
      <p:pic>
        <p:nvPicPr>
          <p:cNvPr id="58" name="Gráfico 57" descr="Coroa">
            <a:extLst>
              <a:ext uri="{FF2B5EF4-FFF2-40B4-BE49-F238E27FC236}">
                <a16:creationId xmlns:a16="http://schemas.microsoft.com/office/drawing/2014/main" xmlns="" id="{27357346-6F1F-48F3-93C6-0F53F42A7B6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9918267">
            <a:off x="6334559" y="2611976"/>
            <a:ext cx="507263" cy="507263"/>
          </a:xfrm>
          <a:prstGeom prst="rect">
            <a:avLst/>
          </a:prstGeom>
        </p:spPr>
      </p:pic>
      <p:pic>
        <p:nvPicPr>
          <p:cNvPr id="59" name="Gráfico 58" descr="Coroa">
            <a:extLst>
              <a:ext uri="{FF2B5EF4-FFF2-40B4-BE49-F238E27FC236}">
                <a16:creationId xmlns:a16="http://schemas.microsoft.com/office/drawing/2014/main" xmlns="" id="{4FBD0348-304A-46B8-A32B-93F52BDBC5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1455880">
            <a:off x="6777298" y="2566601"/>
            <a:ext cx="507263" cy="507263"/>
          </a:xfrm>
          <a:prstGeom prst="rect">
            <a:avLst/>
          </a:prstGeom>
        </p:spPr>
      </p:pic>
      <p:pic>
        <p:nvPicPr>
          <p:cNvPr id="60" name="Gráfico 59" descr="Coroa">
            <a:extLst>
              <a:ext uri="{FF2B5EF4-FFF2-40B4-BE49-F238E27FC236}">
                <a16:creationId xmlns:a16="http://schemas.microsoft.com/office/drawing/2014/main" xmlns="" id="{C4767BA5-5BA0-413B-AC6F-9AA1853FF02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824031">
            <a:off x="9967491" y="2264867"/>
            <a:ext cx="507263" cy="507263"/>
          </a:xfrm>
          <a:prstGeom prst="rect">
            <a:avLst/>
          </a:prstGeom>
        </p:spPr>
      </p:pic>
      <p:pic>
        <p:nvPicPr>
          <p:cNvPr id="61" name="Gráfico 60" descr="Coroa">
            <a:extLst>
              <a:ext uri="{FF2B5EF4-FFF2-40B4-BE49-F238E27FC236}">
                <a16:creationId xmlns:a16="http://schemas.microsoft.com/office/drawing/2014/main" xmlns="" id="{9E040ED1-C610-4DB6-8B9E-C717849184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9763740">
            <a:off x="10533515" y="2265187"/>
            <a:ext cx="507263" cy="507263"/>
          </a:xfrm>
          <a:prstGeom prst="rect">
            <a:avLst/>
          </a:prstGeom>
        </p:spPr>
      </p:pic>
      <p:pic>
        <p:nvPicPr>
          <p:cNvPr id="62" name="Gráfico 61" descr="Coroa">
            <a:extLst>
              <a:ext uri="{FF2B5EF4-FFF2-40B4-BE49-F238E27FC236}">
                <a16:creationId xmlns:a16="http://schemas.microsoft.com/office/drawing/2014/main" xmlns="" id="{7A13DDBA-AC00-43EC-9F03-FB9F2DE90E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8640365">
            <a:off x="13964264" y="2424418"/>
            <a:ext cx="507263" cy="507263"/>
          </a:xfrm>
          <a:prstGeom prst="rect">
            <a:avLst/>
          </a:prstGeom>
        </p:spPr>
      </p:pic>
      <p:pic>
        <p:nvPicPr>
          <p:cNvPr id="63" name="Gráfico 62" descr="Coroa">
            <a:extLst>
              <a:ext uri="{FF2B5EF4-FFF2-40B4-BE49-F238E27FC236}">
                <a16:creationId xmlns:a16="http://schemas.microsoft.com/office/drawing/2014/main" xmlns="" id="{29A87895-575D-48B8-BB12-17B181C0DD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996560">
            <a:off x="14388776" y="2208187"/>
            <a:ext cx="507263" cy="507263"/>
          </a:xfrm>
          <a:prstGeom prst="rect">
            <a:avLst/>
          </a:prstGeom>
        </p:spPr>
      </p:pic>
      <p:pic>
        <p:nvPicPr>
          <p:cNvPr id="64" name="Gráfico 63" descr="Coroa">
            <a:extLst>
              <a:ext uri="{FF2B5EF4-FFF2-40B4-BE49-F238E27FC236}">
                <a16:creationId xmlns:a16="http://schemas.microsoft.com/office/drawing/2014/main" xmlns="" id="{C93DF79A-87C8-45CE-8878-F55C05E0513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20092778">
            <a:off x="2233350" y="7718309"/>
            <a:ext cx="507263" cy="507263"/>
          </a:xfrm>
          <a:prstGeom prst="rect">
            <a:avLst/>
          </a:prstGeom>
        </p:spPr>
      </p:pic>
      <p:pic>
        <p:nvPicPr>
          <p:cNvPr id="65" name="Gráfico 64" descr="Coroa">
            <a:extLst>
              <a:ext uri="{FF2B5EF4-FFF2-40B4-BE49-F238E27FC236}">
                <a16:creationId xmlns:a16="http://schemas.microsoft.com/office/drawing/2014/main" xmlns="" id="{B6CFEB7C-B2CF-4C1E-AD7C-06D322EA9F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 rot="1531399">
            <a:off x="2743061" y="7740320"/>
            <a:ext cx="507263" cy="507263"/>
          </a:xfrm>
          <a:prstGeom prst="rect">
            <a:avLst/>
          </a:prstGeom>
        </p:spPr>
      </p:pic>
      <p:pic>
        <p:nvPicPr>
          <p:cNvPr id="66" name="Gráfico 65" descr="Coroa">
            <a:extLst>
              <a:ext uri="{FF2B5EF4-FFF2-40B4-BE49-F238E27FC236}">
                <a16:creationId xmlns:a16="http://schemas.microsoft.com/office/drawing/2014/main" xmlns="" id="{1F3F8EEE-05C6-45A3-80BC-7C55D789A69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2285414">
            <a:off x="5661311" y="8245786"/>
            <a:ext cx="507263" cy="507263"/>
          </a:xfrm>
          <a:prstGeom prst="rect">
            <a:avLst/>
          </a:prstGeom>
        </p:spPr>
      </p:pic>
      <p:pic>
        <p:nvPicPr>
          <p:cNvPr id="67" name="Gráfico 66" descr="Coroa">
            <a:extLst>
              <a:ext uri="{FF2B5EF4-FFF2-40B4-BE49-F238E27FC236}">
                <a16:creationId xmlns:a16="http://schemas.microsoft.com/office/drawing/2014/main" xmlns="" id="{73CC1D31-2450-4C2B-9CFA-D4256351967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19254750">
            <a:off x="6222625" y="8234660"/>
            <a:ext cx="507263" cy="507263"/>
          </a:xfrm>
          <a:prstGeom prst="rect">
            <a:avLst/>
          </a:prstGeom>
        </p:spPr>
      </p:pic>
      <p:pic>
        <p:nvPicPr>
          <p:cNvPr id="68" name="Gráfico 67" descr="Coroa">
            <a:extLst>
              <a:ext uri="{FF2B5EF4-FFF2-40B4-BE49-F238E27FC236}">
                <a16:creationId xmlns:a16="http://schemas.microsoft.com/office/drawing/2014/main" xmlns="" id="{1E0B1DE8-ACF6-4CDB-9DAE-1EBBA0E5A86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1218976">
            <a:off x="10150093" y="8260488"/>
            <a:ext cx="507263" cy="507263"/>
          </a:xfrm>
          <a:prstGeom prst="rect">
            <a:avLst/>
          </a:prstGeom>
        </p:spPr>
      </p:pic>
      <p:pic>
        <p:nvPicPr>
          <p:cNvPr id="69" name="Gráfico 68" descr="Coroa">
            <a:extLst>
              <a:ext uri="{FF2B5EF4-FFF2-40B4-BE49-F238E27FC236}">
                <a16:creationId xmlns:a16="http://schemas.microsoft.com/office/drawing/2014/main" xmlns="" id="{EEA9DBCE-55CE-4628-89D7-4804EF0724F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630567">
            <a:off x="10679201" y="8300589"/>
            <a:ext cx="507263" cy="507263"/>
          </a:xfrm>
          <a:prstGeom prst="rect">
            <a:avLst/>
          </a:prstGeom>
        </p:spPr>
      </p:pic>
      <p:pic>
        <p:nvPicPr>
          <p:cNvPr id="70" name="Gráfico 69" descr="Coroa">
            <a:extLst>
              <a:ext uri="{FF2B5EF4-FFF2-40B4-BE49-F238E27FC236}">
                <a16:creationId xmlns:a16="http://schemas.microsoft.com/office/drawing/2014/main" xmlns="" id="{9CA1F69E-FF81-49B2-A2E8-CA638E2709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20139473">
            <a:off x="13264564" y="8315780"/>
            <a:ext cx="507263" cy="507263"/>
          </a:xfrm>
          <a:prstGeom prst="rect">
            <a:avLst/>
          </a:prstGeom>
        </p:spPr>
      </p:pic>
      <p:pic>
        <p:nvPicPr>
          <p:cNvPr id="71" name="Gráfico 70" descr="Coroa">
            <a:extLst>
              <a:ext uri="{FF2B5EF4-FFF2-40B4-BE49-F238E27FC236}">
                <a16:creationId xmlns:a16="http://schemas.microsoft.com/office/drawing/2014/main" xmlns="" id="{C7478E19-4639-4309-8790-1DA86086D3D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2129049">
            <a:off x="13931508" y="8315779"/>
            <a:ext cx="507263" cy="5072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94BF78A-097A-4118-9F10-CD866F3972F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/>
          <a:srcRect l="18386" r="25055" b="5856"/>
          <a:stretch/>
        </p:blipFill>
        <p:spPr>
          <a:xfrm>
            <a:off x="9947152" y="565485"/>
            <a:ext cx="1206508" cy="15243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C758B03-E2B8-4107-9C1E-5A5B4B69227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/>
          <a:srcRect t="8054" b="9253"/>
          <a:stretch/>
        </p:blipFill>
        <p:spPr>
          <a:xfrm>
            <a:off x="9483374" y="5945158"/>
            <a:ext cx="1641984" cy="115869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DAD3DACD-E88D-4BB3-B4C0-832EEC6301F7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1862338" y="5959002"/>
            <a:ext cx="1496785" cy="98508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4AF0C3F5-BED5-4B51-ABA9-057104E39D1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/>
          <a:srcRect l="18330" r="11170"/>
          <a:stretch/>
        </p:blipFill>
        <p:spPr>
          <a:xfrm>
            <a:off x="13346940" y="5959002"/>
            <a:ext cx="1073232" cy="98858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6F160E62-C362-4E99-81F5-D8B6767D7D0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2486254" y="6840882"/>
            <a:ext cx="1345131" cy="86209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9BC5720-FB36-4EDA-A1C2-944946DD624B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/>
          <a:srcRect l="8755" t="16580" r="22211"/>
          <a:stretch/>
        </p:blipFill>
        <p:spPr>
          <a:xfrm>
            <a:off x="4024718" y="5878064"/>
            <a:ext cx="2176085" cy="180781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89078D0A-FE77-459F-8964-67FED537DCE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/>
          <a:srcRect l="5721"/>
          <a:stretch/>
        </p:blipFill>
        <p:spPr>
          <a:xfrm>
            <a:off x="5836479" y="537957"/>
            <a:ext cx="1477228" cy="77236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D1C8E940-B625-4943-B8FA-1687BFFD7C6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/>
          <a:srcRect l="2220"/>
          <a:stretch/>
        </p:blipFill>
        <p:spPr>
          <a:xfrm>
            <a:off x="5836479" y="1310320"/>
            <a:ext cx="1477228" cy="7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27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EE04D34-EEA2-415E-8B65-3B23C31BB154}"/>
              </a:ext>
            </a:extLst>
          </p:cNvPr>
          <p:cNvSpPr txBox="1"/>
          <p:nvPr/>
        </p:nvSpPr>
        <p:spPr>
          <a:xfrm>
            <a:off x="218428" y="5481520"/>
            <a:ext cx="3197223" cy="5058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endParaRPr lang="pt-PT" sz="873" b="1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Habitantes dos Reinos</a:t>
            </a:r>
          </a:p>
          <a:p>
            <a:pPr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 </a:t>
            </a:r>
          </a:p>
          <a:p>
            <a:pPr defTabSz="371468"/>
            <a:r>
              <a:rPr lang="pt-PT" sz="873" b="1" kern="0" dirty="0">
                <a:solidFill>
                  <a:prstClr val="black"/>
                </a:solidFill>
              </a:rPr>
              <a:t>                     </a:t>
            </a:r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Reino das Plantas </a:t>
            </a: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Amieiro (</a:t>
            </a:r>
            <a:r>
              <a:rPr lang="pt-PT" sz="1000" i="1" kern="0" dirty="0" err="1">
                <a:solidFill>
                  <a:prstClr val="black"/>
                </a:solidFill>
              </a:rPr>
              <a:t>Alnus</a:t>
            </a:r>
            <a:r>
              <a:rPr lang="pt-PT" sz="1000" i="1" kern="0" dirty="0">
                <a:solidFill>
                  <a:prstClr val="black"/>
                </a:solidFill>
              </a:rPr>
              <a:t> glutinosa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Salgueiro-preto (</a:t>
            </a:r>
            <a:r>
              <a:rPr lang="pt-PT" sz="1000" i="1" kern="0" dirty="0" err="1">
                <a:solidFill>
                  <a:prstClr val="black"/>
                </a:solidFill>
              </a:rPr>
              <a:t>Salix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atrocinerea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Salgueiro-branco (</a:t>
            </a:r>
            <a:r>
              <a:rPr lang="pt-PT" sz="1000" i="1" kern="0" dirty="0" err="1">
                <a:solidFill>
                  <a:prstClr val="black"/>
                </a:solidFill>
              </a:rPr>
              <a:t>Salix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salviifolia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Freixo (</a:t>
            </a:r>
            <a:r>
              <a:rPr lang="pt-PT" sz="1000" i="1" kern="0" dirty="0" err="1">
                <a:solidFill>
                  <a:prstClr val="black"/>
                </a:solidFill>
              </a:rPr>
              <a:t>Fraxinus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angustifolia</a:t>
            </a:r>
            <a:r>
              <a:rPr lang="pt-PT" sz="1000" kern="0" dirty="0">
                <a:solidFill>
                  <a:prstClr val="black"/>
                </a:solidFill>
              </a:rPr>
              <a:t>); Aderno (</a:t>
            </a:r>
            <a:r>
              <a:rPr lang="pt-PT" sz="1000" i="1" kern="0" dirty="0" err="1">
                <a:solidFill>
                  <a:prstClr val="black"/>
                </a:solidFill>
              </a:rPr>
              <a:t>Phillyrea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Iatifolia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Loureiro (</a:t>
            </a:r>
            <a:r>
              <a:rPr lang="pt-PT" sz="1000" i="1" kern="0" dirty="0" err="1">
                <a:solidFill>
                  <a:prstClr val="black"/>
                </a:solidFill>
              </a:rPr>
              <a:t>Laurus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nobilis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Pilriteiro (</a:t>
            </a:r>
            <a:r>
              <a:rPr lang="pt-PT" sz="1000" i="1" kern="0" dirty="0" err="1">
                <a:solidFill>
                  <a:prstClr val="black"/>
                </a:solidFill>
              </a:rPr>
              <a:t>Crataegus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monogyna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Murta (</a:t>
            </a:r>
            <a:r>
              <a:rPr lang="pt-PT" sz="1000" i="1" kern="0" dirty="0" err="1">
                <a:solidFill>
                  <a:prstClr val="black"/>
                </a:solidFill>
              </a:rPr>
              <a:t>Myrtus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communis</a:t>
            </a:r>
            <a:r>
              <a:rPr lang="pt-PT" sz="1000" kern="0" dirty="0">
                <a:solidFill>
                  <a:prstClr val="black"/>
                </a:solidFill>
              </a:rPr>
              <a:t>); </a:t>
            </a:r>
          </a:p>
          <a:p>
            <a:pPr defTabSz="371468"/>
            <a:r>
              <a:rPr lang="pt-PT" sz="1000" kern="0" dirty="0" err="1">
                <a:solidFill>
                  <a:prstClr val="black"/>
                </a:solidFill>
              </a:rPr>
              <a:t>Maceróvia</a:t>
            </a:r>
            <a:r>
              <a:rPr lang="pt-PT" sz="1000" kern="0" dirty="0">
                <a:solidFill>
                  <a:prstClr val="black"/>
                </a:solidFill>
              </a:rPr>
              <a:t>-pedunculada (</a:t>
            </a:r>
            <a:r>
              <a:rPr lang="pt-PT" sz="1000" i="1" kern="0" dirty="0" err="1">
                <a:solidFill>
                  <a:prstClr val="black"/>
                </a:solidFill>
              </a:rPr>
              <a:t>Anarrhinum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longipedicellatum</a:t>
            </a:r>
            <a:r>
              <a:rPr lang="pt-PT" sz="1000" kern="0" dirty="0">
                <a:solidFill>
                  <a:prstClr val="black"/>
                </a:solidFill>
              </a:rPr>
              <a:t>); Campainhas-amarelas (</a:t>
            </a:r>
            <a:r>
              <a:rPr lang="pt-PT" sz="1000" i="1" kern="0" dirty="0" err="1">
                <a:solidFill>
                  <a:prstClr val="black"/>
                </a:solidFill>
              </a:rPr>
              <a:t>Narcissus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bulbocodium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Campânula (</a:t>
            </a:r>
            <a:r>
              <a:rPr lang="pt-PT" sz="1000" i="1" kern="0" dirty="0" err="1">
                <a:solidFill>
                  <a:prstClr val="black"/>
                </a:solidFill>
              </a:rPr>
              <a:t>Campanula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lusitanica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Dedaleira (</a:t>
            </a:r>
            <a:r>
              <a:rPr lang="pt-PT" sz="1000" i="1" kern="0" dirty="0" err="1">
                <a:solidFill>
                  <a:prstClr val="black"/>
                </a:solidFill>
              </a:rPr>
              <a:t>Digitalis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purpurea</a:t>
            </a:r>
            <a:r>
              <a:rPr lang="pt-PT" sz="1000" kern="0" dirty="0">
                <a:solidFill>
                  <a:prstClr val="black"/>
                </a:solidFill>
              </a:rPr>
              <a:t>); 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Rosmaninho (</a:t>
            </a:r>
            <a:r>
              <a:rPr lang="pt-PT" sz="1000" i="1" kern="0" dirty="0" err="1">
                <a:solidFill>
                  <a:prstClr val="black"/>
                </a:solidFill>
              </a:rPr>
              <a:t>Lavandula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stoechas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Cila-de-uma-folha (</a:t>
            </a:r>
            <a:r>
              <a:rPr lang="pt-PT" sz="1000" i="1" kern="0" dirty="0" err="1">
                <a:solidFill>
                  <a:prstClr val="black"/>
                </a:solidFill>
              </a:rPr>
              <a:t>Scilla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monophyllos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Viola (</a:t>
            </a:r>
            <a:r>
              <a:rPr lang="pt-PT" sz="1000" i="1" kern="0" dirty="0">
                <a:solidFill>
                  <a:prstClr val="black"/>
                </a:solidFill>
              </a:rPr>
              <a:t>Viola </a:t>
            </a:r>
            <a:r>
              <a:rPr lang="pt-PT" sz="1000" i="1" kern="0" dirty="0" err="1">
                <a:solidFill>
                  <a:prstClr val="black"/>
                </a:solidFill>
              </a:rPr>
              <a:t>palustris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Feto-real (</a:t>
            </a:r>
            <a:r>
              <a:rPr lang="pt-PT" sz="1000" i="1" kern="0" dirty="0">
                <a:solidFill>
                  <a:prstClr val="black"/>
                </a:solidFill>
              </a:rPr>
              <a:t>Osmunda </a:t>
            </a:r>
            <a:r>
              <a:rPr lang="pt-PT" sz="1000" i="1" kern="0" dirty="0" err="1">
                <a:solidFill>
                  <a:prstClr val="black"/>
                </a:solidFill>
              </a:rPr>
              <a:t>regalis</a:t>
            </a:r>
            <a:r>
              <a:rPr lang="pt-PT" sz="1000" kern="0" dirty="0">
                <a:solidFill>
                  <a:prstClr val="black"/>
                </a:solidFill>
              </a:rPr>
              <a:t>); 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Esfagno</a:t>
            </a:r>
            <a:r>
              <a:rPr lang="pt-PT" sz="1000" i="1" kern="0" dirty="0">
                <a:solidFill>
                  <a:prstClr val="black"/>
                </a:solidFill>
              </a:rPr>
              <a:t> (</a:t>
            </a:r>
            <a:r>
              <a:rPr lang="pt-PT" sz="1000" i="1" kern="0" dirty="0" err="1">
                <a:solidFill>
                  <a:prstClr val="black"/>
                </a:solidFill>
              </a:rPr>
              <a:t>Sphagnum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auriculatum</a:t>
            </a:r>
            <a:r>
              <a:rPr lang="pt-PT" sz="1000" i="1" kern="0" dirty="0">
                <a:solidFill>
                  <a:prstClr val="black"/>
                </a:solidFill>
              </a:rPr>
              <a:t>)</a:t>
            </a:r>
          </a:p>
          <a:p>
            <a:pPr defTabSz="371468"/>
            <a:endParaRPr lang="pt-PT" sz="1000" kern="0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                  </a:t>
            </a:r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Reino Protista</a:t>
            </a: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Fitoplâncton, Zooplâncton ; Algas</a:t>
            </a:r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                   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                   Reino Monera</a:t>
            </a: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Bactérias e Cianobactérias </a:t>
            </a:r>
          </a:p>
        </p:txBody>
      </p:sp>
      <p:pic>
        <p:nvPicPr>
          <p:cNvPr id="7" name="Gráfico 6" descr="Coroa">
            <a:extLst>
              <a:ext uri="{FF2B5EF4-FFF2-40B4-BE49-F238E27FC236}">
                <a16:creationId xmlns:a16="http://schemas.microsoft.com/office/drawing/2014/main" xmlns="" id="{7241C752-3BE7-45DD-BD26-8EF04055A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173" y="5761575"/>
            <a:ext cx="507263" cy="507263"/>
          </a:xfrm>
          <a:prstGeom prst="rect">
            <a:avLst/>
          </a:prstGeom>
        </p:spPr>
      </p:pic>
      <p:pic>
        <p:nvPicPr>
          <p:cNvPr id="8" name="Gráfico 7" descr="Coroa">
            <a:extLst>
              <a:ext uri="{FF2B5EF4-FFF2-40B4-BE49-F238E27FC236}">
                <a16:creationId xmlns:a16="http://schemas.microsoft.com/office/drawing/2014/main" xmlns="" id="{2B52F446-A343-40DA-9DEB-C7FF9F8D1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4693" y="8895526"/>
            <a:ext cx="507263" cy="507263"/>
          </a:xfrm>
          <a:prstGeom prst="rect">
            <a:avLst/>
          </a:prstGeom>
        </p:spPr>
      </p:pic>
      <p:pic>
        <p:nvPicPr>
          <p:cNvPr id="9" name="Gráfico 8" descr="Coroa">
            <a:extLst>
              <a:ext uri="{FF2B5EF4-FFF2-40B4-BE49-F238E27FC236}">
                <a16:creationId xmlns:a16="http://schemas.microsoft.com/office/drawing/2014/main" xmlns="" id="{2575B649-FB68-4096-B14C-9F0CBD0A59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65658" y="9717901"/>
            <a:ext cx="507263" cy="50726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C97EE60-2210-43C0-8598-D432A6163C33}"/>
              </a:ext>
            </a:extLst>
          </p:cNvPr>
          <p:cNvSpPr txBox="1"/>
          <p:nvPr/>
        </p:nvSpPr>
        <p:spPr>
          <a:xfrm>
            <a:off x="11742049" y="5494284"/>
            <a:ext cx="3165368" cy="4997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endParaRPr lang="pt-PT" sz="873" b="1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Habitantes dos Reinos</a:t>
            </a: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b="1" kern="0" dirty="0">
                <a:solidFill>
                  <a:prstClr val="black"/>
                </a:solidFill>
              </a:rPr>
              <a:t>                       </a:t>
            </a:r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Reino dos Animais</a:t>
            </a:r>
          </a:p>
          <a:p>
            <a:pPr algn="just"/>
            <a:r>
              <a:rPr lang="pt-PT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Macrómia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Macromia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splendens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Borboleta-do-medronheiro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Charaxes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jasius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Boga-do-douro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Pseudochondrostoma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duriense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Truta-do-rio (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Salmo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trutta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Salamandra-lusitânica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Chioglossa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lusitanica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Tritão-de-ventre-laranja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Lissotriton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boscai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Rã-ibérica (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Rana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iberica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Sapo-comum (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Bufo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spinosus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Lagarto-de-água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Lacerta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schreiberi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Cobra-de-água-viperina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Natrix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maura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Guarda-rios (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Alcedo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atthis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pt-PT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Melro-d’água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Cinclus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cinclus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Estrelinha-real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Regulus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ignicapilla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Andorinha-das-rochas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Ptyonoprogne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rupestres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 Geneta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Genetta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genetta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Lontra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Lutra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lutra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Esquilo-vermelho (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Sciurus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vulgaris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); Javali (</a:t>
            </a:r>
            <a:r>
              <a:rPr lang="pt-PT" sz="1000" i="1" dirty="0">
                <a:ea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pt-PT" sz="1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scrofa</a:t>
            </a:r>
            <a:r>
              <a:rPr lang="pt-PT" sz="1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endParaRPr lang="pt-PT" sz="1000" b="1" kern="0" dirty="0">
              <a:solidFill>
                <a:prstClr val="black"/>
              </a:solidFill>
            </a:endParaRP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                     Reino  dos Fungos</a:t>
            </a: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  <a:p>
            <a:pPr defTabSz="371468"/>
            <a:r>
              <a:rPr lang="pt-PT" sz="1000" kern="0" dirty="0" err="1">
                <a:solidFill>
                  <a:prstClr val="black"/>
                </a:solidFill>
              </a:rPr>
              <a:t>Clatro</a:t>
            </a:r>
            <a:r>
              <a:rPr lang="pt-PT" sz="1000" kern="0" dirty="0">
                <a:solidFill>
                  <a:prstClr val="black"/>
                </a:solidFill>
              </a:rPr>
              <a:t>-vermelho (</a:t>
            </a:r>
            <a:r>
              <a:rPr lang="pt-PT" sz="1000" i="1" kern="0" dirty="0" err="1">
                <a:solidFill>
                  <a:prstClr val="black"/>
                </a:solidFill>
              </a:rPr>
              <a:t>Clathrus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ruber</a:t>
            </a:r>
            <a:r>
              <a:rPr lang="pt-PT" sz="1000" kern="0" dirty="0">
                <a:solidFill>
                  <a:prstClr val="black"/>
                </a:solidFill>
              </a:rPr>
              <a:t>); 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Frade (</a:t>
            </a:r>
            <a:r>
              <a:rPr lang="pt-PT" sz="1000" i="1" kern="0" dirty="0" err="1">
                <a:solidFill>
                  <a:prstClr val="black"/>
                </a:solidFill>
              </a:rPr>
              <a:t>Macrolepiota</a:t>
            </a:r>
            <a:r>
              <a:rPr lang="pt-PT" sz="1000" i="1" kern="0" dirty="0">
                <a:solidFill>
                  <a:prstClr val="black"/>
                </a:solidFill>
              </a:rPr>
              <a:t> procera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Cladonia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humilis</a:t>
            </a:r>
            <a:r>
              <a:rPr lang="pt-PT" sz="1000" i="1" kern="0" dirty="0">
                <a:solidFill>
                  <a:prstClr val="black"/>
                </a:solidFill>
              </a:rPr>
              <a:t>; </a:t>
            </a:r>
            <a:r>
              <a:rPr lang="pt-PT" sz="1000" i="1" kern="0" dirty="0" err="1">
                <a:solidFill>
                  <a:prstClr val="black"/>
                </a:solidFill>
              </a:rPr>
              <a:t>Acarospora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hilaris</a:t>
            </a:r>
            <a:r>
              <a:rPr lang="pt-PT" sz="1000" i="1" kern="0" dirty="0">
                <a:solidFill>
                  <a:prstClr val="black"/>
                </a:solidFill>
              </a:rPr>
              <a:t>; Rhizocarpon </a:t>
            </a:r>
            <a:r>
              <a:rPr lang="pt-PT" sz="1000" i="1" kern="0" dirty="0" err="1">
                <a:solidFill>
                  <a:prstClr val="black"/>
                </a:solidFill>
              </a:rPr>
              <a:t>richardian</a:t>
            </a:r>
            <a:r>
              <a:rPr lang="pt-PT" sz="1000" i="1" kern="0" dirty="0">
                <a:solidFill>
                  <a:prstClr val="black"/>
                </a:solidFill>
              </a:rPr>
              <a:t>; </a:t>
            </a:r>
            <a:r>
              <a:rPr lang="pt-PT" sz="1000" i="1" kern="0" dirty="0" err="1">
                <a:solidFill>
                  <a:prstClr val="black"/>
                </a:solidFill>
              </a:rPr>
              <a:t>Pannaria</a:t>
            </a:r>
            <a:r>
              <a:rPr lang="pt-PT" sz="1000" i="1" kern="0" dirty="0">
                <a:solidFill>
                  <a:prstClr val="black"/>
                </a:solidFill>
              </a:rPr>
              <a:t> rubiginosa; </a:t>
            </a:r>
            <a:r>
              <a:rPr lang="pt-PT" sz="1000" i="1" kern="0" dirty="0" err="1">
                <a:solidFill>
                  <a:prstClr val="black"/>
                </a:solidFill>
              </a:rPr>
              <a:t>Degelia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plumbea</a:t>
            </a:r>
            <a:r>
              <a:rPr lang="pt-PT" sz="1000" i="1" kern="0" dirty="0">
                <a:solidFill>
                  <a:prstClr val="black"/>
                </a:solidFill>
              </a:rPr>
              <a:t>; </a:t>
            </a:r>
            <a:r>
              <a:rPr lang="pt-PT" sz="1000" i="1" kern="0" dirty="0" err="1">
                <a:solidFill>
                  <a:prstClr val="black"/>
                </a:solidFill>
              </a:rPr>
              <a:t>Peltigera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didactyla</a:t>
            </a:r>
            <a:r>
              <a:rPr lang="pt-PT" sz="1000" i="1" kern="0" dirty="0">
                <a:solidFill>
                  <a:prstClr val="black"/>
                </a:solidFill>
              </a:rPr>
              <a:t>; 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Pulmão-dos-carvalhos (</a:t>
            </a:r>
            <a:r>
              <a:rPr lang="pt-PT" sz="1000" i="1" kern="0" dirty="0" err="1">
                <a:solidFill>
                  <a:prstClr val="black"/>
                </a:solidFill>
              </a:rPr>
              <a:t>Lobaria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pulmonaria</a:t>
            </a:r>
            <a:r>
              <a:rPr lang="pt-PT" sz="1000" kern="0" dirty="0">
                <a:solidFill>
                  <a:prstClr val="black"/>
                </a:solidFill>
              </a:rPr>
              <a:t>);</a:t>
            </a:r>
          </a:p>
          <a:p>
            <a:pPr defTabSz="371468"/>
            <a:r>
              <a:rPr lang="pt-PT" sz="1000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Cladina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sp</a:t>
            </a:r>
            <a:r>
              <a:rPr lang="pt-PT" sz="1000" kern="0" dirty="0">
                <a:solidFill>
                  <a:prstClr val="black"/>
                </a:solidFill>
              </a:rPr>
              <a:t>.; Barba-de-velho (</a:t>
            </a:r>
            <a:r>
              <a:rPr lang="pt-PT" sz="1000" i="1" kern="0" dirty="0" err="1">
                <a:solidFill>
                  <a:prstClr val="black"/>
                </a:solidFill>
              </a:rPr>
              <a:t>Usnea</a:t>
            </a:r>
            <a:r>
              <a:rPr lang="pt-PT" sz="1000" i="1" kern="0" dirty="0">
                <a:solidFill>
                  <a:prstClr val="black"/>
                </a:solidFill>
              </a:rPr>
              <a:t> </a:t>
            </a:r>
            <a:r>
              <a:rPr lang="pt-PT" sz="1000" i="1" kern="0" dirty="0" err="1">
                <a:solidFill>
                  <a:prstClr val="black"/>
                </a:solidFill>
              </a:rPr>
              <a:t>sp</a:t>
            </a:r>
            <a:r>
              <a:rPr lang="pt-PT" sz="1000" i="1" kern="0" dirty="0">
                <a:solidFill>
                  <a:prstClr val="black"/>
                </a:solidFill>
              </a:rPr>
              <a:t>.)</a:t>
            </a:r>
          </a:p>
          <a:p>
            <a:pPr defTabSz="371468"/>
            <a:endParaRPr lang="pt-PT" sz="1000" kern="0" dirty="0">
              <a:solidFill>
                <a:prstClr val="black"/>
              </a:solidFill>
            </a:endParaRPr>
          </a:p>
        </p:txBody>
      </p:sp>
      <p:pic>
        <p:nvPicPr>
          <p:cNvPr id="12" name="Gráfico 11" descr="Coroa">
            <a:extLst>
              <a:ext uri="{FF2B5EF4-FFF2-40B4-BE49-F238E27FC236}">
                <a16:creationId xmlns:a16="http://schemas.microsoft.com/office/drawing/2014/main" xmlns="" id="{E17EF652-AE51-4E7A-B2F3-DD3DBF18A3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915597" y="5761576"/>
            <a:ext cx="507263" cy="507263"/>
          </a:xfrm>
          <a:prstGeom prst="rect">
            <a:avLst/>
          </a:prstGeom>
        </p:spPr>
      </p:pic>
      <p:pic>
        <p:nvPicPr>
          <p:cNvPr id="13" name="Gráfico 12" descr="Coroa">
            <a:extLst>
              <a:ext uri="{FF2B5EF4-FFF2-40B4-BE49-F238E27FC236}">
                <a16:creationId xmlns:a16="http://schemas.microsoft.com/office/drawing/2014/main" xmlns="" id="{25EC511E-92BB-4079-A910-5B8ACBCD8F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875246" y="8572148"/>
            <a:ext cx="507263" cy="50726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51E8253-1A98-48C9-8AF7-E556B6F78969}"/>
              </a:ext>
            </a:extLst>
          </p:cNvPr>
          <p:cNvSpPr txBox="1"/>
          <p:nvPr/>
        </p:nvSpPr>
        <p:spPr>
          <a:xfrm>
            <a:off x="3927798" y="5525334"/>
            <a:ext cx="3651066" cy="5274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endParaRPr lang="pt-PT" sz="873" b="1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1100" kern="0" dirty="0">
                <a:solidFill>
                  <a:prstClr val="black"/>
                </a:solidFill>
                <a:latin typeface="Bauhaus 93" panose="04030905020B02020C02" pitchFamily="82" charset="0"/>
              </a:rPr>
              <a:t>        Agrupamento de Escolas de Arouca</a:t>
            </a: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r>
              <a:rPr lang="pt-PT" sz="1400" kern="0" dirty="0">
                <a:solidFill>
                  <a:prstClr val="black"/>
                </a:solidFill>
                <a:latin typeface="Bauhaus 93" panose="04030905020B02020C02" pitchFamily="82" charset="0"/>
              </a:rPr>
              <a:t> 8º Ano</a:t>
            </a:r>
          </a:p>
          <a:p>
            <a:pPr lvl="1" defTabSz="371468"/>
            <a:r>
              <a:rPr lang="pt-PT" sz="1400" kern="0" dirty="0">
                <a:solidFill>
                  <a:prstClr val="black"/>
                </a:solidFill>
                <a:latin typeface="Bauhaus 93" panose="04030905020B02020C02" pitchFamily="82" charset="0"/>
              </a:rPr>
              <a:t>Turmas: B e D</a:t>
            </a: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800" b="1" i="1" kern="0" dirty="0">
              <a:solidFill>
                <a:prstClr val="black"/>
              </a:solidFill>
            </a:endParaRPr>
          </a:p>
          <a:p>
            <a:pPr algn="ctr" defTabSz="371468"/>
            <a:endParaRPr lang="pt-PT" sz="900" b="1" kern="0" dirty="0">
              <a:solidFill>
                <a:prstClr val="black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2E9510DD-56D2-4AE0-8586-F9B07CDC6CB3}"/>
              </a:ext>
            </a:extLst>
          </p:cNvPr>
          <p:cNvSpPr txBox="1"/>
          <p:nvPr/>
        </p:nvSpPr>
        <p:spPr>
          <a:xfrm>
            <a:off x="7527782" y="5525334"/>
            <a:ext cx="3614196" cy="52126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endParaRPr lang="pt-PT" sz="873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lvl="1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2000" b="1" kern="0" dirty="0">
                <a:solidFill>
                  <a:prstClr val="black"/>
                </a:solidFill>
              </a:rPr>
              <a:t> </a:t>
            </a:r>
          </a:p>
          <a:p>
            <a:pPr algn="ctr" defTabSz="371468"/>
            <a:r>
              <a:rPr lang="pt-PT" sz="2000" b="1" kern="0" dirty="0">
                <a:solidFill>
                  <a:prstClr val="black"/>
                </a:solidFill>
              </a:rPr>
              <a:t> </a:t>
            </a:r>
            <a:r>
              <a:rPr lang="pt-PT" sz="2000" kern="0" dirty="0">
                <a:solidFill>
                  <a:prstClr val="black"/>
                </a:solidFill>
                <a:latin typeface="Bauhaus 93" panose="04030905020B02020C02" pitchFamily="82" charset="0"/>
              </a:rPr>
              <a:t>Os 5 Reinos do Paiva</a:t>
            </a:r>
          </a:p>
          <a:p>
            <a:pPr lvl="1" defTabSz="371468"/>
            <a:endParaRPr lang="pt-PT" sz="1200" kern="0" dirty="0">
              <a:solidFill>
                <a:prstClr val="black"/>
              </a:solidFill>
              <a:latin typeface="Bauhaus 93" panose="04030905020B02020C02" pitchFamily="82" charset="0"/>
            </a:endParaRPr>
          </a:p>
          <a:p>
            <a:pPr algn="ctr" defTabSz="371468"/>
            <a:r>
              <a:rPr lang="pt-PT" sz="1600" i="1" kern="0" dirty="0">
                <a:solidFill>
                  <a:prstClr val="black"/>
                </a:solidFill>
                <a:latin typeface="Bauhaus 93" panose="04030905020B02020C02" pitchFamily="82" charset="0"/>
              </a:rPr>
              <a:t>“8  Histórias Reais </a:t>
            </a:r>
          </a:p>
          <a:p>
            <a:pPr algn="ctr" defTabSz="371468"/>
            <a:r>
              <a:rPr lang="pt-PT" sz="1600" i="1" kern="0" dirty="0">
                <a:solidFill>
                  <a:prstClr val="black"/>
                </a:solidFill>
                <a:latin typeface="Bauhaus 93" panose="04030905020B02020C02" pitchFamily="82" charset="0"/>
              </a:rPr>
              <a:t>de Amigos e Rivais”</a:t>
            </a:r>
          </a:p>
          <a:p>
            <a:pPr algn="ctr" defTabSz="371468"/>
            <a:endParaRPr lang="pt-PT" sz="900" kern="0" dirty="0">
              <a:solidFill>
                <a:prstClr val="black"/>
              </a:solidFill>
              <a:latin typeface="Bauhaus 93" panose="04030905020B02020C02" pitchFamily="82" charset="0"/>
            </a:endParaRPr>
          </a:p>
          <a:p>
            <a:pPr algn="ctr" defTabSz="371468"/>
            <a:endParaRPr lang="pt-PT" sz="900" kern="0" dirty="0">
              <a:solidFill>
                <a:prstClr val="black"/>
              </a:solidFill>
              <a:latin typeface="Bauhaus 93" panose="04030905020B02020C02" pitchFamily="82" charset="0"/>
            </a:endParaRPr>
          </a:p>
          <a:p>
            <a:pPr algn="ctr" defTabSz="371468"/>
            <a:endParaRPr lang="pt-PT" sz="900" kern="0" dirty="0">
              <a:solidFill>
                <a:prstClr val="black"/>
              </a:solidFill>
              <a:latin typeface="Bauhaus 93" panose="04030905020B02020C02" pitchFamily="82" charset="0"/>
            </a:endParaRPr>
          </a:p>
          <a:p>
            <a:pPr algn="ctr" defTabSz="371468"/>
            <a:endParaRPr lang="pt-PT" sz="900" kern="0" dirty="0">
              <a:solidFill>
                <a:prstClr val="black"/>
              </a:solidFill>
              <a:latin typeface="Bauhaus 93" panose="04030905020B02020C02" pitchFamily="82" charset="0"/>
            </a:endParaRPr>
          </a:p>
          <a:p>
            <a:pPr algn="ctr" defTabSz="371468"/>
            <a:r>
              <a:rPr lang="pt-PT" sz="1200" kern="0" dirty="0">
                <a:solidFill>
                  <a:prstClr val="black"/>
                </a:solidFill>
                <a:latin typeface="Bauhaus 93" panose="04030905020B02020C02" pitchFamily="82" charset="0"/>
              </a:rPr>
              <a:t>abril de 2018</a:t>
            </a: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  <a:p>
            <a:pPr algn="ctr" defTabSz="371468"/>
            <a:endParaRPr lang="pt-PT" sz="1200" b="1" kern="0" dirty="0">
              <a:solidFill>
                <a:prstClr val="black"/>
              </a:solidFill>
            </a:endParaRP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xmlns="" id="{2C647AFF-44DF-48CB-AC31-96803EF813CC}"/>
              </a:ext>
            </a:extLst>
          </p:cNvPr>
          <p:cNvSpPr/>
          <p:nvPr/>
        </p:nvSpPr>
        <p:spPr>
          <a:xfrm>
            <a:off x="7679655" y="5584869"/>
            <a:ext cx="2908437" cy="2745701"/>
          </a:xfrm>
          <a:custGeom>
            <a:avLst/>
            <a:gdLst>
              <a:gd name="connsiteX0" fmla="*/ 0 w 2183795"/>
              <a:gd name="connsiteY0" fmla="*/ 2155028 h 2155028"/>
              <a:gd name="connsiteX1" fmla="*/ 890336 w 2183795"/>
              <a:gd name="connsiteY1" fmla="*/ 1890333 h 2155028"/>
              <a:gd name="connsiteX2" fmla="*/ 1239252 w 2183795"/>
              <a:gd name="connsiteY2" fmla="*/ 2142996 h 2155028"/>
              <a:gd name="connsiteX3" fmla="*/ 1564105 w 2183795"/>
              <a:gd name="connsiteY3" fmla="*/ 1745954 h 2155028"/>
              <a:gd name="connsiteX4" fmla="*/ 1455821 w 2183795"/>
              <a:gd name="connsiteY4" fmla="*/ 1324849 h 2155028"/>
              <a:gd name="connsiteX5" fmla="*/ 1684421 w 2183795"/>
              <a:gd name="connsiteY5" fmla="*/ 867649 h 2155028"/>
              <a:gd name="connsiteX6" fmla="*/ 2129589 w 2183795"/>
              <a:gd name="connsiteY6" fmla="*/ 651080 h 2155028"/>
              <a:gd name="connsiteX7" fmla="*/ 2165684 w 2183795"/>
              <a:gd name="connsiteY7" fmla="*/ 205912 h 2155028"/>
              <a:gd name="connsiteX8" fmla="*/ 2033336 w 2183795"/>
              <a:gd name="connsiteY8" fmla="*/ 25438 h 2155028"/>
              <a:gd name="connsiteX9" fmla="*/ 2021305 w 2183795"/>
              <a:gd name="connsiteY9" fmla="*/ 1375 h 2155028"/>
              <a:gd name="connsiteX10" fmla="*/ 2021305 w 2183795"/>
              <a:gd name="connsiteY10" fmla="*/ 1375 h 215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3795" h="2155028">
                <a:moveTo>
                  <a:pt x="0" y="2155028"/>
                </a:moveTo>
                <a:cubicBezTo>
                  <a:pt x="341897" y="2023683"/>
                  <a:pt x="683794" y="1892338"/>
                  <a:pt x="890336" y="1890333"/>
                </a:cubicBezTo>
                <a:cubicBezTo>
                  <a:pt x="1096878" y="1888328"/>
                  <a:pt x="1126957" y="2167059"/>
                  <a:pt x="1239252" y="2142996"/>
                </a:cubicBezTo>
                <a:cubicBezTo>
                  <a:pt x="1351547" y="2118933"/>
                  <a:pt x="1528010" y="1882312"/>
                  <a:pt x="1564105" y="1745954"/>
                </a:cubicBezTo>
                <a:cubicBezTo>
                  <a:pt x="1600200" y="1609596"/>
                  <a:pt x="1435768" y="1471233"/>
                  <a:pt x="1455821" y="1324849"/>
                </a:cubicBezTo>
                <a:cubicBezTo>
                  <a:pt x="1475874" y="1178465"/>
                  <a:pt x="1572126" y="979944"/>
                  <a:pt x="1684421" y="867649"/>
                </a:cubicBezTo>
                <a:cubicBezTo>
                  <a:pt x="1796716" y="755354"/>
                  <a:pt x="2049379" y="761369"/>
                  <a:pt x="2129589" y="651080"/>
                </a:cubicBezTo>
                <a:cubicBezTo>
                  <a:pt x="2209800" y="540790"/>
                  <a:pt x="2181726" y="310186"/>
                  <a:pt x="2165684" y="205912"/>
                </a:cubicBezTo>
                <a:cubicBezTo>
                  <a:pt x="2149642" y="101638"/>
                  <a:pt x="2057399" y="59527"/>
                  <a:pt x="2033336" y="25438"/>
                </a:cubicBezTo>
                <a:cubicBezTo>
                  <a:pt x="2009273" y="-8651"/>
                  <a:pt x="2021305" y="1375"/>
                  <a:pt x="2021305" y="1375"/>
                </a:cubicBezTo>
                <a:lnTo>
                  <a:pt x="2021305" y="1375"/>
                </a:lnTo>
              </a:path>
            </a:pathLst>
          </a:custGeom>
          <a:noFill/>
          <a:ln w="155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7" name="Gráfico 16" descr="Coroa">
            <a:extLst>
              <a:ext uri="{FF2B5EF4-FFF2-40B4-BE49-F238E27FC236}">
                <a16:creationId xmlns:a16="http://schemas.microsoft.com/office/drawing/2014/main" xmlns="" id="{DD8C5984-A1CB-4056-ADBA-351D20E2C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265579">
            <a:off x="9654085" y="5531587"/>
            <a:ext cx="507263" cy="507263"/>
          </a:xfrm>
          <a:prstGeom prst="rect">
            <a:avLst/>
          </a:prstGeom>
        </p:spPr>
      </p:pic>
      <p:pic>
        <p:nvPicPr>
          <p:cNvPr id="18" name="Gráfico 17" descr="Coroa">
            <a:extLst>
              <a:ext uri="{FF2B5EF4-FFF2-40B4-BE49-F238E27FC236}">
                <a16:creationId xmlns:a16="http://schemas.microsoft.com/office/drawing/2014/main" xmlns="" id="{9026C7DD-D9EE-45CD-AC74-F341F2D30B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7655684">
            <a:off x="9978763" y="7871778"/>
            <a:ext cx="507263" cy="507263"/>
          </a:xfrm>
          <a:prstGeom prst="rect">
            <a:avLst/>
          </a:prstGeom>
        </p:spPr>
      </p:pic>
      <p:pic>
        <p:nvPicPr>
          <p:cNvPr id="19" name="Gráfico 18" descr="Coroa">
            <a:extLst>
              <a:ext uri="{FF2B5EF4-FFF2-40B4-BE49-F238E27FC236}">
                <a16:creationId xmlns:a16="http://schemas.microsoft.com/office/drawing/2014/main" xmlns="" id="{76DDA82A-A3C2-4BC1-9C64-79AF1C16E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397043">
            <a:off x="7846973" y="7145038"/>
            <a:ext cx="507263" cy="507263"/>
          </a:xfrm>
          <a:prstGeom prst="rect">
            <a:avLst/>
          </a:prstGeom>
        </p:spPr>
      </p:pic>
      <p:pic>
        <p:nvPicPr>
          <p:cNvPr id="20" name="Gráfico 19" descr="Coroa">
            <a:extLst>
              <a:ext uri="{FF2B5EF4-FFF2-40B4-BE49-F238E27FC236}">
                <a16:creationId xmlns:a16="http://schemas.microsoft.com/office/drawing/2014/main" xmlns="" id="{1ED66A39-3998-42CF-9162-2A5175E98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047846">
            <a:off x="8975430" y="6483697"/>
            <a:ext cx="507263" cy="507263"/>
          </a:xfrm>
          <a:prstGeom prst="rect">
            <a:avLst/>
          </a:prstGeom>
        </p:spPr>
      </p:pic>
      <p:pic>
        <p:nvPicPr>
          <p:cNvPr id="21" name="Gráfico 20" descr="Coroa">
            <a:extLst>
              <a:ext uri="{FF2B5EF4-FFF2-40B4-BE49-F238E27FC236}">
                <a16:creationId xmlns:a16="http://schemas.microsoft.com/office/drawing/2014/main" xmlns="" id="{6859345C-9B9D-4237-950C-686AF8B48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9399304">
            <a:off x="10407522" y="6682177"/>
            <a:ext cx="507263" cy="5072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4F9C05-E198-4268-9928-4DCCA13B213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19394" y="9684729"/>
            <a:ext cx="971352" cy="7721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E7BB825-7C16-4BB7-BA62-8FB2E9448BE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26259" y="5636777"/>
            <a:ext cx="637097" cy="461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33738CC-2B5C-4D6E-9B73-0492BAB4B8E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120" t="4859" r="3653" b="10021"/>
          <a:stretch/>
        </p:blipFill>
        <p:spPr>
          <a:xfrm>
            <a:off x="4843598" y="9670346"/>
            <a:ext cx="1639753" cy="7864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AFCACA4-BC09-45B1-B3EF-E69A5A05DCA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58556" y="9653779"/>
            <a:ext cx="803051" cy="80305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3D5B0A4B-9596-4061-B773-5AD212396488}"/>
              </a:ext>
            </a:extLst>
          </p:cNvPr>
          <p:cNvSpPr txBox="1"/>
          <p:nvPr/>
        </p:nvSpPr>
        <p:spPr>
          <a:xfrm rot="10800000">
            <a:off x="11742049" y="271641"/>
            <a:ext cx="3165368" cy="462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371468"/>
            <a:endParaRPr lang="pt-PT" sz="873" kern="0" dirty="0">
              <a:solidFill>
                <a:prstClr val="black"/>
              </a:solidFill>
            </a:endParaRPr>
          </a:p>
          <a:p>
            <a:pPr algn="ctr" defTabSz="371468"/>
            <a:r>
              <a:rPr lang="pt-PT" sz="1000" kern="0" dirty="0">
                <a:solidFill>
                  <a:prstClr val="black"/>
                </a:solidFill>
                <a:latin typeface="Bauhaus 93" panose="04030905020B02020C02" pitchFamily="82" charset="0"/>
              </a:rPr>
              <a:t>Sabias que o Rio Paiva…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Percorre cerca de 100Km desde a sua nascente até à foz?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Tem muitos seres vivos dos 5 Reinos a viver nas suas margens e nas suas águas?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Tem na sua margem esquerda um passadiço de madeira que nos vai revelar histórias </a:t>
            </a:r>
            <a:r>
              <a:rPr lang="pt-PT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incrivéis</a:t>
            </a: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 sobre estes seres vivos?</a:t>
            </a:r>
          </a:p>
          <a:p>
            <a:pPr algn="just">
              <a:spcAft>
                <a:spcPts val="0"/>
              </a:spcAft>
            </a:pPr>
            <a:endParaRPr lang="pt-PT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PT" sz="1000" dirty="0">
                <a:solidFill>
                  <a:srgbClr val="000000"/>
                </a:solidFill>
                <a:latin typeface="Bauhaus 93" panose="04030905020B02020C02" pitchFamily="82" charset="0"/>
              </a:rPr>
              <a:t>Estás preparado?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Tens o teu caderno de campo, máquina fotográfica, lupa e binóculos? 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Trazes calçado e roupa confortável?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Tens água e um pequeno lanche?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Trazes um pequeno saco para o lixo?</a:t>
            </a:r>
          </a:p>
          <a:p>
            <a:pPr algn="just">
              <a:spcAft>
                <a:spcPts val="0"/>
              </a:spcAft>
            </a:pPr>
            <a:endParaRPr lang="pt-PT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PT" sz="1000" b="1" dirty="0">
                <a:solidFill>
                  <a:srgbClr val="000000"/>
                </a:solidFill>
                <a:latin typeface="Bauhaus 93" panose="04030905020B02020C02" pitchFamily="82" charset="0"/>
              </a:rPr>
              <a:t>Finalmente</a:t>
            </a:r>
            <a:r>
              <a:rPr lang="pt-PT" sz="1000" dirty="0">
                <a:solidFill>
                  <a:srgbClr val="000000"/>
                </a:solidFill>
                <a:latin typeface="Bauhaus 93" panose="04030905020B02020C02" pitchFamily="82" charset="0"/>
              </a:rPr>
              <a:t>…</a:t>
            </a:r>
          </a:p>
          <a:p>
            <a:pPr marL="171450" indent="-1714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 Consegues fazer silêncio?</a:t>
            </a:r>
          </a:p>
          <a:p>
            <a:pPr marL="171450" indent="-1714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PT" sz="1000" dirty="0">
                <a:solidFill>
                  <a:srgbClr val="000000"/>
                </a:solidFill>
                <a:latin typeface="Calibri" panose="020F0502020204030204" pitchFamily="34" charset="0"/>
              </a:rPr>
              <a:t>Sabes respeitar o código de conduta ?</a:t>
            </a:r>
          </a:p>
          <a:p>
            <a:pPr algn="ctr">
              <a:spcAft>
                <a:spcPts val="0"/>
              </a:spcAft>
            </a:pPr>
            <a:endParaRPr lang="pt-PT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pt-PT" sz="1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latin typeface="Bauhaus 93" panose="04030905020B02020C02" pitchFamily="82" charset="0"/>
              </a:rPr>
              <a:t>Vamos, então,  partir</a:t>
            </a:r>
          </a:p>
          <a:p>
            <a:pPr algn="ctr"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latin typeface="Bauhaus 93" panose="04030905020B02020C02" pitchFamily="82" charset="0"/>
              </a:rPr>
              <a:t>ao encontro dos </a:t>
            </a:r>
            <a:r>
              <a:rPr lang="pt-PT" sz="1600" dirty="0">
                <a:solidFill>
                  <a:srgbClr val="000000"/>
                </a:solidFill>
                <a:latin typeface="Bauhaus 93" panose="04030905020B02020C02" pitchFamily="82" charset="0"/>
              </a:rPr>
              <a:t>5 Reinos do Paiva</a:t>
            </a:r>
          </a:p>
          <a:p>
            <a:pPr algn="ctr"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latin typeface="Bauhaus 93" panose="04030905020B02020C02" pitchFamily="82" charset="0"/>
              </a:rPr>
              <a:t>à</a:t>
            </a:r>
          </a:p>
          <a:p>
            <a:pPr algn="ctr"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latin typeface="Bauhaus 93" panose="04030905020B02020C02" pitchFamily="82" charset="0"/>
              </a:rPr>
              <a:t>descoberta de</a:t>
            </a:r>
            <a:r>
              <a:rPr lang="pt-PT" sz="1000" dirty="0">
                <a:solidFill>
                  <a:srgbClr val="000000"/>
                </a:solidFill>
                <a:latin typeface="Bauhaus 93" panose="04030905020B02020C02" pitchFamily="82" charset="0"/>
              </a:rPr>
              <a:t> </a:t>
            </a:r>
            <a:r>
              <a:rPr lang="pt-PT" sz="1600" dirty="0">
                <a:solidFill>
                  <a:srgbClr val="000000"/>
                </a:solidFill>
                <a:latin typeface="Bauhaus 93" panose="04030905020B02020C02" pitchFamily="82" charset="0"/>
              </a:rPr>
              <a:t>8   histórias reais </a:t>
            </a:r>
          </a:p>
          <a:p>
            <a:pPr algn="ctr">
              <a:spcAft>
                <a:spcPts val="0"/>
              </a:spcAft>
            </a:pPr>
            <a:r>
              <a:rPr lang="pt-PT" sz="1600" dirty="0">
                <a:solidFill>
                  <a:srgbClr val="000000"/>
                </a:solidFill>
                <a:latin typeface="Bauhaus 93" panose="04030905020B02020C02" pitchFamily="82" charset="0"/>
              </a:rPr>
              <a:t>de amigos e rivais!!!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ABAC84E9-EB73-48DE-A367-90B1B9A75A8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800000">
            <a:off x="518325" y="259046"/>
            <a:ext cx="9931006" cy="45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803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</TotalTime>
  <Words>1624</Words>
  <Application>Microsoft Office PowerPoint</Application>
  <PresentationFormat>Personalizados</PresentationFormat>
  <Paragraphs>311</Paragraphs>
  <Slides>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3" baseType="lpstr">
      <vt:lpstr>Tema do Office</vt:lpstr>
      <vt:lpstr>Diapositivo 1</vt:lpstr>
      <vt:lpstr>Diapositivo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condesso</dc:creator>
  <cp:lastModifiedBy>Amelia</cp:lastModifiedBy>
  <cp:revision>174</cp:revision>
  <cp:lastPrinted>2018-02-16T12:41:28Z</cp:lastPrinted>
  <dcterms:created xsi:type="dcterms:W3CDTF">2018-01-19T15:47:35Z</dcterms:created>
  <dcterms:modified xsi:type="dcterms:W3CDTF">2018-05-27T08:01:30Z</dcterms:modified>
</cp:coreProperties>
</file>