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66"/>
    <a:srgbClr val="00CCFF"/>
    <a:srgbClr val="969600"/>
    <a:srgbClr val="F5F5C9"/>
    <a:srgbClr val="ED4331"/>
    <a:srgbClr val="FF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64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640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5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053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31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94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30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89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97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5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50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A2F0-3400-4D4E-AB0E-92DA4A6BF585}" type="datetimeFigureOut">
              <a:rPr lang="it-IT" smtClean="0"/>
              <a:t>28/05/2019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6A618-0A55-437F-BC6E-0DFD978084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85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429556" y="686238"/>
            <a:ext cx="10135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LEZIONE BASE DI ITALIANO</a:t>
            </a:r>
            <a:endParaRPr lang="it-IT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880315" y="2365101"/>
            <a:ext cx="8667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BASIC ITALIAN LESSON</a:t>
            </a:r>
            <a:endParaRPr lang="it-IT" sz="5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026622" y="4043964"/>
            <a:ext cx="6375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ERASMUS MEETING</a:t>
            </a:r>
            <a:endParaRPr lang="it-IT" sz="4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764338"/>
              </p:ext>
            </p:extLst>
          </p:nvPr>
        </p:nvGraphicFramePr>
        <p:xfrm>
          <a:off x="1676399" y="1450232"/>
          <a:ext cx="8839201" cy="50548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9025"/>
                <a:gridCol w="4370176"/>
              </a:tblGrid>
              <a:tr h="568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solidFill>
                            <a:schemeClr val="tx1"/>
                          </a:solidFill>
                          <a:effectLst/>
                        </a:rPr>
                        <a:t>ITALIANO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1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solidFill>
                            <a:schemeClr val="tx1"/>
                          </a:solidFill>
                          <a:effectLst/>
                        </a:rPr>
                        <a:t>Ciao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effectLst/>
                        </a:rPr>
                        <a:t>Hello/Hi 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1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solidFill>
                            <a:schemeClr val="tx1"/>
                          </a:solidFill>
                          <a:effectLst/>
                        </a:rPr>
                        <a:t>Buongiorno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 err="1">
                          <a:effectLst/>
                        </a:rPr>
                        <a:t>Good</a:t>
                      </a:r>
                      <a:r>
                        <a:rPr lang="it-IT" sz="3200" dirty="0">
                          <a:effectLst/>
                        </a:rPr>
                        <a:t> </a:t>
                      </a:r>
                      <a:r>
                        <a:rPr lang="it-IT" sz="3200" dirty="0" err="1">
                          <a:effectLst/>
                        </a:rPr>
                        <a:t>m</a:t>
                      </a:r>
                      <a:r>
                        <a:rPr lang="it-IT" sz="3200" dirty="0" err="1" smtClean="0">
                          <a:effectLst/>
                        </a:rPr>
                        <a:t>orning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1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solidFill>
                            <a:schemeClr val="tx1"/>
                          </a:solidFill>
                          <a:effectLst/>
                        </a:rPr>
                        <a:t>Arrivederci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Goodbye/Bye/bye-bye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1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Buon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pomeriggio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Good afternoon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1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Buonasera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Good evening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1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Buonanotte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Good night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1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Come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stai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How are you?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18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solidFill>
                            <a:schemeClr val="tx1"/>
                          </a:solidFill>
                          <a:effectLst/>
                        </a:rPr>
                        <a:t>Buon appetito!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 err="1">
                          <a:effectLst/>
                        </a:rPr>
                        <a:t>Enjoy</a:t>
                      </a:r>
                      <a:r>
                        <a:rPr lang="it-IT" sz="3200" dirty="0">
                          <a:effectLst/>
                        </a:rPr>
                        <a:t> </a:t>
                      </a:r>
                      <a:r>
                        <a:rPr lang="it-IT" sz="3200" dirty="0" err="1">
                          <a:effectLst/>
                        </a:rPr>
                        <a:t>your</a:t>
                      </a:r>
                      <a:r>
                        <a:rPr lang="it-IT" sz="3200" dirty="0">
                          <a:effectLst/>
                        </a:rPr>
                        <a:t> </a:t>
                      </a:r>
                      <a:r>
                        <a:rPr lang="it-IT" sz="3200" dirty="0" err="1">
                          <a:effectLst/>
                        </a:rPr>
                        <a:t>meal</a:t>
                      </a:r>
                      <a:r>
                        <a:rPr lang="it-IT" sz="3200" dirty="0">
                          <a:effectLst/>
                        </a:rPr>
                        <a:t>!</a:t>
                      </a:r>
                      <a:endParaRPr lang="it-IT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1979103" y="452735"/>
            <a:ext cx="8386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WHEN YOU MEET SOMEONE</a:t>
            </a:r>
            <a:endParaRPr lang="it-IT" sz="54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42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52095" y="300335"/>
            <a:ext cx="7026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IF YOU MEET SOMEONE</a:t>
            </a:r>
            <a:endParaRPr lang="it-IT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110606"/>
              </p:ext>
            </p:extLst>
          </p:nvPr>
        </p:nvGraphicFramePr>
        <p:xfrm>
          <a:off x="1836423" y="1463039"/>
          <a:ext cx="9090658" cy="4641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5329"/>
                <a:gridCol w="4545329"/>
              </a:tblGrid>
              <a:tr h="715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solidFill>
                            <a:schemeClr val="tx1"/>
                          </a:solidFill>
                          <a:effectLst/>
                        </a:rPr>
                        <a:t>ITALIAN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1" dirty="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lang="it-IT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5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solidFill>
                            <a:schemeClr val="tx1"/>
                          </a:solidFill>
                          <a:effectLst/>
                        </a:rPr>
                        <a:t>Come ti chiami?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0" dirty="0" err="1">
                          <a:solidFill>
                            <a:schemeClr val="tx1"/>
                          </a:solidFill>
                          <a:effectLst/>
                        </a:rPr>
                        <a:t>What’s</a:t>
                      </a:r>
                      <a:r>
                        <a:rPr lang="it-IT" sz="3200" b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it-IT" sz="3200" b="0" dirty="0" err="1">
                          <a:solidFill>
                            <a:schemeClr val="tx1"/>
                          </a:solidFill>
                          <a:effectLst/>
                        </a:rPr>
                        <a:t>your</a:t>
                      </a:r>
                      <a:r>
                        <a:rPr lang="it-IT" sz="3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it-IT" sz="3200" b="0" dirty="0" err="1">
                          <a:solidFill>
                            <a:schemeClr val="tx1"/>
                          </a:solidFill>
                          <a:effectLst/>
                        </a:rPr>
                        <a:t>name</a:t>
                      </a:r>
                      <a:r>
                        <a:rPr lang="it-IT" sz="3200" b="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982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dirty="0">
                          <a:solidFill>
                            <a:schemeClr val="tx1"/>
                          </a:solidFill>
                          <a:effectLst/>
                        </a:rPr>
                        <a:t>Mi chiamo…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My name is…/ I’m…(your name)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5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Da dove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vieni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Where are you from?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5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Vengo da…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I’m from…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5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Quanti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anni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hai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How old are you?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556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Ho …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  <a:effectLst/>
                        </a:rPr>
                        <a:t>anni</a:t>
                      </a:r>
                      <a:endParaRPr lang="it-IT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I’m … years old</a:t>
                      </a:r>
                      <a:endParaRPr lang="it-IT" sz="3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3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521627" y="391775"/>
            <a:ext cx="7484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WHEN YOU ARE IN A BAR</a:t>
            </a:r>
            <a:endParaRPr lang="it-IT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490719"/>
              </p:ext>
            </p:extLst>
          </p:nvPr>
        </p:nvGraphicFramePr>
        <p:xfrm>
          <a:off x="1325877" y="1554480"/>
          <a:ext cx="9662162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6803"/>
                <a:gridCol w="4785359"/>
              </a:tblGrid>
              <a:tr h="481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chemeClr val="tx1"/>
                          </a:solidFill>
                          <a:effectLst/>
                        </a:rPr>
                        <a:t>ITALIAN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chemeClr val="tx1"/>
                          </a:solidFill>
                          <a:effectLst/>
                        </a:rPr>
                        <a:t>ENGLISH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3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chemeClr val="tx1"/>
                          </a:solidFill>
                          <a:effectLst/>
                        </a:rPr>
                        <a:t>Cosa vi porto?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What can I bring you?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902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Vorrei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…/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prendo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… / per me…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 would like…/ I’ll take… /for me…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3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Ecco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qui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Here you are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3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Quant’è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How much is it?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3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Sono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5 euro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It’s 5 euros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3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Buona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giornata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!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Have a nice day!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3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altrettanto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You too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437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>
                          <a:solidFill>
                            <a:schemeClr val="tx1"/>
                          </a:solidFill>
                          <a:effectLst/>
                        </a:rPr>
                        <a:t>Buon appetito!</a:t>
                      </a:r>
                      <a:endParaRPr lang="it-IT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800" dirty="0" err="1">
                          <a:effectLst/>
                        </a:rPr>
                        <a:t>Enjoy</a:t>
                      </a:r>
                      <a:r>
                        <a:rPr lang="it-IT" sz="2800" dirty="0">
                          <a:effectLst/>
                        </a:rPr>
                        <a:t> </a:t>
                      </a:r>
                      <a:r>
                        <a:rPr lang="it-IT" sz="2800" dirty="0" err="1">
                          <a:effectLst/>
                        </a:rPr>
                        <a:t>your</a:t>
                      </a:r>
                      <a:r>
                        <a:rPr lang="it-IT" sz="2800" dirty="0">
                          <a:effectLst/>
                        </a:rPr>
                        <a:t> </a:t>
                      </a:r>
                      <a:r>
                        <a:rPr lang="it-IT" sz="2800" dirty="0" err="1">
                          <a:effectLst/>
                        </a:rPr>
                        <a:t>meal</a:t>
                      </a:r>
                      <a:r>
                        <a:rPr lang="it-IT" sz="2800" dirty="0">
                          <a:effectLst/>
                        </a:rPr>
                        <a:t>!</a:t>
                      </a:r>
                      <a:endParaRPr lang="it-IT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40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836" y="1693869"/>
            <a:ext cx="7953286" cy="46106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7859152" y="151609"/>
            <a:ext cx="38123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/>
              <a:t>COME STAI?</a:t>
            </a:r>
            <a:endParaRPr lang="it-IT" sz="5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010487" y="5261318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BENE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057335" y="5261316"/>
            <a:ext cx="213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 smtClean="0">
                <a:solidFill>
                  <a:schemeClr val="bg1"/>
                </a:solidFill>
              </a:rPr>
              <a:t>COSì</a:t>
            </a:r>
            <a:r>
              <a:rPr lang="it-IT" sz="3600" dirty="0" smtClean="0">
                <a:solidFill>
                  <a:schemeClr val="bg1"/>
                </a:solidFill>
              </a:rPr>
              <a:t> </a:t>
            </a:r>
            <a:r>
              <a:rPr lang="it-IT" sz="3600" dirty="0" err="1" smtClean="0">
                <a:solidFill>
                  <a:schemeClr val="bg1"/>
                </a:solidFill>
              </a:rPr>
              <a:t>COSì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859152" y="5261317"/>
            <a:ext cx="128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MALE</a:t>
            </a:r>
            <a:endParaRPr lang="it-IT" sz="3600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02276" y="151609"/>
            <a:ext cx="4829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/>
              <a:t>HOW ARE YOU</a:t>
            </a:r>
            <a:r>
              <a:rPr lang="it-IT" sz="5400" dirty="0" smtClean="0"/>
              <a:t>?</a:t>
            </a:r>
            <a:endParaRPr lang="it-IT" sz="5400" dirty="0"/>
          </a:p>
        </p:txBody>
      </p:sp>
      <p:cxnSp>
        <p:nvCxnSpPr>
          <p:cNvPr id="3" name="Connettore 2 2"/>
          <p:cNvCxnSpPr>
            <a:stCxn id="11" idx="3"/>
            <a:endCxn id="7" idx="1"/>
          </p:cNvCxnSpPr>
          <p:nvPr/>
        </p:nvCxnSpPr>
        <p:spPr>
          <a:xfrm>
            <a:off x="5331854" y="613274"/>
            <a:ext cx="2448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8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187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anna.perera@outlook.com</dc:creator>
  <cp:lastModifiedBy>studente</cp:lastModifiedBy>
  <cp:revision>9</cp:revision>
  <dcterms:created xsi:type="dcterms:W3CDTF">2019-01-22T20:17:08Z</dcterms:created>
  <dcterms:modified xsi:type="dcterms:W3CDTF">2019-05-28T09:06:29Z</dcterms:modified>
</cp:coreProperties>
</file>