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4" r:id="rId1"/>
  </p:sldMasterIdLst>
  <p:sldIdLst>
    <p:sldId id="256" r:id="rId2"/>
    <p:sldId id="262" r:id="rId3"/>
    <p:sldId id="263" r:id="rId4"/>
    <p:sldId id="264" r:id="rId5"/>
    <p:sldId id="259" r:id="rId6"/>
    <p:sldId id="265" r:id="rId7"/>
    <p:sldId id="258" r:id="rId8"/>
    <p:sldId id="267" r:id="rId9"/>
    <p:sldId id="272" r:id="rId10"/>
    <p:sldId id="268" r:id="rId11"/>
    <p:sldId id="273" r:id="rId12"/>
    <p:sldId id="271" r:id="rId13"/>
    <p:sldId id="27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4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3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0506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06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6090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35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6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4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2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9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3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9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1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6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6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oleducationgateway.eu.it/pub/index/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it/wp-content/uploads/2015/01/Regolamento_erasmusplu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givNAW4Fa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OJ:C:2009:119:0002:0010:IT:PDF" TargetMode="External"/><Relationship Id="rId2" Type="http://schemas.openxmlformats.org/officeDocument/2006/relationships/hyperlink" Target="http://ec.europa.eu/europe2020/europe-2020-in-a-nutshell/targets/index_i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education/policy/school/index_en.htm" TargetMode="External"/><Relationship Id="rId4" Type="http://schemas.openxmlformats.org/officeDocument/2006/relationships/hyperlink" Target="http://ec.europa.eu/education/policy/strategic-framework/index_en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it/registrazione-eulogin-urf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840230"/>
          </a:xfrm>
        </p:spPr>
        <p:txBody>
          <a:bodyPr>
            <a:normAutofit/>
          </a:bodyPr>
          <a:lstStyle/>
          <a:p>
            <a:r>
              <a:rPr lang="it-IT" sz="6000" dirty="0"/>
              <a:t>Formazione Erasmus +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Progettualità, Ricerca, Collaborazione, </a:t>
            </a:r>
            <a:r>
              <a:rPr lang="it-IT" sz="2800" dirty="0" err="1"/>
              <a:t>Occupabilità</a:t>
            </a:r>
            <a:r>
              <a:rPr lang="it-IT" sz="2800" dirty="0"/>
              <a:t>, Disseminazione, Europa</a:t>
            </a:r>
          </a:p>
        </p:txBody>
      </p:sp>
      <p:pic>
        <p:nvPicPr>
          <p:cNvPr id="5" name="Immagine 4" descr="Immagine che contiene cibo, disegnando, segnale&#10;&#10;Descrizione generata automaticamente">
            <a:extLst>
              <a:ext uri="{FF2B5EF4-FFF2-40B4-BE49-F238E27FC236}">
                <a16:creationId xmlns:a16="http://schemas.microsoft.com/office/drawing/2014/main" id="{714C2934-3C65-43FF-9ABC-9D2D47421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213" y="400980"/>
            <a:ext cx="4633573" cy="283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04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560070"/>
            <a:ext cx="8911687" cy="1200150"/>
          </a:xfrm>
        </p:spPr>
        <p:txBody>
          <a:bodyPr>
            <a:normAutofit fontScale="90000"/>
          </a:bodyPr>
          <a:lstStyle/>
          <a:p>
            <a:r>
              <a:rPr lang="it-IT" dirty="0"/>
              <a:t>Cosa è possibile fare con Erasmus + KA2 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760220"/>
            <a:ext cx="8915400" cy="3337561"/>
          </a:xfrm>
        </p:spPr>
        <p:txBody>
          <a:bodyPr>
            <a:normAutofit/>
          </a:bodyPr>
          <a:lstStyle/>
          <a:p>
            <a:r>
              <a:rPr lang="it-IT" sz="2000" dirty="0"/>
              <a:t>Collaborazione virtuale su </a:t>
            </a:r>
            <a:r>
              <a:rPr lang="it-IT" sz="2000" b="1" dirty="0"/>
              <a:t>E-</a:t>
            </a:r>
            <a:r>
              <a:rPr lang="it-IT" sz="2000" b="1" dirty="0" err="1"/>
              <a:t>Twinning</a:t>
            </a:r>
            <a:r>
              <a:rPr lang="it-IT" sz="2000" dirty="0"/>
              <a:t>, la piattaforma delle scuole in Europa</a:t>
            </a:r>
          </a:p>
          <a:p>
            <a:r>
              <a:rPr lang="it-IT" sz="2000" dirty="0"/>
              <a:t>Organizzazione di </a:t>
            </a:r>
            <a:r>
              <a:rPr lang="it-IT" sz="2000" b="1" dirty="0"/>
              <a:t>mobilità degli studenti  per l’apprendimento </a:t>
            </a:r>
            <a:r>
              <a:rPr lang="it-IT" sz="2000" dirty="0"/>
              <a:t>(learning activities), accompagnati da propri docenti</a:t>
            </a:r>
          </a:p>
          <a:p>
            <a:r>
              <a:rPr lang="it-IT" sz="2000" b="1" dirty="0"/>
              <a:t>Eventi</a:t>
            </a:r>
            <a:r>
              <a:rPr lang="it-IT" sz="2000" dirty="0"/>
              <a:t> culturali, convegni, incontri, formazione</a:t>
            </a:r>
          </a:p>
          <a:p>
            <a:r>
              <a:rPr lang="it-IT" sz="2000" dirty="0"/>
              <a:t>Concorsi per studenti, produzioni video, artistiche e musicali</a:t>
            </a:r>
          </a:p>
          <a:p>
            <a:r>
              <a:rPr lang="it-IT" sz="2000" dirty="0"/>
              <a:t>Campagne di promozione sociale</a:t>
            </a:r>
          </a:p>
          <a:p>
            <a:r>
              <a:rPr lang="it-IT" sz="2000" dirty="0"/>
              <a:t>Pubblicazioni, siti web, materiali didattici innovativi</a:t>
            </a:r>
          </a:p>
        </p:txBody>
      </p:sp>
    </p:spTree>
    <p:extLst>
      <p:ext uri="{BB962C8B-B14F-4D97-AF65-F5344CB8AC3E}">
        <p14:creationId xmlns:p14="http://schemas.microsoft.com/office/powerpoint/2010/main" val="782787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FC20B8-3420-450A-93CC-8DD97B4D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54629"/>
            <a:ext cx="8911687" cy="726225"/>
          </a:xfrm>
        </p:spPr>
        <p:txBody>
          <a:bodyPr/>
          <a:lstStyle/>
          <a:p>
            <a:r>
              <a:rPr lang="it-IT" dirty="0"/>
              <a:t>Partners e mobilità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41E39A-3255-4A0E-A0C6-94D981CB6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242" y="1903826"/>
            <a:ext cx="8915400" cy="1662223"/>
          </a:xfrm>
        </p:spPr>
        <p:txBody>
          <a:bodyPr/>
          <a:lstStyle/>
          <a:p>
            <a:r>
              <a:rPr lang="it-IT" dirty="0"/>
              <a:t>Attraverso contatti personali o di altri docenti</a:t>
            </a:r>
          </a:p>
          <a:p>
            <a:r>
              <a:rPr lang="it-IT" dirty="0"/>
              <a:t>Attraverso lo «School </a:t>
            </a:r>
            <a:r>
              <a:rPr lang="it-IT" dirty="0" err="1"/>
              <a:t>Education</a:t>
            </a:r>
            <a:r>
              <a:rPr lang="it-IT" dirty="0"/>
              <a:t> Gateway» (</a:t>
            </a:r>
            <a:r>
              <a:rPr lang="it-IT" dirty="0">
                <a:hlinkClick r:id="rId2"/>
              </a:rPr>
              <a:t>https://www.schooleducationgateway.eu.it/pub/index/htm</a:t>
            </a:r>
            <a:r>
              <a:rPr lang="it-IT" dirty="0"/>
              <a:t>) </a:t>
            </a:r>
          </a:p>
          <a:p>
            <a:r>
              <a:rPr lang="it-IT" dirty="0"/>
              <a:t>Su </a:t>
            </a:r>
            <a:r>
              <a:rPr lang="it-IT" dirty="0" err="1"/>
              <a:t>eTwinning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F62BA5-5D57-419C-B55A-C006C812A5E3}"/>
              </a:ext>
            </a:extLst>
          </p:cNvPr>
          <p:cNvSpPr txBox="1"/>
          <p:nvPr/>
        </p:nvSpPr>
        <p:spPr>
          <a:xfrm>
            <a:off x="2605242" y="1407674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Come trovare i propri partners: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1187CC6-03CF-407A-8B1B-6DE755F3B740}"/>
              </a:ext>
            </a:extLst>
          </p:cNvPr>
          <p:cNvSpPr txBox="1"/>
          <p:nvPr/>
        </p:nvSpPr>
        <p:spPr>
          <a:xfrm>
            <a:off x="2589212" y="3667898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Quali mobilità si possono fare: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AF238AD6-4028-44D2-AF2D-7B652D3303C2}"/>
              </a:ext>
            </a:extLst>
          </p:cNvPr>
          <p:cNvSpPr txBox="1">
            <a:spLocks/>
          </p:cNvSpPr>
          <p:nvPr/>
        </p:nvSpPr>
        <p:spPr>
          <a:xfrm>
            <a:off x="2589212" y="4139079"/>
            <a:ext cx="8915400" cy="2164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/>
              <a:t>Scambi fra gruppi di alunni (da 3 giorni a 2 mesi) </a:t>
            </a:r>
            <a:r>
              <a:rPr lang="it-IT" dirty="0"/>
              <a:t>per lavorare congiuntamente sulle attività di progetto</a:t>
            </a:r>
          </a:p>
          <a:p>
            <a:r>
              <a:rPr lang="it-IT" dirty="0"/>
              <a:t>Eventi di formazione congiunta per i docenti (da 3 giorni a 2 mesi) per lo scambio di esperienze</a:t>
            </a:r>
          </a:p>
          <a:p>
            <a:r>
              <a:rPr lang="it-IT" dirty="0"/>
              <a:t>Mobilità di lungo termine per studio degli alunni (da 2 a 12 mesi)</a:t>
            </a:r>
          </a:p>
          <a:p>
            <a:r>
              <a:rPr lang="it-IT" dirty="0"/>
              <a:t>Mobilità di lungo termine per insegnamento e formazione per i docenti (da 2 a 12 mesi)</a:t>
            </a:r>
          </a:p>
        </p:txBody>
      </p:sp>
    </p:spTree>
    <p:extLst>
      <p:ext uri="{BB962C8B-B14F-4D97-AF65-F5344CB8AC3E}">
        <p14:creationId xmlns:p14="http://schemas.microsoft.com/office/powerpoint/2010/main" val="287511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Fasi di un progetto KA2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4784" y="1447800"/>
            <a:ext cx="8915400" cy="459867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Individuazione del tema e delle scuole partecipanti (2-6 scuole)</a:t>
            </a:r>
          </a:p>
          <a:p>
            <a:r>
              <a:rPr lang="it-IT" dirty="0"/>
              <a:t>Individuazione della scuola coordinatrice del progetto</a:t>
            </a:r>
          </a:p>
          <a:p>
            <a:r>
              <a:rPr lang="it-IT" dirty="0"/>
              <a:t>Individuazione delle aree di specializzazione per ogni scuola</a:t>
            </a:r>
          </a:p>
          <a:p>
            <a:r>
              <a:rPr lang="it-IT" dirty="0"/>
              <a:t>Definizione obiettivi, aree di azione, moduli,  prodotti comuni  </a:t>
            </a:r>
          </a:p>
          <a:p>
            <a:r>
              <a:rPr lang="it-IT" dirty="0"/>
              <a:t>Stesura del progetto in collaborazione con i partners</a:t>
            </a:r>
          </a:p>
          <a:p>
            <a:r>
              <a:rPr lang="it-IT" dirty="0"/>
              <a:t>Calendarizzazione mensile delle attività sui 2 anni</a:t>
            </a:r>
          </a:p>
          <a:p>
            <a:r>
              <a:rPr lang="it-IT" dirty="0"/>
              <a:t>Definizione e calendarizzazione delle mobilità transnazionali </a:t>
            </a:r>
          </a:p>
          <a:p>
            <a:r>
              <a:rPr lang="it-IT" dirty="0"/>
              <a:t>Organizzazione delle attività didattiche per gli studenti</a:t>
            </a:r>
          </a:p>
          <a:p>
            <a:r>
              <a:rPr lang="it-IT" dirty="0"/>
              <a:t>Se approvato, svolgimento del programma (con le eventuali modifiche che saranno necessarie in corso d’opera)</a:t>
            </a:r>
          </a:p>
          <a:p>
            <a:r>
              <a:rPr lang="it-IT" dirty="0"/>
              <a:t>Disseminazione nazionale e internazionale</a:t>
            </a:r>
          </a:p>
          <a:p>
            <a:r>
              <a:rPr lang="it-IT" dirty="0"/>
              <a:t>Relazione finale e conseguente valutazione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6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00EA0-555E-42A5-8D6D-CD6ECFA9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1285"/>
          </a:xfrm>
        </p:spPr>
        <p:txBody>
          <a:bodyPr/>
          <a:lstStyle/>
          <a:p>
            <a:r>
              <a:rPr lang="it-IT" dirty="0"/>
              <a:t>Voci di finanziamento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0EE497-E8F4-42A4-BCE9-5C4BBB7F0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2253" y="1540188"/>
            <a:ext cx="8915400" cy="4693701"/>
          </a:xfrm>
        </p:spPr>
        <p:txBody>
          <a:bodyPr>
            <a:normAutofit/>
          </a:bodyPr>
          <a:lstStyle/>
          <a:p>
            <a:r>
              <a:rPr lang="it-IT" dirty="0"/>
              <a:t>Normalmente la scuola riceve l’80% del finanziamento totale appena il progetto è stato approvato e sottoscritto (circa ad ottobre)</a:t>
            </a:r>
          </a:p>
          <a:p>
            <a:r>
              <a:rPr lang="it-IT" dirty="0"/>
              <a:t>Il saldo verrà pagato solo dopo la fine del progetto e l’approvazione della relazione finale</a:t>
            </a:r>
          </a:p>
          <a:p>
            <a:r>
              <a:rPr lang="it-IT" dirty="0"/>
              <a:t>Le </a:t>
            </a:r>
            <a:r>
              <a:rPr lang="it-IT" b="1" dirty="0"/>
              <a:t>voci del finanziamento </a:t>
            </a:r>
            <a:r>
              <a:rPr lang="it-IT" dirty="0"/>
              <a:t>sono sostanzialmente due:</a:t>
            </a:r>
          </a:p>
          <a:p>
            <a:pPr lvl="1"/>
            <a:r>
              <a:rPr lang="it-IT" sz="1800" b="1" dirty="0"/>
              <a:t>Gestione</a:t>
            </a:r>
            <a:r>
              <a:rPr lang="it-IT" sz="1800" dirty="0"/>
              <a:t> (12.000 euro al coordinatore e 6.000 euro ai partners), da utilizzare per coprire le spese di segreteria, docenti e tutte le attività che svolgerete in sede</a:t>
            </a:r>
          </a:p>
          <a:p>
            <a:pPr lvl="1"/>
            <a:r>
              <a:rPr lang="it-IT" sz="1800" b="1" dirty="0"/>
              <a:t>Mobilità</a:t>
            </a:r>
            <a:r>
              <a:rPr lang="it-IT" sz="1800" dirty="0"/>
              <a:t> (quota per il volo e quota per il soggiorno): le quote sono differenziate in base ai Paesi di destinazione</a:t>
            </a:r>
          </a:p>
          <a:p>
            <a:r>
              <a:rPr lang="it-IT" dirty="0"/>
              <a:t>Tutti i finanziamenti sono a </a:t>
            </a:r>
            <a:r>
              <a:rPr lang="it-IT" b="1" dirty="0"/>
              <a:t>«costi standard» </a:t>
            </a:r>
            <a:r>
              <a:rPr lang="it-IT" dirty="0"/>
              <a:t>indicati in specifiche tabelle: quindi l’Unione Europea NON richiede scontrini o fatture di alcun genere (ma il DSGA risponde ai revisore dei conti italiani…)</a:t>
            </a:r>
          </a:p>
        </p:txBody>
      </p:sp>
    </p:spTree>
    <p:extLst>
      <p:ext uri="{BB962C8B-B14F-4D97-AF65-F5344CB8AC3E}">
        <p14:creationId xmlns:p14="http://schemas.microsoft.com/office/powerpoint/2010/main" val="1440573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5981" y="274320"/>
            <a:ext cx="9378632" cy="674370"/>
          </a:xfrm>
        </p:spPr>
        <p:txBody>
          <a:bodyPr>
            <a:normAutofit/>
          </a:bodyPr>
          <a:lstStyle/>
          <a:p>
            <a:r>
              <a:rPr lang="it-IT" sz="3200" dirty="0"/>
              <a:t>Perché?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3" y="948690"/>
            <a:ext cx="8915400" cy="4688212"/>
          </a:xfrm>
        </p:spPr>
        <p:txBody>
          <a:bodyPr/>
          <a:lstStyle/>
          <a:p>
            <a:r>
              <a:rPr lang="it-IT" dirty="0"/>
              <a:t>Perché sobbarcarsi 3-4 mesi di lavoro extra serale/notturno con scarse probabilità di successo per presentare la candidatura?</a:t>
            </a:r>
          </a:p>
          <a:p>
            <a:r>
              <a:rPr lang="it-IT" dirty="0"/>
              <a:t>Perché condannarsi volontariamente a due anni di lavoro forzato non pagato, in cui tutto è dovuto e niente è riconosciuto?</a:t>
            </a:r>
          </a:p>
          <a:p>
            <a:pPr marL="0" indent="0">
              <a:buNone/>
            </a:pPr>
            <a:r>
              <a:rPr lang="it-IT" dirty="0"/>
              <a:t>      </a:t>
            </a:r>
            <a:r>
              <a:rPr lang="it-IT" b="1" dirty="0"/>
              <a:t>Perché è l’esperienza più bella che potete donare ai vostri studenti!</a:t>
            </a:r>
          </a:p>
          <a:p>
            <a:pPr marL="0" indent="0">
              <a:buNone/>
            </a:pPr>
            <a:r>
              <a:rPr lang="it-IT" b="1" dirty="0"/>
              <a:t>      E perché farà crescere anche voi!  Provare per credere!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2088">
            <a:off x="8183568" y="3820043"/>
            <a:ext cx="3374811" cy="267400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9727">
            <a:off x="2443929" y="3757910"/>
            <a:ext cx="3184844" cy="283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1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Erasmus Plus</a:t>
            </a:r>
            <a:r>
              <a:rPr lang="it-IT" dirty="0"/>
              <a:t> è il programma dell’Unione europea per l’</a:t>
            </a:r>
            <a:r>
              <a:rPr lang="it-IT" b="1" dirty="0"/>
              <a:t>Istruzione</a:t>
            </a:r>
            <a:r>
              <a:rPr lang="it-IT" dirty="0"/>
              <a:t>, la </a:t>
            </a:r>
            <a:r>
              <a:rPr lang="it-IT" b="1" dirty="0"/>
              <a:t>Formazione</a:t>
            </a:r>
            <a:r>
              <a:rPr lang="it-IT" dirty="0"/>
              <a:t>, la </a:t>
            </a:r>
            <a:r>
              <a:rPr lang="it-IT" b="1" dirty="0"/>
              <a:t>Gioventù</a:t>
            </a:r>
            <a:r>
              <a:rPr lang="it-IT" dirty="0"/>
              <a:t> e lo </a:t>
            </a:r>
            <a:r>
              <a:rPr lang="it-IT" b="1" dirty="0"/>
              <a:t>Sport</a:t>
            </a:r>
            <a:r>
              <a:rPr lang="it-IT" dirty="0"/>
              <a:t> 2014-2020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dirty="0"/>
          </a:p>
          <a:p>
            <a:r>
              <a:rPr lang="it-IT" dirty="0"/>
              <a:t>Il programma, approvato con il </a:t>
            </a:r>
            <a:r>
              <a:rPr lang="it-IT" u="sng" dirty="0">
                <a:hlinkClick r:id="rId2"/>
              </a:rPr>
              <a:t>Regolamento UE N 1288/2013 </a:t>
            </a:r>
            <a:r>
              <a:rPr lang="it-IT" dirty="0"/>
              <a:t>del Parlamento europeo e del Consiglio, combina e integra tutti i meccanismi di finanziamento attuati dall’Unione Europea fino al 2013:</a:t>
            </a:r>
          </a:p>
          <a:p>
            <a:r>
              <a:rPr lang="it-IT" b="1" dirty="0"/>
              <a:t>il Programma di apprendimento permanente</a:t>
            </a:r>
            <a:r>
              <a:rPr lang="it-IT" dirty="0"/>
              <a:t> (</a:t>
            </a:r>
            <a:r>
              <a:rPr lang="it-IT" dirty="0" err="1"/>
              <a:t>Comenius</a:t>
            </a:r>
            <a:r>
              <a:rPr lang="it-IT" dirty="0"/>
              <a:t>, Erasmus, Leonardo da Vinci, </a:t>
            </a:r>
            <a:r>
              <a:rPr lang="it-IT" dirty="0" err="1"/>
              <a:t>Grundtvig</a:t>
            </a:r>
            <a:r>
              <a:rPr lang="it-IT" dirty="0"/>
              <a:t>)</a:t>
            </a:r>
          </a:p>
          <a:p>
            <a:r>
              <a:rPr lang="it-IT" b="1" dirty="0"/>
              <a:t>Gioventù in azione</a:t>
            </a:r>
            <a:endParaRPr lang="it-IT" dirty="0"/>
          </a:p>
          <a:p>
            <a:r>
              <a:rPr lang="it-IT" dirty="0"/>
              <a:t>i </a:t>
            </a:r>
            <a:r>
              <a:rPr lang="it-IT" b="1" dirty="0"/>
              <a:t>cinque programmi di cooperazione internazionale</a:t>
            </a:r>
            <a:r>
              <a:rPr lang="it-IT" dirty="0"/>
              <a:t> (Erasmus </a:t>
            </a:r>
            <a:r>
              <a:rPr lang="it-IT" dirty="0" err="1"/>
              <a:t>Mundus</a:t>
            </a:r>
            <a:r>
              <a:rPr lang="it-IT" dirty="0"/>
              <a:t>, Tempus, Alfa, </a:t>
            </a:r>
            <a:r>
              <a:rPr lang="it-IT" dirty="0" err="1"/>
              <a:t>Edulink</a:t>
            </a:r>
            <a:r>
              <a:rPr lang="it-IT" dirty="0"/>
              <a:t> e il programma di cooperazione bilaterale con i paesi industrializzati). Comprende inoltre le Attività </a:t>
            </a:r>
            <a:r>
              <a:rPr lang="it-IT" b="1" dirty="0"/>
              <a:t>Jean Monnet</a:t>
            </a:r>
            <a:r>
              <a:rPr lang="it-IT" dirty="0"/>
              <a:t> e include per la prima volta un sostegno allo</a:t>
            </a:r>
            <a:r>
              <a:rPr lang="it-IT" b="1" dirty="0"/>
              <a:t> Sport</a:t>
            </a:r>
            <a:endParaRPr lang="it-IT" dirty="0"/>
          </a:p>
          <a:p>
            <a:r>
              <a:rPr lang="it-IT" dirty="0"/>
              <a:t>Il </a:t>
            </a:r>
            <a:r>
              <a:rPr lang="it-IT" b="1" dirty="0"/>
              <a:t>programma integrato</a:t>
            </a:r>
            <a:r>
              <a:rPr lang="it-IT" dirty="0"/>
              <a:t> permette di ottenere una visione d’insieme delle opportunità di sovvenzione disponibili, mira a facilitare l’accesso e promuove sinergie tra i diversi settori rimuovendo le barriere tra le varie tipologie di progetti.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27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97232" y="49862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Official</a:t>
            </a:r>
            <a:r>
              <a:rPr lang="it-IT" dirty="0"/>
              <a:t> Spot Video </a:t>
            </a:r>
            <a:r>
              <a:rPr lang="it-IT" dirty="0">
                <a:hlinkClick r:id="rId2"/>
              </a:rPr>
              <a:t>https://youtu.be/0givNAW4Fao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97232" y="1570074"/>
            <a:ext cx="8915400" cy="4692503"/>
          </a:xfrm>
        </p:spPr>
        <p:txBody>
          <a:bodyPr>
            <a:normAutofit fontScale="92500"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sz="1900" dirty="0"/>
              <a:t>Il </a:t>
            </a:r>
            <a:r>
              <a:rPr lang="it-IT" sz="1900" b="1" dirty="0"/>
              <a:t>bilancio</a:t>
            </a:r>
            <a:r>
              <a:rPr lang="it-IT" sz="1900" dirty="0"/>
              <a:t> di</a:t>
            </a:r>
            <a:r>
              <a:rPr lang="it-IT" sz="1900" b="1" dirty="0"/>
              <a:t> 14,7 miliardi di euro</a:t>
            </a:r>
            <a:r>
              <a:rPr lang="it-IT" sz="1900" dirty="0"/>
              <a:t> per il periodo 2014-2020 rappresenta un aumento del 40% rispetto alla programmazione precedente. </a:t>
            </a:r>
          </a:p>
          <a:p>
            <a:pPr marL="0" indent="0">
              <a:buNone/>
            </a:pPr>
            <a:r>
              <a:rPr lang="it-IT" sz="1900" b="1" dirty="0"/>
              <a:t>Nel 2019</a:t>
            </a:r>
            <a:r>
              <a:rPr lang="it-IT" sz="1900" dirty="0"/>
              <a:t> la dotazione finanziaria per il programma Erasmus+ è stata ulteriormente  incrementata in maniera consistente.</a:t>
            </a:r>
          </a:p>
          <a:p>
            <a:pPr marL="0" indent="0">
              <a:buNone/>
            </a:pPr>
            <a:r>
              <a:rPr lang="it-IT" sz="1900" dirty="0"/>
              <a:t>L’accresciuta disponibilità di risorse sta consentendo: </a:t>
            </a:r>
          </a:p>
          <a:p>
            <a:r>
              <a:rPr lang="it-IT" sz="1900" b="1" dirty="0"/>
              <a:t>Più mobilità per i partecipanti</a:t>
            </a:r>
            <a:r>
              <a:rPr lang="it-IT" sz="1900" dirty="0"/>
              <a:t> al programma (che nelle scuole si riflette in una maggiore possibilità di accedere ai fondi): ciò significa che attualmente si riesce ad accedere ai fondi con </a:t>
            </a:r>
            <a:r>
              <a:rPr lang="it-IT" sz="1900" b="1" dirty="0"/>
              <a:t>punteggi inferiori a 90/100</a:t>
            </a:r>
          </a:p>
          <a:p>
            <a:r>
              <a:rPr lang="it-IT" sz="1900" dirty="0"/>
              <a:t>Più fondi per l’iniziativa delle università</a:t>
            </a:r>
          </a:p>
          <a:p>
            <a:r>
              <a:rPr lang="it-IT" sz="1900" dirty="0"/>
              <a:t>Un focus sui progetti di inclusione sociale</a:t>
            </a:r>
          </a:p>
          <a:p>
            <a:r>
              <a:rPr lang="it-IT" sz="1900" dirty="0"/>
              <a:t>Fondi extra per progetti incentrati sull’apprendimento digitale</a:t>
            </a:r>
          </a:p>
          <a:p>
            <a:r>
              <a:rPr lang="it-IT" sz="1900" dirty="0"/>
              <a:t>Fondi extra per i centri di eccellenza professionale</a:t>
            </a:r>
          </a:p>
        </p:txBody>
      </p:sp>
    </p:spTree>
    <p:extLst>
      <p:ext uri="{BB962C8B-B14F-4D97-AF65-F5344CB8AC3E}">
        <p14:creationId xmlns:p14="http://schemas.microsoft.com/office/powerpoint/2010/main" val="167365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0887" y="379562"/>
            <a:ext cx="8911687" cy="1280890"/>
          </a:xfrm>
        </p:spPr>
        <p:txBody>
          <a:bodyPr>
            <a:normAutofit/>
          </a:bodyPr>
          <a:lstStyle/>
          <a:p>
            <a:r>
              <a:rPr lang="it-IT" sz="3200" dirty="0"/>
              <a:t>Priorità politiche comuni trasversali e</a:t>
            </a:r>
            <a:br>
              <a:rPr lang="it-IT" sz="3200" dirty="0"/>
            </a:br>
            <a:r>
              <a:rPr lang="it-IT" sz="3200" dirty="0"/>
              <a:t>  Priorità previste per il settore scuola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44109" y="1484571"/>
            <a:ext cx="9715500" cy="49938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3100" b="1" dirty="0"/>
          </a:p>
          <a:p>
            <a:pPr marL="0" indent="0">
              <a:buNone/>
            </a:pPr>
            <a:r>
              <a:rPr lang="it-IT" sz="5600" b="1" dirty="0"/>
              <a:t>Priorità politiche comuni trasversali</a:t>
            </a:r>
            <a:r>
              <a:rPr lang="it-IT" sz="5600" dirty="0"/>
              <a:t>:</a:t>
            </a:r>
          </a:p>
          <a:p>
            <a:r>
              <a:rPr lang="it-IT" sz="5600" u="sng" dirty="0">
                <a:hlinkClick r:id="rId2"/>
              </a:rPr>
              <a:t>Obiettivi  della Strategia Europa 2020 </a:t>
            </a:r>
            <a:endParaRPr lang="it-IT" sz="5600" dirty="0"/>
          </a:p>
          <a:p>
            <a:r>
              <a:rPr lang="it-IT" sz="5600" u="sng" dirty="0">
                <a:hlinkClick r:id="rId3"/>
              </a:rPr>
              <a:t>Obiettivi </a:t>
            </a:r>
            <a:r>
              <a:rPr lang="it-IT" sz="5600" u="sng" dirty="0" err="1">
                <a:hlinkClick r:id="rId3"/>
              </a:rPr>
              <a:t>Education</a:t>
            </a:r>
            <a:r>
              <a:rPr lang="it-IT" sz="5600" u="sng" dirty="0">
                <a:hlinkClick r:id="rId3"/>
              </a:rPr>
              <a:t> and Training 2020</a:t>
            </a:r>
            <a:endParaRPr lang="it-IT" sz="5600" dirty="0"/>
          </a:p>
          <a:p>
            <a:r>
              <a:rPr lang="it-IT" sz="5600" dirty="0"/>
              <a:t>Riconoscimento delle qualifiche e trasparenza</a:t>
            </a:r>
          </a:p>
          <a:p>
            <a:r>
              <a:rPr lang="it-IT" sz="5600" dirty="0"/>
              <a:t>Educazione all’imprenditorialità</a:t>
            </a:r>
          </a:p>
          <a:p>
            <a:r>
              <a:rPr lang="it-IT" sz="5600" dirty="0"/>
              <a:t>ICT e Risorse educative a distanza    </a:t>
            </a:r>
          </a:p>
          <a:p>
            <a:r>
              <a:rPr lang="it-IT" sz="5600" dirty="0"/>
              <a:t>Multilinguismo</a:t>
            </a:r>
          </a:p>
          <a:p>
            <a:pPr marL="0" indent="0">
              <a:buNone/>
            </a:pPr>
            <a:r>
              <a:rPr lang="it-IT" sz="5600" i="1" dirty="0"/>
              <a:t>Per approfondimenti,  consultare il sito della Commissione europea:</a:t>
            </a:r>
            <a:r>
              <a:rPr lang="it-IT" sz="5600" dirty="0"/>
              <a:t> </a:t>
            </a:r>
            <a:r>
              <a:rPr lang="it-IT" sz="5600" u="sng" dirty="0">
                <a:hlinkClick r:id="rId4"/>
              </a:rPr>
              <a:t>il Quadro strategico ET 2020</a:t>
            </a:r>
            <a:endParaRPr lang="it-IT" sz="5600" dirty="0"/>
          </a:p>
          <a:p>
            <a:pPr marL="0" indent="0">
              <a:buNone/>
            </a:pPr>
            <a:r>
              <a:rPr lang="it-IT" sz="5600" dirty="0"/>
              <a:t> </a:t>
            </a:r>
          </a:p>
          <a:p>
            <a:pPr marL="0" indent="0">
              <a:buNone/>
            </a:pPr>
            <a:r>
              <a:rPr lang="it-IT" sz="5600" b="1" dirty="0"/>
              <a:t>Priorità per il settore Scuola per il 2019:</a:t>
            </a:r>
            <a:endParaRPr lang="it-IT" sz="5600" dirty="0"/>
          </a:p>
          <a:p>
            <a:r>
              <a:rPr lang="it-IT" sz="5600" dirty="0"/>
              <a:t>Consolidamento del profilo delle professioni dell’insegnamento</a:t>
            </a:r>
          </a:p>
          <a:p>
            <a:r>
              <a:rPr lang="it-IT" sz="5600" dirty="0"/>
              <a:t>Promozione di un approccio comprensivo all’insegnamento e all’apprendimento, sulla base delle crescenti diversità linguistiche nelle scuole</a:t>
            </a:r>
          </a:p>
          <a:p>
            <a:r>
              <a:rPr lang="it-IT" sz="5600" dirty="0"/>
              <a:t>Affrontare il problema dell’abbandono scolastico e delle condizioni di svantaggio (inclusi gli alunni provenienti da un contesto migratorio)</a:t>
            </a:r>
          </a:p>
          <a:p>
            <a:r>
              <a:rPr lang="it-IT" sz="5600" dirty="0"/>
              <a:t>Sviluppo di capacità per l’organizzazione e il riconoscimento dei periodi di apprendimento all’estero</a:t>
            </a:r>
          </a:p>
          <a:p>
            <a:pPr marL="0" indent="0">
              <a:buNone/>
            </a:pPr>
            <a:r>
              <a:rPr lang="it-IT" sz="5600" i="1" dirty="0"/>
              <a:t>Per approfondimenti  consultare il sito della Commissione europea: </a:t>
            </a:r>
            <a:r>
              <a:rPr lang="it-IT" sz="5600" u="sng" dirty="0">
                <a:hlinkClick r:id="rId5"/>
              </a:rPr>
              <a:t>School policy</a:t>
            </a:r>
            <a:endParaRPr lang="it-IT" sz="5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492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Programma al passo con i tempi ed in continua evoluzione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Ogni anno in ottobre/novembre esce la CALL FOR PROPOSALS, che definisce le priorità nazionali ed internazionali, afferenti alla formazione e all’istruzione</a:t>
            </a:r>
          </a:p>
          <a:p>
            <a:r>
              <a:rPr lang="it-IT" dirty="0"/>
              <a:t>Ogni anno viene anche aggiornata la Guida al Programma</a:t>
            </a:r>
          </a:p>
          <a:p>
            <a:r>
              <a:rPr lang="it-IT" dirty="0"/>
              <a:t>Ogni anno vengono aggiornati i moduli elettronici online per la candidatura, diversificati per ogni tipologia di progetto</a:t>
            </a:r>
          </a:p>
          <a:p>
            <a:r>
              <a:rPr lang="it-IT" dirty="0"/>
              <a:t>Ci sono diverse scadenze durante tutto l’anno per i diversi ambiti. </a:t>
            </a:r>
          </a:p>
          <a:p>
            <a:r>
              <a:rPr lang="it-IT" dirty="0"/>
              <a:t>Le scadenze 2019 sono state 12 febbraio per KA1 e  21 Marzo per KA2</a:t>
            </a:r>
          </a:p>
          <a:p>
            <a:r>
              <a:rPr lang="it-IT" dirty="0"/>
              <a:t>Attualmente le «Call for </a:t>
            </a:r>
            <a:r>
              <a:rPr lang="it-IT" dirty="0" err="1"/>
              <a:t>proposals</a:t>
            </a:r>
            <a:r>
              <a:rPr lang="it-IT" dirty="0"/>
              <a:t>» per il 2020 non sono ancora uscite</a:t>
            </a:r>
          </a:p>
        </p:txBody>
      </p:sp>
    </p:spTree>
    <p:extLst>
      <p:ext uri="{BB962C8B-B14F-4D97-AF65-F5344CB8AC3E}">
        <p14:creationId xmlns:p14="http://schemas.microsoft.com/office/powerpoint/2010/main" val="378397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competizione tra progetti di  eccellenza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28890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La valutazione del progetto presentato a primavera si conclude a fine luglio, quando vengono pubblicate le graduatorie ufficiali</a:t>
            </a:r>
          </a:p>
          <a:p>
            <a:endParaRPr lang="it-IT" dirty="0"/>
          </a:p>
          <a:p>
            <a:r>
              <a:rPr lang="it-IT" dirty="0"/>
              <a:t>La valutazione è FORMALE nella prima fase e QUALITATIVA nella seconda</a:t>
            </a:r>
          </a:p>
          <a:p>
            <a:endParaRPr lang="it-IT" dirty="0"/>
          </a:p>
          <a:p>
            <a:r>
              <a:rPr lang="it-IT" dirty="0"/>
              <a:t>In Italia solo una percentuale tra il 10 e il 15 % dei progetti presentati viene finanziata, per cui per vincere il finanziamento ci vuole un punteggio pari almeno a 85-90/100</a:t>
            </a:r>
          </a:p>
          <a:p>
            <a:endParaRPr lang="it-IT" dirty="0"/>
          </a:p>
          <a:p>
            <a:r>
              <a:rPr lang="it-IT" dirty="0"/>
              <a:t>Mediamente è più facile aggiudicarsi un progetto KA2 piuttosto che uno KA1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38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5036" y="390194"/>
            <a:ext cx="8911687" cy="1280890"/>
          </a:xfrm>
        </p:spPr>
        <p:txBody>
          <a:bodyPr/>
          <a:lstStyle/>
          <a:p>
            <a:r>
              <a:rPr lang="it-IT" dirty="0"/>
              <a:t>Erasmus + e l’educazione scolastica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63140" y="1554480"/>
            <a:ext cx="9555480" cy="48348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900" dirty="0"/>
              <a:t>2 sono le azioni previste per il settore scolastico:</a:t>
            </a:r>
          </a:p>
          <a:p>
            <a:pPr marL="0" indent="0">
              <a:buNone/>
            </a:pPr>
            <a:endParaRPr lang="it-IT" sz="1900" dirty="0"/>
          </a:p>
          <a:p>
            <a:r>
              <a:rPr lang="it-IT" sz="1900" b="1" dirty="0" err="1"/>
              <a:t>Key</a:t>
            </a:r>
            <a:r>
              <a:rPr lang="it-IT" sz="1900" b="1" dirty="0"/>
              <a:t> Action 1</a:t>
            </a:r>
            <a:r>
              <a:rPr lang="it-IT" sz="1900" dirty="0"/>
              <a:t>: mobilità individuale ai fini dell’apprendimento e della formazione. Mobilità del personale della scuola e mobilità di singoli alunni</a:t>
            </a:r>
          </a:p>
          <a:p>
            <a:endParaRPr lang="it-IT" sz="1900" dirty="0"/>
          </a:p>
          <a:p>
            <a:r>
              <a:rPr lang="it-IT" sz="1900" b="1" dirty="0"/>
              <a:t>Key Action 2</a:t>
            </a:r>
            <a:r>
              <a:rPr lang="it-IT" sz="1900" dirty="0"/>
              <a:t> : mobilità legata a progetti transnazionali per l’innovazione didattica, separati per tipologia:</a:t>
            </a:r>
          </a:p>
          <a:p>
            <a:pPr marL="0" indent="0">
              <a:buNone/>
            </a:pPr>
            <a:br>
              <a:rPr lang="it-IT" sz="1900" dirty="0"/>
            </a:br>
            <a:r>
              <a:rPr lang="it-IT" sz="1900" dirty="0"/>
              <a:t>     </a:t>
            </a:r>
            <a:r>
              <a:rPr lang="it-IT" sz="1900" b="1" dirty="0"/>
              <a:t>«Strategic partnerships» </a:t>
            </a:r>
            <a:r>
              <a:rPr lang="it-IT" sz="1900" dirty="0"/>
              <a:t>(scuole e organizzazioni) </a:t>
            </a:r>
          </a:p>
          <a:p>
            <a:pPr marL="0" indent="0">
              <a:buNone/>
            </a:pPr>
            <a:r>
              <a:rPr lang="it-IT" sz="1900" dirty="0"/>
              <a:t>     </a:t>
            </a:r>
            <a:r>
              <a:rPr lang="it-IT" sz="1900" b="1" dirty="0"/>
              <a:t>«School </a:t>
            </a:r>
            <a:r>
              <a:rPr lang="it-IT" sz="1900" b="1" dirty="0" err="1"/>
              <a:t>exchange</a:t>
            </a:r>
            <a:r>
              <a:rPr lang="it-IT" sz="1900" b="1" dirty="0"/>
              <a:t> partnerships» </a:t>
            </a:r>
            <a:r>
              <a:rPr lang="it-IT" sz="1900" dirty="0"/>
              <a:t>(solo scuole)</a:t>
            </a:r>
          </a:p>
          <a:p>
            <a:endParaRPr lang="it-IT" sz="1900" dirty="0"/>
          </a:p>
          <a:p>
            <a:pPr marL="0" indent="0">
              <a:buNone/>
            </a:pPr>
            <a:r>
              <a:rPr lang="it-IT" sz="1900" b="1" dirty="0"/>
              <a:t>Paesi aderenti dove è possibile svolgere le attività programmate:</a:t>
            </a:r>
          </a:p>
          <a:p>
            <a:r>
              <a:rPr lang="it-IT" sz="1900" dirty="0"/>
              <a:t>Tutti e 28 i paesi dell’Unione Europea (in sospeso il Regno Unito) e inoltre…</a:t>
            </a:r>
          </a:p>
          <a:p>
            <a:r>
              <a:rPr lang="it-IT" sz="1900" dirty="0"/>
              <a:t>Norvegia, Turchia, Macedonia, Islanda, Liechtenstein (esclusi Svizzera e Serbia)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983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39762" y="342346"/>
            <a:ext cx="8911687" cy="1280890"/>
          </a:xfrm>
        </p:spPr>
        <p:txBody>
          <a:bodyPr>
            <a:normAutofit/>
          </a:bodyPr>
          <a:lstStyle/>
          <a:p>
            <a:r>
              <a:rPr lang="it-IT" sz="4000" b="1" dirty="0" err="1"/>
              <a:t>Key</a:t>
            </a:r>
            <a:r>
              <a:rPr lang="it-IT" sz="4000" b="1" dirty="0"/>
              <a:t> Action 2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29723" y="1173125"/>
            <a:ext cx="8915400" cy="5131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/>
              <a:t>Chi può candidarsi? </a:t>
            </a:r>
          </a:p>
          <a:p>
            <a:r>
              <a:rPr lang="it-IT" sz="2000" dirty="0"/>
              <a:t>Tutte le scuole pubbliche o private dei paesi ammessi al programma</a:t>
            </a:r>
          </a:p>
          <a:p>
            <a:r>
              <a:rPr lang="it-IT" sz="2000" dirty="0"/>
              <a:t>Per candidarsi è necessario che la scuola sia registrata sul «Portale europeo dei partecipanti» (EU Login), ottenendo un numero «PIC»:</a:t>
            </a:r>
          </a:p>
          <a:p>
            <a:pPr marL="0" indent="0">
              <a:buNone/>
            </a:pPr>
            <a:r>
              <a:rPr lang="it-IT" sz="2000" dirty="0"/>
              <a:t>    </a:t>
            </a:r>
            <a:r>
              <a:rPr lang="it-IT" sz="2000" dirty="0">
                <a:hlinkClick r:id="rId2"/>
              </a:rPr>
              <a:t>http://www.erasmusplus.it/registrazione-eulogin-urf/</a:t>
            </a:r>
            <a:r>
              <a:rPr lang="it-IT" sz="2000" dirty="0"/>
              <a:t>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Come?  2 tipi di progetto:</a:t>
            </a:r>
          </a:p>
          <a:p>
            <a:r>
              <a:rPr lang="it-IT" sz="2000" b="1" dirty="0"/>
              <a:t>«Strategic partnerships» (KA201) </a:t>
            </a:r>
            <a:r>
              <a:rPr lang="it-IT" sz="2000" dirty="0"/>
              <a:t>tra almeno 3 scuole e almeno un’agenzia di formazione, quando si intende produrre un prodotto di ingegno originale, autonomo, condivisibile</a:t>
            </a:r>
          </a:p>
          <a:p>
            <a:r>
              <a:rPr lang="it-IT" sz="2000" b="1" dirty="0"/>
              <a:t>«School </a:t>
            </a:r>
            <a:r>
              <a:rPr lang="it-IT" sz="2000" b="1" dirty="0" err="1"/>
              <a:t>exchange</a:t>
            </a:r>
            <a:r>
              <a:rPr lang="it-IT" sz="2000" b="1" dirty="0"/>
              <a:t> partnerships» (KA229)</a:t>
            </a:r>
            <a:r>
              <a:rPr lang="it-IT" sz="2000" dirty="0"/>
              <a:t>, solo tra scuole (da un minimo di due a un massimo di sei)        </a:t>
            </a:r>
          </a:p>
        </p:txBody>
      </p:sp>
    </p:spTree>
    <p:extLst>
      <p:ext uri="{BB962C8B-B14F-4D97-AF65-F5344CB8AC3E}">
        <p14:creationId xmlns:p14="http://schemas.microsoft.com/office/powerpoint/2010/main" val="231840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52782-A4BA-466A-8149-720CA3A92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Regole di base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411143-1A6E-4A02-896C-0869822BA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53116"/>
            <a:ext cx="8915400" cy="4780774"/>
          </a:xfrm>
        </p:spPr>
        <p:txBody>
          <a:bodyPr>
            <a:normAutofit/>
          </a:bodyPr>
          <a:lstStyle/>
          <a:p>
            <a:r>
              <a:rPr lang="it-IT" dirty="0"/>
              <a:t>Possono candidarsi tutti gli istituti scolastici statali o paritari di ogni ordine e grado</a:t>
            </a:r>
          </a:p>
          <a:p>
            <a:r>
              <a:rPr lang="it-IT" dirty="0"/>
              <a:t>Possono partecipare da 2 a 6 scuole, tutte appartenenti ai Paesi aderenti al programma</a:t>
            </a:r>
          </a:p>
          <a:p>
            <a:r>
              <a:rPr lang="it-IT" dirty="0"/>
              <a:t>La durata del progetto è da 12 a 24 mesi (in casi eccezionali 36 mesi)</a:t>
            </a:r>
          </a:p>
          <a:p>
            <a:r>
              <a:rPr lang="it-IT" dirty="0"/>
              <a:t>Normalmente i progetti partono dal 1° settembre dell’anno di approvazione e terminano il 31 agosto di due anni dopo</a:t>
            </a:r>
          </a:p>
          <a:p>
            <a:r>
              <a:rPr lang="it-IT" dirty="0"/>
              <a:t>Il contributo finanziario (gestione e mobilità di alunni e docenti) è fino ad un massimo di 16.500 euro per anno per scuola (33.000 euro in due anni)</a:t>
            </a:r>
          </a:p>
          <a:p>
            <a:r>
              <a:rPr lang="it-IT" dirty="0"/>
              <a:t>Una scuola italiana può essere: 1) coordinatrice del progetto; 2) partner di una scuola europea; 3) partner di un’altra scuola italiana coordinatrice</a:t>
            </a:r>
          </a:p>
          <a:p>
            <a:r>
              <a:rPr lang="it-IT" dirty="0"/>
              <a:t>La scuola italiana gestirà soltanto la propria parte del finanziamento e stipulerà una convenzione con l’Agenzia italiana Erasmus+ Indire</a:t>
            </a:r>
          </a:p>
        </p:txBody>
      </p:sp>
    </p:spTree>
    <p:extLst>
      <p:ext uri="{BB962C8B-B14F-4D97-AF65-F5344CB8AC3E}">
        <p14:creationId xmlns:p14="http://schemas.microsoft.com/office/powerpoint/2010/main" val="229026262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285</TotalTime>
  <Words>1028</Words>
  <Application>Microsoft Office PowerPoint</Application>
  <PresentationFormat>Widescreen</PresentationFormat>
  <Paragraphs>123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Filo</vt:lpstr>
      <vt:lpstr>Formazione Erasmus +</vt:lpstr>
      <vt:lpstr>Erasmus Plus è il programma dell’Unione europea per l’Istruzione, la Formazione, la Gioventù e lo Sport 2014-2020 </vt:lpstr>
      <vt:lpstr>Official Spot Video https://youtu.be/0givNAW4Fao </vt:lpstr>
      <vt:lpstr>Priorità politiche comuni trasversali e   Priorità previste per il settore scuola</vt:lpstr>
      <vt:lpstr>Un Programma al passo con i tempi ed in continua evoluzione</vt:lpstr>
      <vt:lpstr>Una competizione tra progetti di  eccellenza</vt:lpstr>
      <vt:lpstr>Erasmus + e l’educazione scolastica</vt:lpstr>
      <vt:lpstr>Key Action 2 </vt:lpstr>
      <vt:lpstr>Regole di base</vt:lpstr>
      <vt:lpstr>Cosa è possibile fare con Erasmus + KA2 ? </vt:lpstr>
      <vt:lpstr>Partners e mobilità</vt:lpstr>
      <vt:lpstr>Fasi di un progetto KA2</vt:lpstr>
      <vt:lpstr>Voci di finanziamento</vt:lpstr>
      <vt:lpstr>Perché?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Erasmus +</dc:title>
  <dc:creator>Giorgio</dc:creator>
  <cp:lastModifiedBy>Giorgio</cp:lastModifiedBy>
  <cp:revision>29</cp:revision>
  <dcterms:created xsi:type="dcterms:W3CDTF">2017-01-31T20:48:59Z</dcterms:created>
  <dcterms:modified xsi:type="dcterms:W3CDTF">2019-10-08T14:41:21Z</dcterms:modified>
</cp:coreProperties>
</file>