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reza Tkáčová" initials="T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3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5" Type="http://schemas.openxmlformats.org/officeDocument/2006/relationships/package" Target="../embeddings/List_aplikace_Microsoft_Excel2.xlsx"/><Relationship Id="rId4" Type="http://schemas.openxmlformats.org/officeDocument/2006/relationships/image" Target="../media/image8.png"/></Relationships>
</file>

<file path=ppt/charts/_rels/chart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List_aplikace_Microsoft_Excel3.xlsx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Relationship Id="rId5" Type="http://schemas.openxmlformats.org/officeDocument/2006/relationships/package" Target="../embeddings/List_aplikace_Microsoft_Excel4.xlsx"/><Relationship Id="rId4" Type="http://schemas.openxmlformats.org/officeDocument/2006/relationships/image" Target="../media/image19.png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5.xlsx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c:style val="2"/>
  <c:chart>
    <c:autoTitleDeleted val="1"/>
    <c:view3D>
      <c:rotX val="1"/>
      <c:hPercent val="54"/>
      <c:rotY val="15"/>
      <c:depthPercent val="69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unemployment</c:v>
                </c:pt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76200" dist="12700" dir="2700000" algn="tl">
                <a:srgbClr val="000000">
                  <a:alpha val="8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%_);\(#,##0%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man</c:v>
                </c:pt>
                <c:pt idx="1">
                  <c:v>woman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7C-46AB-9C60-0B60024A945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unemployment</c:v>
                </c:pt>
              </c:strCache>
            </c:strRef>
          </c:tx>
          <c:spPr>
            <a:blipFill rotWithShape="1">
              <a:blip xmlns:r="http://schemas.openxmlformats.org/officeDocument/2006/relationships" r:embed="rId2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76200" dist="12700" dir="2700000" algn="tl">
                <a:srgbClr val="000000">
                  <a:alpha val="8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%_);\(#,##0%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man</c:v>
                </c:pt>
                <c:pt idx="1">
                  <c:v>woman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2"/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7C-46AB-9C60-0B60024A94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2094734552"/>
        <c:axId val="2094734553"/>
        <c:axId val="2094734554"/>
      </c:bar3D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numFmt formatCode="#,##0%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2"/>
        <c:crosses val="autoZero"/>
        <c:crossBetween val="between"/>
        <c:majorUnit val="1.4999999999999999E-2"/>
        <c:minorUnit val="7.4999999999999997E-3"/>
      </c:valAx>
      <c:serAx>
        <c:axId val="209473455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2094734553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c:style val="2"/>
  <c:chart>
    <c:autoTitleDeleted val="1"/>
    <c:view3D>
      <c:rotX val="1"/>
      <c:hPercent val="46"/>
      <c:rotY val="10"/>
      <c:depthPercent val="31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0.38</c:v>
                </c:pt>
                <c:pt idx="1">
                  <c:v>0.36499999999999999</c:v>
                </c:pt>
                <c:pt idx="2">
                  <c:v>0.35</c:v>
                </c:pt>
                <c:pt idx="3">
                  <c:v>0.33500000000000002</c:v>
                </c:pt>
                <c:pt idx="4">
                  <c:v>0.3</c:v>
                </c:pt>
                <c:pt idx="5">
                  <c:v>0.28499999999999998</c:v>
                </c:pt>
                <c:pt idx="6">
                  <c:v>0.32</c:v>
                </c:pt>
                <c:pt idx="7">
                  <c:v>0.32</c:v>
                </c:pt>
                <c:pt idx="8">
                  <c:v>0.3</c:v>
                </c:pt>
                <c:pt idx="9">
                  <c:v>0.27500000000000002</c:v>
                </c:pt>
                <c:pt idx="10">
                  <c:v>0.27500000000000002</c:v>
                </c:pt>
                <c:pt idx="11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21-41ED-B628-5E4C8DCDB669}"/>
            </c:ext>
          </c:extLst>
        </c:ser>
        <c:ser>
          <c:idx val="1"/>
          <c:order val="1"/>
          <c:tx>
            <c:strRef>
              <c:f>Sheet1!$A$3</c:f>
            </c:strRef>
          </c:tx>
          <c:spPr>
            <a:blipFill rotWithShape="1">
              <a:blip xmlns:r="http://schemas.openxmlformats.org/officeDocument/2006/relationships" r:embed="rId2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Sheet1!$B$3:$M$3</c:f>
            </c:numRef>
          </c:val>
          <c:extLst>
            <c:ext xmlns:c16="http://schemas.microsoft.com/office/drawing/2014/chart" uri="{C3380CC4-5D6E-409C-BE32-E72D297353CC}">
              <c16:uniqueId val="{00000001-7921-41ED-B628-5E4C8DCDB6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2094734552"/>
        <c:axId val="2094734553"/>
        <c:axId val="2094734554"/>
      </c:bar3D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numFmt formatCode="#,##0%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2"/>
        <c:crosses val="autoZero"/>
        <c:crossBetween val="between"/>
        <c:majorUnit val="9.5000000000000001E-2"/>
        <c:minorUnit val="4.7500000000000001E-2"/>
      </c:valAx>
      <c:serAx>
        <c:axId val="209473455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2094734553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c:style val="2"/>
  <c:chart>
    <c:autoTitleDeleted val="1"/>
    <c:view3D>
      <c:rotX val="0"/>
      <c:hPercent val="64"/>
      <c:rotY val="19"/>
      <c:depthPercent val="31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</c:strRef>
          </c:tx>
          <c:spPr>
            <a:blipFill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High schools</c:v>
                </c:pt>
                <c:pt idx="1">
                  <c:v>Colleges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1"/>
                <c:pt idx="0">
                  <c:v>1308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E1-40A2-827F-8D840D725C28}"/>
            </c:ext>
          </c:extLst>
        </c:ser>
        <c:ser>
          <c:idx val="1"/>
          <c:order val="1"/>
          <c:tx>
            <c:strRef>
              <c:f>Sheet1!$C$1</c:f>
            </c:strRef>
          </c:tx>
          <c:spPr>
            <a:blipFill rotWithShape="1">
              <a:blip xmlns:r="http://schemas.openxmlformats.org/officeDocument/2006/relationships" r:embed="rId2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High schools</c:v>
                </c:pt>
                <c:pt idx="1">
                  <c:v>Colleges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1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E1-40A2-827F-8D840D725C28}"/>
            </c:ext>
          </c:extLst>
        </c:ser>
        <c:ser>
          <c:idx val="2"/>
          <c:order val="2"/>
          <c:tx>
            <c:strRef>
              <c:f>Sheet1!$D$1</c:f>
            </c:strRef>
          </c:tx>
          <c:spPr>
            <a:blipFill rotWithShape="1">
              <a:blip xmlns:r="http://schemas.openxmlformats.org/officeDocument/2006/relationships" r:embed="rId3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High schools</c:v>
                </c:pt>
                <c:pt idx="1">
                  <c:v>Colleges</c:v>
                </c:pt>
              </c:strCache>
            </c:strRef>
          </c:cat>
          <c:val>
            <c:numRef>
              <c:f>Sheet1!$D$2:$D$3</c:f>
            </c:numRef>
          </c:val>
          <c:extLst>
            <c:ext xmlns:c16="http://schemas.microsoft.com/office/drawing/2014/chart" uri="{C3380CC4-5D6E-409C-BE32-E72D297353CC}">
              <c16:uniqueId val="{00000002-29E1-40A2-827F-8D840D725C28}"/>
            </c:ext>
          </c:extLst>
        </c:ser>
        <c:ser>
          <c:idx val="3"/>
          <c:order val="3"/>
          <c:tx>
            <c:strRef>
              <c:f>Sheet1!$E$1</c:f>
            </c:strRef>
          </c:tx>
          <c:spPr>
            <a:blipFill rotWithShape="1">
              <a:blip xmlns:r="http://schemas.openxmlformats.org/officeDocument/2006/relationships" r:embed="rId4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High schools</c:v>
                </c:pt>
                <c:pt idx="1">
                  <c:v>Colleges</c:v>
                </c:pt>
              </c:strCache>
            </c:strRef>
          </c:cat>
          <c:val>
            <c:numRef>
              <c:f>Sheet1!$E$2:$E$3</c:f>
            </c:numRef>
          </c:val>
          <c:extLst>
            <c:ext xmlns:c16="http://schemas.microsoft.com/office/drawing/2014/chart" uri="{C3380CC4-5D6E-409C-BE32-E72D297353CC}">
              <c16:uniqueId val="{00000003-29E1-40A2-827F-8D840D725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2094734552"/>
        <c:axId val="2094734553"/>
        <c:axId val="2094734554"/>
      </c:bar3D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2"/>
        <c:crosses val="autoZero"/>
        <c:crossBetween val="between"/>
        <c:majorUnit val="350"/>
        <c:minorUnit val="175"/>
      </c:valAx>
      <c:serAx>
        <c:axId val="209473455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2094734553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5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c:style val="2"/>
  <c:chart>
    <c:autoTitleDeleted val="1"/>
    <c:view3D>
      <c:rotX val="9"/>
      <c:hPercent val="45"/>
      <c:rotY val="7"/>
      <c:depthPercent val="31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schools absolvents</c:v>
                </c:pt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</c:strCache>
            </c:strRef>
          </c:cat>
          <c:val>
            <c:numRef>
              <c:f>Sheet1!$B$2:$B$4</c:f>
              <c:numCache>
                <c:formatCode>General</c:formatCode>
                <c:ptCount val="1"/>
                <c:pt idx="0">
                  <c:v>72112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C3-4CE5-A151-59A3D00A2948}"/>
            </c:ext>
          </c:extLst>
        </c:ser>
        <c:ser>
          <c:idx val="1"/>
          <c:order val="1"/>
          <c:tx>
            <c:strRef>
              <c:f>Sheet1!$C$1</c:f>
            </c:strRef>
          </c:tx>
          <c:spPr>
            <a:blipFill rotWithShape="1">
              <a:blip xmlns:r="http://schemas.openxmlformats.org/officeDocument/2006/relationships" r:embed="rId2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</c:strCache>
            </c:strRef>
          </c:cat>
          <c:val>
            <c:numRef>
              <c:f>Sheet1!$C$2:$C$4</c:f>
            </c:numRef>
          </c:val>
          <c:extLst>
            <c:ext xmlns:c16="http://schemas.microsoft.com/office/drawing/2014/chart" uri="{C3380CC4-5D6E-409C-BE32-E72D297353CC}">
              <c16:uniqueId val="{00000001-9CC3-4CE5-A151-59A3D00A2948}"/>
            </c:ext>
          </c:extLst>
        </c:ser>
        <c:ser>
          <c:idx val="2"/>
          <c:order val="2"/>
          <c:tx>
            <c:strRef>
              <c:f>Sheet1!$D$1</c:f>
            </c:strRef>
          </c:tx>
          <c:spPr>
            <a:blipFill rotWithShape="1">
              <a:blip xmlns:r="http://schemas.openxmlformats.org/officeDocument/2006/relationships" r:embed="rId3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</c:strCache>
            </c:strRef>
          </c:cat>
          <c:val>
            <c:numRef>
              <c:f>Sheet1!$D$2:$D$4</c:f>
            </c:numRef>
          </c:val>
          <c:extLst>
            <c:ext xmlns:c16="http://schemas.microsoft.com/office/drawing/2014/chart" uri="{C3380CC4-5D6E-409C-BE32-E72D297353CC}">
              <c16:uniqueId val="{00000002-9CC3-4CE5-A151-59A3D00A294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registered to high school</c:v>
                </c:pt>
              </c:strCache>
            </c:strRef>
          </c:tx>
          <c:spPr>
            <a:blipFill rotWithShape="1">
              <a:blip xmlns:r="http://schemas.openxmlformats.org/officeDocument/2006/relationships" r:embed="rId4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</c:strCache>
            </c:strRef>
          </c:cat>
          <c:val>
            <c:numRef>
              <c:f>Sheet1!$E$2:$E$4</c:f>
              <c:numCache>
                <c:formatCode>General</c:formatCode>
                <c:ptCount val="1"/>
                <c:pt idx="0">
                  <c:v>53600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C3-4CE5-A151-59A3D00A294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 </c:v>
                </c:pt>
              </c:strCache>
            </c:strRef>
          </c:tx>
          <c:spPr>
            <a:blipFill rotWithShape="1">
              <a:blip xmlns:r="http://schemas.openxmlformats.org/officeDocument/2006/relationships" r:embed="rId5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</c:strCache>
            </c:strRef>
          </c:cat>
          <c:val>
            <c:numRef>
              <c:f>Sheet1!$F$2:$F$4</c:f>
            </c:numRef>
          </c:val>
          <c:extLst>
            <c:ext xmlns:c16="http://schemas.microsoft.com/office/drawing/2014/chart" uri="{C3380CC4-5D6E-409C-BE32-E72D297353CC}">
              <c16:uniqueId val="{00000004-9CC3-4CE5-A151-59A3D00A294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accapted to high school</c:v>
                </c:pt>
              </c:strCache>
            </c:strRef>
          </c:tx>
          <c:spPr>
            <a:blipFill rotWithShape="1">
              <a:blip xmlns:r="http://schemas.openxmlformats.org/officeDocument/2006/relationships" r:embed="rId6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</c:strCache>
            </c:strRef>
          </c:cat>
          <c:val>
            <c:numRef>
              <c:f>Sheet1!$G$2:$G$4</c:f>
              <c:numCache>
                <c:formatCode>General</c:formatCode>
                <c:ptCount val="1"/>
                <c:pt idx="0">
                  <c:v>42100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CC3-4CE5-A151-59A3D00A2948}"/>
            </c:ext>
          </c:extLst>
        </c:ser>
        <c:ser>
          <c:idx val="6"/>
          <c:order val="6"/>
          <c:tx>
            <c:strRef>
              <c:f>Sheet1!$H$1</c:f>
            </c:strRef>
          </c:tx>
          <c:spPr>
            <a:blipFill rotWithShape="1">
              <a:blip xmlns:r="http://schemas.openxmlformats.org/officeDocument/2006/relationships" r:embed="rId7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</c:strCache>
            </c:strRef>
          </c:cat>
          <c:val>
            <c:numRef>
              <c:f>Sheet1!$H$2:$H$4</c:f>
            </c:numRef>
          </c:val>
          <c:extLst>
            <c:ext xmlns:c16="http://schemas.microsoft.com/office/drawing/2014/chart" uri="{C3380CC4-5D6E-409C-BE32-E72D297353CC}">
              <c16:uniqueId val="{00000006-9CC3-4CE5-A151-59A3D00A29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box"/>
        <c:axId val="2094734552"/>
        <c:axId val="2094734553"/>
        <c:axId val="2094734554"/>
      </c:bar3D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2"/>
        <c:crosses val="autoZero"/>
        <c:crossBetween val="between"/>
        <c:majorUnit val="20000"/>
        <c:minorUnit val="10000"/>
      </c:valAx>
      <c:serAx>
        <c:axId val="209473455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2094734553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8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c:style val="2"/>
  <c:chart>
    <c:autoTitleDeleted val="1"/>
    <c:view3D>
      <c:rotX val="0"/>
      <c:hPercent val="51"/>
      <c:rotY val="342"/>
      <c:depthPercent val="31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2008</c:v>
                </c:pt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2008        2013           2018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1"/>
                <c:pt idx="0">
                  <c:v>0.69499999999999995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F0-4CF6-AC58-78840C1D54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blipFill rotWithShape="1">
              <a:blip xmlns:r="http://schemas.openxmlformats.org/officeDocument/2006/relationships" r:embed="rId2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2008        2013           2018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1"/>
                <c:pt idx="0">
                  <c:v>0.73499999999999999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F0-4CF6-AC58-78840C1D54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</c:v>
                </c:pt>
              </c:strCache>
            </c:strRef>
          </c:tx>
          <c:spPr>
            <a:blipFill rotWithShape="1">
              <a:blip xmlns:r="http://schemas.openxmlformats.org/officeDocument/2006/relationships" r:embed="rId3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2008        2013           2018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1"/>
                <c:pt idx="0">
                  <c:v>0.78500000000000003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F0-4CF6-AC58-78840C1D5460}"/>
            </c:ext>
          </c:extLst>
        </c:ser>
        <c:ser>
          <c:idx val="3"/>
          <c:order val="3"/>
          <c:tx>
            <c:strRef>
              <c:f>Sheet1!$E$1</c:f>
            </c:strRef>
          </c:tx>
          <c:spPr>
            <a:blipFill rotWithShape="1">
              <a:blip xmlns:r="http://schemas.openxmlformats.org/officeDocument/2006/relationships" r:embed="rId4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pictureOptions>
            <c:pictureFormat val="stretch"/>
          </c:pictureOptions>
          <c:dLbls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2008        2013           2018</c:v>
                </c:pt>
              </c:strCache>
            </c:strRef>
          </c:cat>
          <c:val>
            <c:numRef>
              <c:f>Sheet1!$E$2:$E$3</c:f>
            </c:numRef>
          </c:val>
          <c:extLst>
            <c:ext xmlns:c16="http://schemas.microsoft.com/office/drawing/2014/chart" uri="{C3380CC4-5D6E-409C-BE32-E72D297353CC}">
              <c16:uniqueId val="{00000003-36F0-4CF6-AC58-78840C1D5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2094734552"/>
        <c:axId val="2094734553"/>
        <c:axId val="2094734554"/>
      </c:bar3D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2"/>
        <c:crosses val="autoZero"/>
        <c:crossBetween val="between"/>
        <c:majorUnit val="2.75E-2"/>
        <c:minorUnit val="1.375E-2"/>
      </c:valAx>
      <c:serAx>
        <c:axId val="209473455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2094734553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5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c:style val="2"/>
  <c:chart>
    <c:autoTitleDeleted val="1"/>
    <c:view3D>
      <c:rotX val="80"/>
      <c:hPercent val="55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pie3DChart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blipFill rotWithShape="1">
              <a:blip xmlns:r="http://schemas.openxmlformats.org/officeDocument/2006/relationships" r:embed="rId1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>
              <a:outerShdw blurRad="76200" dist="12700" dir="2700000" algn="tl">
                <a:srgbClr val="000000">
                  <a:alpha val="80000"/>
                </a:srgbClr>
              </a:outerShdw>
            </a:effectLst>
            <a:sp3d prstMaterial="matte"/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D758-461B-A2AB-8AD02B86544E}"/>
              </c:ext>
            </c:extLst>
          </c:dPt>
          <c:dPt>
            <c:idx val="1"/>
            <c:bubble3D val="0"/>
            <c:spPr>
              <a:blipFill rotWithShape="1">
                <a:blip xmlns:r="http://schemas.openxmlformats.org/officeDocument/2006/relationships" r:embed="rId2"/>
                <a:srcRect/>
                <a:stretch>
                  <a:fillRect/>
                </a:stretch>
              </a:blipFill>
              <a:ln w="12700" cap="flat">
                <a:noFill/>
                <a:miter lim="400000"/>
              </a:ln>
              <a:effectLst>
                <a:outerShdw blurRad="76200" dist="12700" dir="2700000" algn="tl">
                  <a:srgbClr val="000000">
                    <a:alpha val="80000"/>
                  </a:srgbClr>
                </a:outerShdw>
              </a:effectLst>
              <a:sp3d prstMaterial="matte"/>
            </c:spPr>
            <c:extLst>
              <c:ext xmlns:c16="http://schemas.microsoft.com/office/drawing/2014/chart" uri="{C3380CC4-5D6E-409C-BE32-E72D297353CC}">
                <c16:uniqueId val="{00000003-D758-461B-A2AB-8AD02B86544E}"/>
              </c:ext>
            </c:extLst>
          </c:dPt>
          <c:dLbls>
            <c:dLbl>
              <c:idx val="0"/>
              <c:numFmt formatCode="#,##0%" sourceLinked="0"/>
              <c:spPr/>
              <c:txPr>
                <a:bodyPr/>
                <a:lstStyle/>
                <a:p>
                  <a:pPr>
                    <a:defRPr sz="34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s-CZ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758-461B-A2AB-8AD02B86544E}"/>
                </c:ext>
              </c:extLst>
            </c:dLbl>
            <c:dLbl>
              <c:idx val="1"/>
              <c:numFmt formatCode="#,##0%" sourceLinked="0"/>
              <c:spPr/>
              <c:txPr>
                <a:bodyPr/>
                <a:lstStyle/>
                <a:p>
                  <a:pPr>
                    <a:defRPr sz="3400" b="0" i="0" u="none" strike="noStrike">
                      <a:solidFill>
                        <a:srgbClr val="FFFFFF"/>
                      </a:solidFill>
                      <a:latin typeface="Helvetica Neue"/>
                    </a:defRPr>
                  </a:pPr>
                  <a:endParaRPr lang="cs-CZ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758-461B-A2AB-8AD02B86544E}"/>
                </c:ext>
              </c:extLst>
            </c:dLbl>
            <c:numFmt formatCode="#,##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400" b="0" i="0" u="none" strike="noStrike">
                    <a:solidFill>
                      <a:srgbClr val="FFFFFF"/>
                    </a:solidFill>
                    <a:latin typeface="Helvetica Neue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man</c:v>
                </c:pt>
                <c:pt idx="1">
                  <c:v>woman 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1525</c:v>
                </c:pt>
                <c:pt idx="1">
                  <c:v>1337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58-461B-A2AB-8AD02B8654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c:style val="2"/>
  <c:chart>
    <c:autoTitleDeleted val="1"/>
    <c:view3D>
      <c:rotX val="4"/>
      <c:hPercent val="50"/>
      <c:rotY val="12"/>
      <c:depthPercent val="34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area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Czech republic</c:v>
                </c:pt>
              </c:strCache>
            </c:strRef>
          </c:tx>
          <c:spPr>
            <a:solidFill>
              <a:srgbClr val="2F7202">
                <a:alpha val="90000"/>
              </a:srgbClr>
            </a:solidFill>
            <a:ln w="76200" cap="flat">
              <a:noFill/>
              <a:miter lim="400000"/>
            </a:ln>
            <a:effectLst>
              <a:outerShdw blurRad="127000" dist="12700" dir="7800000" algn="tl">
                <a:srgbClr val="000000">
                  <a:alpha val="50000"/>
                </a:srgbClr>
              </a:outerShdw>
            </a:effectLst>
            <a:sp3d prstMaterial="matte"/>
          </c:spPr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3.9E-2</c:v>
                </c:pt>
                <c:pt idx="1">
                  <c:v>3.6999999999999998E-2</c:v>
                </c:pt>
                <c:pt idx="2">
                  <c:v>3.5000000000000003E-2</c:v>
                </c:pt>
                <c:pt idx="3">
                  <c:v>3.2000000000000001E-2</c:v>
                </c:pt>
                <c:pt idx="4">
                  <c:v>0.03</c:v>
                </c:pt>
                <c:pt idx="5">
                  <c:v>2.9000000000000001E-2</c:v>
                </c:pt>
                <c:pt idx="6">
                  <c:v>3.1E-2</c:v>
                </c:pt>
                <c:pt idx="7">
                  <c:v>3.1E-2</c:v>
                </c:pt>
                <c:pt idx="8">
                  <c:v>0.03</c:v>
                </c:pt>
                <c:pt idx="9">
                  <c:v>2.8000000000000001E-2</c:v>
                </c:pt>
                <c:pt idx="10">
                  <c:v>2.8000000000000001E-2</c:v>
                </c:pt>
                <c:pt idx="11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E9-4058-9421-CA367EE8BFB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Příbram</c:v>
                </c:pt>
              </c:strCache>
            </c:strRef>
          </c:tx>
          <c:spPr>
            <a:solidFill>
              <a:srgbClr val="0B5AAB">
                <a:alpha val="90000"/>
              </a:srgbClr>
            </a:solidFill>
            <a:ln w="76200" cap="flat">
              <a:noFill/>
              <a:miter lim="400000"/>
            </a:ln>
            <a:effectLst>
              <a:outerShdw blurRad="127000" dist="12700" dir="7800000" algn="tl">
                <a:srgbClr val="000000">
                  <a:alpha val="50000"/>
                </a:srgbClr>
              </a:outerShdw>
            </a:effectLst>
            <a:sp3d prstMaterial="matte"/>
          </c:spPr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4.5999999999999999E-2</c:v>
                </c:pt>
                <c:pt idx="1">
                  <c:v>4.4999999999999998E-2</c:v>
                </c:pt>
                <c:pt idx="2">
                  <c:v>0.04</c:v>
                </c:pt>
                <c:pt idx="3">
                  <c:v>3.5999999999999997E-2</c:v>
                </c:pt>
                <c:pt idx="4">
                  <c:v>3.4000000000000002E-2</c:v>
                </c:pt>
                <c:pt idx="5">
                  <c:v>3.3000000000000002E-2</c:v>
                </c:pt>
                <c:pt idx="6">
                  <c:v>3.5000000000000003E-2</c:v>
                </c:pt>
                <c:pt idx="7">
                  <c:v>3.4000000000000002E-2</c:v>
                </c:pt>
                <c:pt idx="8">
                  <c:v>3.4000000000000002E-2</c:v>
                </c:pt>
                <c:pt idx="9">
                  <c:v>3.2000000000000001E-2</c:v>
                </c:pt>
                <c:pt idx="10">
                  <c:v>3.2000000000000001E-2</c:v>
                </c:pt>
                <c:pt idx="11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E9-4058-9421-CA367EE8B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50"/>
        <c:axId val="2094734552"/>
        <c:axId val="2094734553"/>
        <c:axId val="2094734554"/>
      </c:area3D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2"/>
        <c:crosses val="autoZero"/>
        <c:crossBetween val="between"/>
        <c:majorUnit val="1.15E-2"/>
        <c:minorUnit val="5.7499999999999999E-3"/>
      </c:valAx>
      <c:serAx>
        <c:axId val="209473455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2094734553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c:style val="2"/>
  <c:chart>
    <c:autoTitleDeleted val="1"/>
    <c:view3D>
      <c:rotX val="0"/>
      <c:hPercent val="44"/>
      <c:rotY val="12"/>
      <c:depthPercent val="31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basic</c:v>
                </c:pt>
              </c:strCache>
            </c:strRef>
          </c:tx>
          <c:spPr>
            <a:solidFill>
              <a:srgbClr val="0175BA"/>
            </a:solid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cat>
            <c:strRef>
              <c:f>Sheet1!$B$1:$G$1</c:f>
              <c:strCache>
                <c:ptCount val="6"/>
                <c:pt idx="0">
                  <c:v>more than 4y</c:v>
                </c:pt>
                <c:pt idx="1">
                  <c:v>2-4y </c:v>
                </c:pt>
                <c:pt idx="2">
                  <c:v>1-2y</c:v>
                </c:pt>
                <c:pt idx="3">
                  <c:v>6m-1y</c:v>
                </c:pt>
                <c:pt idx="4">
                  <c:v>3-6m</c:v>
                </c:pt>
                <c:pt idx="5">
                  <c:v>less than 3m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2.2000000000000002</c:v>
                </c:pt>
                <c:pt idx="1">
                  <c:v>2.1</c:v>
                </c:pt>
                <c:pt idx="2">
                  <c:v>1.8</c:v>
                </c:pt>
                <c:pt idx="3">
                  <c:v>2.9</c:v>
                </c:pt>
                <c:pt idx="4">
                  <c:v>2.0499999999999998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7-4C13-BBE6-CFEFA46064D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HS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cat>
            <c:strRef>
              <c:f>Sheet1!$B$1:$G$1</c:f>
              <c:strCache>
                <c:ptCount val="6"/>
                <c:pt idx="0">
                  <c:v>more than 4y</c:v>
                </c:pt>
                <c:pt idx="1">
                  <c:v>2-4y </c:v>
                </c:pt>
                <c:pt idx="2">
                  <c:v>1-2y</c:v>
                </c:pt>
                <c:pt idx="3">
                  <c:v>6m-1y</c:v>
                </c:pt>
                <c:pt idx="4">
                  <c:v>3-6m</c:v>
                </c:pt>
                <c:pt idx="5">
                  <c:v>less than 3m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1.8</c:v>
                </c:pt>
                <c:pt idx="1">
                  <c:v>2.7</c:v>
                </c:pt>
                <c:pt idx="2">
                  <c:v>2.5</c:v>
                </c:pt>
                <c:pt idx="3">
                  <c:v>3.2</c:v>
                </c:pt>
                <c:pt idx="4">
                  <c:v>3.15</c:v>
                </c:pt>
                <c:pt idx="5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7-4C13-BBE6-CFEFA46064D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HS w graduation</c:v>
                </c:pt>
              </c:strCache>
            </c:strRef>
          </c:tx>
          <c:spPr>
            <a:solidFill>
              <a:srgbClr val="FF9400"/>
            </a:solid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cat>
            <c:strRef>
              <c:f>Sheet1!$B$1:$G$1</c:f>
              <c:strCache>
                <c:ptCount val="6"/>
                <c:pt idx="0">
                  <c:v>more than 4y</c:v>
                </c:pt>
                <c:pt idx="1">
                  <c:v>2-4y </c:v>
                </c:pt>
                <c:pt idx="2">
                  <c:v>1-2y</c:v>
                </c:pt>
                <c:pt idx="3">
                  <c:v>6m-1y</c:v>
                </c:pt>
                <c:pt idx="4">
                  <c:v>3-6m</c:v>
                </c:pt>
                <c:pt idx="5">
                  <c:v>less than 3m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1">
                  <c:v>1.6</c:v>
                </c:pt>
                <c:pt idx="2">
                  <c:v>2.5499999999999998</c:v>
                </c:pt>
                <c:pt idx="3">
                  <c:v>3.15</c:v>
                </c:pt>
                <c:pt idx="4">
                  <c:v>4.9400000000000004</c:v>
                </c:pt>
                <c:pt idx="5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B7-4C13-BBE6-CFEFA46064D1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university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cat>
            <c:strRef>
              <c:f>Sheet1!$B$1:$G$1</c:f>
              <c:strCache>
                <c:ptCount val="6"/>
                <c:pt idx="0">
                  <c:v>more than 4y</c:v>
                </c:pt>
                <c:pt idx="1">
                  <c:v>2-4y </c:v>
                </c:pt>
                <c:pt idx="2">
                  <c:v>1-2y</c:v>
                </c:pt>
                <c:pt idx="3">
                  <c:v>6m-1y</c:v>
                </c:pt>
                <c:pt idx="4">
                  <c:v>3-6m</c:v>
                </c:pt>
                <c:pt idx="5">
                  <c:v>less than 3m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2">
                  <c:v>1</c:v>
                </c:pt>
                <c:pt idx="3">
                  <c:v>1.2</c:v>
                </c:pt>
                <c:pt idx="5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B7-4C13-BBE6-CFEFA4606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2094734552"/>
        <c:axId val="2094734553"/>
        <c:axId val="2094734554"/>
      </c:bar3D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high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2"/>
        <c:crosses val="autoZero"/>
        <c:crossBetween val="between"/>
        <c:majorUnit val="2.25"/>
        <c:minorUnit val="1.125"/>
      </c:valAx>
      <c:serAx>
        <c:axId val="209473455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2094734553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cs-CZ"/>
  <c:roundedCorners val="0"/>
  <c:style val="2"/>
  <c:chart>
    <c:autoTitleDeleted val="1"/>
    <c:view3D>
      <c:rotX val="-1"/>
      <c:hPercent val="46"/>
      <c:rotY val="357"/>
      <c:depthPercent val="31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000000000000001E-3"/>
          <c:y val="5.0000000000000001E-3"/>
          <c:w val="0.99"/>
          <c:h val="0.987500000000000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55+</c:v>
                </c:pt>
              </c:strCache>
            </c:strRef>
          </c:tx>
          <c:spPr>
            <a:solidFill>
              <a:srgbClr val="0175BA"/>
            </a:solid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cat>
            <c:strRef>
              <c:f>Sheet1!$B$1:$I$1</c:f>
              <c:strCache>
                <c:ptCount val="8"/>
              </c:strCache>
            </c:strRef>
          </c:cat>
          <c:val>
            <c:numRef>
              <c:f>Sheet1!$B$2:$I$2</c:f>
              <c:numCache>
                <c:formatCode>General</c:formatCode>
                <c:ptCount val="7"/>
                <c:pt idx="0">
                  <c:v>1.55</c:v>
                </c:pt>
                <c:pt idx="1">
                  <c:v>1.1499999999999999</c:v>
                </c:pt>
                <c:pt idx="2">
                  <c:v>4</c:v>
                </c:pt>
                <c:pt idx="3">
                  <c:v>2.5</c:v>
                </c:pt>
                <c:pt idx="4">
                  <c:v>2.5</c:v>
                </c:pt>
                <c:pt idx="5">
                  <c:v>1.3</c:v>
                </c:pt>
                <c:pt idx="6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42-4E74-B7E0-DB8690DE170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45-54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cat>
            <c:strRef>
              <c:f>Sheet1!$B$1:$I$1</c:f>
              <c:strCache>
                <c:ptCount val="8"/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2.9</c:v>
                </c:pt>
                <c:pt idx="1">
                  <c:v>1.1000000000000001</c:v>
                </c:pt>
                <c:pt idx="2">
                  <c:v>6.1</c:v>
                </c:pt>
                <c:pt idx="3">
                  <c:v>4</c:v>
                </c:pt>
                <c:pt idx="4">
                  <c:v>4.3</c:v>
                </c:pt>
                <c:pt idx="5">
                  <c:v>1.7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42-4E74-B7E0-DB8690DE170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35-44</c:v>
                </c:pt>
              </c:strCache>
            </c:strRef>
          </c:tx>
          <c:spPr>
            <a:solidFill>
              <a:srgbClr val="FF9400"/>
            </a:solid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cat>
            <c:strRef>
              <c:f>Sheet1!$B$1:$I$1</c:f>
              <c:strCache>
                <c:ptCount val="8"/>
              </c:strCache>
            </c:strRef>
          </c:cat>
          <c:val>
            <c:numRef>
              <c:f>Sheet1!$B$4:$I$4</c:f>
              <c:numCache>
                <c:formatCode>General</c:formatCode>
                <c:ptCount val="7"/>
                <c:pt idx="0">
                  <c:v>4.4000000000000004</c:v>
                </c:pt>
                <c:pt idx="1">
                  <c:v>1.9</c:v>
                </c:pt>
                <c:pt idx="2">
                  <c:v>6.2</c:v>
                </c:pt>
                <c:pt idx="3">
                  <c:v>4.0999999999999996</c:v>
                </c:pt>
                <c:pt idx="4">
                  <c:v>4.9000000000000004</c:v>
                </c:pt>
                <c:pt idx="5">
                  <c:v>1.4</c:v>
                </c:pt>
                <c:pt idx="6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42-4E74-B7E0-DB8690DE170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30-34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cat>
            <c:strRef>
              <c:f>Sheet1!$B$1:$I$1</c:f>
              <c:strCache>
                <c:ptCount val="8"/>
              </c:strCache>
            </c:strRef>
          </c:cat>
          <c:val>
            <c:numRef>
              <c:f>Sheet1!$B$5:$I$5</c:f>
              <c:numCache>
                <c:formatCode>General</c:formatCode>
                <c:ptCount val="7"/>
                <c:pt idx="0">
                  <c:v>1.4</c:v>
                </c:pt>
                <c:pt idx="1">
                  <c:v>1.25</c:v>
                </c:pt>
                <c:pt idx="2">
                  <c:v>1.4</c:v>
                </c:pt>
                <c:pt idx="3">
                  <c:v>3.6</c:v>
                </c:pt>
                <c:pt idx="4">
                  <c:v>2.65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42-4E74-B7E0-DB8690DE170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25-29</c:v>
                </c:pt>
              </c:strCache>
            </c:strRef>
          </c:tx>
          <c:spPr>
            <a:solidFill>
              <a:schemeClr val="accent6">
                <a:hueOff val="-119728"/>
                <a:satOff val="5580"/>
                <a:lumOff val="-12961"/>
              </a:schemeClr>
            </a:solid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cat>
            <c:strRef>
              <c:f>Sheet1!$B$1:$I$1</c:f>
              <c:strCache>
                <c:ptCount val="8"/>
              </c:strCache>
            </c:strRef>
          </c:cat>
          <c:val>
            <c:numRef>
              <c:f>Sheet1!$B$6:$I$6</c:f>
              <c:numCache>
                <c:formatCode>General</c:formatCode>
                <c:ptCount val="8"/>
                <c:pt idx="0">
                  <c:v>2.65</c:v>
                </c:pt>
                <c:pt idx="1">
                  <c:v>1.25</c:v>
                </c:pt>
                <c:pt idx="2">
                  <c:v>2.5</c:v>
                </c:pt>
                <c:pt idx="3">
                  <c:v>3.2</c:v>
                </c:pt>
                <c:pt idx="4">
                  <c:v>1.4</c:v>
                </c:pt>
                <c:pt idx="5">
                  <c:v>0.9</c:v>
                </c:pt>
                <c:pt idx="6">
                  <c:v>1</c:v>
                </c:pt>
                <c:pt idx="7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42-4E74-B7E0-DB8690DE170A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15-24</c:v>
                </c:pt>
              </c:strCache>
            </c:strRef>
          </c:tx>
          <c:spPr>
            <a:solidFill>
              <a:srgbClr val="4D4D4D"/>
            </a:solidFill>
            <a:ln w="12700" cap="flat">
              <a:noFill/>
              <a:miter lim="400000"/>
            </a:ln>
            <a:effectLst>
              <a:outerShdw blurRad="127000" dir="7800000" algn="tl">
                <a:srgbClr val="000000">
                  <a:alpha val="50000"/>
                </a:srgbClr>
              </a:outerShdw>
            </a:effectLst>
            <a:sp3d prstMaterial="matte"/>
          </c:spPr>
          <c:invertIfNegative val="0"/>
          <c:cat>
            <c:strRef>
              <c:f>Sheet1!$B$1:$I$1</c:f>
              <c:strCache>
                <c:ptCount val="8"/>
              </c:strCache>
            </c:strRef>
          </c:cat>
          <c:val>
            <c:numRef>
              <c:f>Sheet1!$B$7:$I$7</c:f>
              <c:numCache>
                <c:formatCode>General</c:formatCode>
                <c:ptCount val="8"/>
                <c:pt idx="0">
                  <c:v>2.2000000000000002</c:v>
                </c:pt>
                <c:pt idx="1">
                  <c:v>4.5</c:v>
                </c:pt>
                <c:pt idx="2">
                  <c:v>2.15</c:v>
                </c:pt>
                <c:pt idx="3">
                  <c:v>2.1</c:v>
                </c:pt>
                <c:pt idx="4">
                  <c:v>3.3</c:v>
                </c:pt>
                <c:pt idx="5">
                  <c:v>3.1</c:v>
                </c:pt>
                <c:pt idx="7">
                  <c:v>1.42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242-4E74-B7E0-DB8690DE1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box"/>
        <c:axId val="2094734552"/>
        <c:axId val="2094734553"/>
        <c:axId val="2094734554"/>
      </c:bar3D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FFFFFF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2400" b="0" i="0" u="none" strike="noStrike">
                <a:solidFill>
                  <a:srgbClr val="FFFFFF"/>
                </a:solidFill>
                <a:latin typeface="Helvetica Neue"/>
              </a:defRPr>
            </a:pPr>
            <a:endParaRPr lang="cs-CZ"/>
          </a:p>
        </c:txPr>
        <c:crossAx val="2094734552"/>
        <c:crosses val="autoZero"/>
        <c:crossBetween val="between"/>
        <c:majorUnit val="1.75"/>
        <c:minorUnit val="0.875"/>
      </c:valAx>
      <c:serAx>
        <c:axId val="2094734554"/>
        <c:scaling>
          <c:orientation val="minMax"/>
        </c:scaling>
        <c:delete val="0"/>
        <c:axPos val="b"/>
        <c:majorTickMark val="out"/>
        <c:minorTickMark val="none"/>
        <c:tickLblPos val="none"/>
        <c:spPr>
          <a:ln w="12700" cap="flat">
            <a:noFill/>
            <a:prstDash val="solid"/>
            <a:miter lim="400000"/>
          </a:ln>
        </c:spPr>
        <c:crossAx val="2094734553"/>
        <c:crosses val="autoZero"/>
        <c:tickLblSkip val="1"/>
      </c:ser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4-26T19:09:33.778" idx="1">
    <p:pos x="4032" y="1280"/>
    <p:text>„Člověk přišel na svět proto, aby tady byl, pracoval a žil. Jen moudrý se snaží náš svět postrčit dál, posunout výš. A jen vůl mu v tom brání.“
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–Josef Novák</a:t>
            </a:r>
          </a:p>
        </p:txBody>
      </p:sp>
      <p:sp>
        <p:nvSpPr>
          <p:cNvPr id="94" name="„Sem napište citát.“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„Sem napište citát.“ </a:t>
            </a:r>
          </a:p>
        </p:txBody>
      </p:sp>
      <p:sp>
        <p:nvSpPr>
          <p:cNvPr id="9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>
            <a:spLocks noGrp="1"/>
          </p:cNvSpPr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 názvu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 názvu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4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7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ázek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ázek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Unemployment…"/>
          <p:cNvSpPr txBox="1">
            <a:spLocks noGrp="1"/>
          </p:cNvSpPr>
          <p:nvPr>
            <p:ph type="ctrTitle"/>
          </p:nvPr>
        </p:nvSpPr>
        <p:spPr>
          <a:xfrm>
            <a:off x="1270000" y="1244600"/>
            <a:ext cx="10464800" cy="3302000"/>
          </a:xfrm>
          <a:prstGeom prst="rect">
            <a:avLst/>
          </a:prstGeom>
        </p:spPr>
        <p:txBody>
          <a:bodyPr/>
          <a:lstStyle/>
          <a:p>
            <a:pPr defTabSz="467359">
              <a:defRPr sz="656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Unemployment </a:t>
            </a:r>
          </a:p>
          <a:p>
            <a:pPr defTabSz="467359">
              <a:defRPr sz="656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in the Czech Republic</a:t>
            </a:r>
          </a:p>
        </p:txBody>
      </p:sp>
      <p:sp>
        <p:nvSpPr>
          <p:cNvPr id="120" name="Czech Erasmus+ team…"/>
          <p:cNvSpPr txBox="1">
            <a:spLocks noGrp="1"/>
          </p:cNvSpPr>
          <p:nvPr>
            <p:ph type="subTitle" sz="half" idx="1"/>
          </p:nvPr>
        </p:nvSpPr>
        <p:spPr>
          <a:xfrm>
            <a:off x="1270000" y="5295900"/>
            <a:ext cx="10464800" cy="4230490"/>
          </a:xfrm>
          <a:prstGeom prst="rect">
            <a:avLst/>
          </a:prstGeom>
        </p:spPr>
        <p:txBody>
          <a:bodyPr/>
          <a:lstStyle/>
          <a:p>
            <a:pPr defTabSz="414781">
              <a:defRPr sz="2626">
                <a:latin typeface="Chalkduster"/>
                <a:ea typeface="Chalkduster"/>
                <a:cs typeface="Chalkduster"/>
                <a:sym typeface="Chalkduster"/>
              </a:defRPr>
            </a:pPr>
            <a:r>
              <a:t>Czech Erasmus+ team </a:t>
            </a:r>
          </a:p>
          <a:p>
            <a:pPr defTabSz="414781">
              <a:defRPr sz="2626">
                <a:latin typeface="Chalkduster"/>
                <a:ea typeface="Chalkduster"/>
                <a:cs typeface="Chalkduster"/>
                <a:sym typeface="Chalkduster"/>
              </a:defRPr>
            </a:pPr>
            <a:r>
              <a:t>Eliška Brandová</a:t>
            </a:r>
          </a:p>
          <a:p>
            <a:pPr defTabSz="414781">
              <a:defRPr sz="2626">
                <a:latin typeface="Chalkduster"/>
                <a:ea typeface="Chalkduster"/>
                <a:cs typeface="Chalkduster"/>
                <a:sym typeface="Chalkduster"/>
              </a:defRPr>
            </a:pPr>
            <a:r>
              <a:t>Lina Nguyen</a:t>
            </a:r>
          </a:p>
          <a:p>
            <a:pPr lvl="1" defTabSz="414781">
              <a:defRPr sz="2626">
                <a:latin typeface="Chalkduster"/>
                <a:ea typeface="Chalkduster"/>
                <a:cs typeface="Chalkduster"/>
                <a:sym typeface="Chalkduster"/>
              </a:defRPr>
            </a:pPr>
            <a:r>
              <a:t>Martin Hron</a:t>
            </a:r>
          </a:p>
          <a:p>
            <a:pPr lvl="1" defTabSz="414781">
              <a:defRPr sz="2626">
                <a:latin typeface="Chalkduster"/>
                <a:ea typeface="Chalkduster"/>
                <a:cs typeface="Chalkduster"/>
                <a:sym typeface="Chalkduster"/>
              </a:defRPr>
            </a:pPr>
            <a:r>
              <a:t>Mikuláš Lachma </a:t>
            </a:r>
          </a:p>
          <a:p>
            <a:pPr defTabSz="414781">
              <a:defRPr sz="2626">
                <a:latin typeface="Chalkduster"/>
                <a:ea typeface="Chalkduster"/>
                <a:cs typeface="Chalkduster"/>
                <a:sym typeface="Chalkduster"/>
              </a:defRPr>
            </a:pPr>
            <a:r>
              <a:t>Tereza Tkáčová</a:t>
            </a:r>
          </a:p>
          <a:p>
            <a:pPr defTabSz="414781">
              <a:defRPr sz="2626">
                <a:latin typeface="Chalkduster"/>
                <a:ea typeface="Chalkduster"/>
                <a:cs typeface="Chalkduster"/>
                <a:sym typeface="Chalkduster"/>
              </a:defRPr>
            </a:pPr>
            <a:r>
              <a:t>Věra Zemková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grpId="2" nodeType="afterEffect">
                                  <p:stCondLst>
                                    <p:cond delay="10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1" animBg="1" advAuto="0"/>
      <p:bldP spid="120" grpId="2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Length of unemployment…"/>
          <p:cNvSpPr txBox="1">
            <a:spLocks noGrp="1"/>
          </p:cNvSpPr>
          <p:nvPr>
            <p:ph type="title"/>
          </p:nvPr>
        </p:nvSpPr>
        <p:spPr>
          <a:xfrm>
            <a:off x="952500" y="365426"/>
            <a:ext cx="11099800" cy="2159001"/>
          </a:xfrm>
          <a:prstGeom prst="rect">
            <a:avLst/>
          </a:prstGeom>
        </p:spPr>
        <p:txBody>
          <a:bodyPr/>
          <a:lstStyle/>
          <a:p>
            <a:pPr lvl="1" defTabSz="438150">
              <a:defRPr sz="600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Length of unemployment</a:t>
            </a:r>
          </a:p>
          <a:p>
            <a:pPr lvl="1" defTabSz="438150">
              <a:defRPr sz="600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(women)</a:t>
            </a:r>
          </a:p>
        </p:txBody>
      </p:sp>
      <p:graphicFrame>
        <p:nvGraphicFramePr>
          <p:cNvPr id="150" name="3D sloupcový graf"/>
          <p:cNvGraphicFramePr/>
          <p:nvPr/>
        </p:nvGraphicFramePr>
        <p:xfrm>
          <a:off x="188309" y="3387980"/>
          <a:ext cx="12206899" cy="5913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53" name="Snímek obrazovky 2019-05-10 v 16.25.25.png"/>
          <p:cNvGrpSpPr/>
          <p:nvPr/>
        </p:nvGrpSpPr>
        <p:grpSpPr>
          <a:xfrm>
            <a:off x="10568157" y="1384234"/>
            <a:ext cx="2312418" cy="1978177"/>
            <a:chOff x="0" y="0"/>
            <a:chExt cx="2312416" cy="1978175"/>
          </a:xfrm>
        </p:grpSpPr>
        <p:pic>
          <p:nvPicPr>
            <p:cNvPr id="152" name="Snímek obrazovky 2019-05-10 v 16.25.25.png" descr="Snímek obrazovky 2019-05-10 v 16.25.25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39700" y="165100"/>
              <a:ext cx="2033017" cy="1647976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51" name="Snímek obrazovky 2019-05-10 v 16.25.25.png" descr="Snímek obrazovky 2019-05-10 v 16.25.25.png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2312417" cy="1978176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1" animBg="1" advAuto="0"/>
      <p:bldP spid="150" grpId="2" animBg="1" advAuto="0"/>
      <p:bldP spid="153" grpId="3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Unemployment (age)"/>
          <p:cNvSpPr txBox="1">
            <a:spLocks noGrp="1"/>
          </p:cNvSpPr>
          <p:nvPr>
            <p:ph type="title"/>
          </p:nvPr>
        </p:nvSpPr>
        <p:spPr>
          <a:xfrm>
            <a:off x="311796" y="254000"/>
            <a:ext cx="11099801" cy="2159000"/>
          </a:xfrm>
          <a:prstGeom prst="rect">
            <a:avLst/>
          </a:prstGeom>
        </p:spPr>
        <p:txBody>
          <a:bodyPr/>
          <a:lstStyle>
            <a:lvl1pPr defTabSz="543305">
              <a:defRPr sz="7440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Unemployment (age)</a:t>
            </a:r>
          </a:p>
        </p:txBody>
      </p:sp>
      <p:graphicFrame>
        <p:nvGraphicFramePr>
          <p:cNvPr id="156" name="3D sloupcový graf"/>
          <p:cNvGraphicFramePr/>
          <p:nvPr/>
        </p:nvGraphicFramePr>
        <p:xfrm>
          <a:off x="84913" y="2509046"/>
          <a:ext cx="13113540" cy="6203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7" name="basic W"/>
          <p:cNvSpPr txBox="1"/>
          <p:nvPr/>
        </p:nvSpPr>
        <p:spPr>
          <a:xfrm>
            <a:off x="234729" y="8682751"/>
            <a:ext cx="1169824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i="1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basic W</a:t>
            </a:r>
          </a:p>
        </p:txBody>
      </p:sp>
      <p:sp>
        <p:nvSpPr>
          <p:cNvPr id="158" name="basic M"/>
          <p:cNvSpPr txBox="1"/>
          <p:nvPr/>
        </p:nvSpPr>
        <p:spPr>
          <a:xfrm>
            <a:off x="2000372" y="8682751"/>
            <a:ext cx="1153060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i="1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basic M</a:t>
            </a:r>
          </a:p>
        </p:txBody>
      </p:sp>
      <p:sp>
        <p:nvSpPr>
          <p:cNvPr id="159" name="HS W"/>
          <p:cNvSpPr txBox="1"/>
          <p:nvPr/>
        </p:nvSpPr>
        <p:spPr>
          <a:xfrm>
            <a:off x="3623896" y="8682751"/>
            <a:ext cx="882092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i="1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HS W</a:t>
            </a:r>
          </a:p>
        </p:txBody>
      </p:sp>
      <p:sp>
        <p:nvSpPr>
          <p:cNvPr id="160" name="HS M"/>
          <p:cNvSpPr txBox="1"/>
          <p:nvPr/>
        </p:nvSpPr>
        <p:spPr>
          <a:xfrm>
            <a:off x="5222916" y="8682751"/>
            <a:ext cx="865328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i="1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HS M</a:t>
            </a:r>
          </a:p>
        </p:txBody>
      </p:sp>
      <p:sp>
        <p:nvSpPr>
          <p:cNvPr id="161" name="HS w…"/>
          <p:cNvSpPr txBox="1"/>
          <p:nvPr/>
        </p:nvSpPr>
        <p:spPr>
          <a:xfrm>
            <a:off x="6365710" y="8498601"/>
            <a:ext cx="1514553" cy="829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i="1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HS w </a:t>
            </a:r>
          </a:p>
          <a:p>
            <a:pPr>
              <a:defRPr b="0" i="1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graduation</a:t>
            </a:r>
          </a:p>
        </p:txBody>
      </p:sp>
      <p:sp>
        <p:nvSpPr>
          <p:cNvPr id="162" name="HS w…"/>
          <p:cNvSpPr txBox="1"/>
          <p:nvPr/>
        </p:nvSpPr>
        <p:spPr>
          <a:xfrm>
            <a:off x="8040295" y="8498601"/>
            <a:ext cx="1858977" cy="829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i="1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HS w </a:t>
            </a:r>
          </a:p>
          <a:p>
            <a:pPr>
              <a:defRPr b="0" i="1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t>graduation M</a:t>
            </a:r>
          </a:p>
        </p:txBody>
      </p:sp>
      <p:sp>
        <p:nvSpPr>
          <p:cNvPr id="163" name="college W"/>
          <p:cNvSpPr txBox="1"/>
          <p:nvPr/>
        </p:nvSpPr>
        <p:spPr>
          <a:xfrm>
            <a:off x="10000588" y="8682751"/>
            <a:ext cx="1401776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i="1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college W</a:t>
            </a:r>
          </a:p>
        </p:txBody>
      </p:sp>
      <p:sp>
        <p:nvSpPr>
          <p:cNvPr id="164" name="college M"/>
          <p:cNvSpPr txBox="1"/>
          <p:nvPr/>
        </p:nvSpPr>
        <p:spPr>
          <a:xfrm>
            <a:off x="11503680" y="8682751"/>
            <a:ext cx="1385013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i="1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college M</a:t>
            </a:r>
          </a:p>
        </p:txBody>
      </p:sp>
      <p:grpSp>
        <p:nvGrpSpPr>
          <p:cNvPr id="167" name="Snímek obrazovky 2019-05-10 v 16.34.32.png"/>
          <p:cNvGrpSpPr/>
          <p:nvPr/>
        </p:nvGrpSpPr>
        <p:grpSpPr>
          <a:xfrm>
            <a:off x="11275417" y="274452"/>
            <a:ext cx="1627057" cy="2489201"/>
            <a:chOff x="0" y="0"/>
            <a:chExt cx="1627056" cy="2489200"/>
          </a:xfrm>
        </p:grpSpPr>
        <p:pic>
          <p:nvPicPr>
            <p:cNvPr id="166" name="Snímek obrazovky 2019-05-10 v 16.34.32.png" descr="Snímek obrazovky 2019-05-10 v 16.34.32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39700" y="165100"/>
              <a:ext cx="1347657" cy="21590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65" name="Snímek obrazovky 2019-05-10 v 16.34.32.png" descr="Snímek obrazovky 2019-05-10 v 16.34.32.png"/>
            <p:cNvPicPr>
              <a:picLocks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" y="0"/>
              <a:ext cx="1627058" cy="24892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1" animBg="1" advAuto="0"/>
      <p:bldP spid="156" grpId="2" animBg="1" advAuto="0"/>
      <p:bldP spid="167" grpId="3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–Jan Werich"/>
          <p:cNvSpPr txBox="1">
            <a:spLocks noGrp="1"/>
          </p:cNvSpPr>
          <p:nvPr>
            <p:ph type="body" idx="13"/>
          </p:nvPr>
        </p:nvSpPr>
        <p:spPr>
          <a:xfrm>
            <a:off x="1270000" y="7797800"/>
            <a:ext cx="10464800" cy="787400"/>
          </a:xfrm>
          <a:prstGeom prst="rect">
            <a:avLst/>
          </a:prstGeom>
        </p:spPr>
        <p:txBody>
          <a:bodyPr/>
          <a:lstStyle>
            <a:lvl1pPr>
              <a:defRPr sz="3500" i="0">
                <a:latin typeface="Papyrus"/>
                <a:ea typeface="Papyrus"/>
                <a:cs typeface="Papyrus"/>
                <a:sym typeface="Papyrus"/>
              </a:defRPr>
            </a:lvl1pPr>
          </a:lstStyle>
          <a:p>
            <a:r>
              <a:t>–Jan Werich</a:t>
            </a:r>
          </a:p>
        </p:txBody>
      </p:sp>
      <p:sp>
        <p:nvSpPr>
          <p:cNvPr id="123" name="“Man came into the world to be here, to work and to live. Only the wise tries to push our world further, to move higher.…"/>
          <p:cNvSpPr txBox="1">
            <a:spLocks noGrp="1"/>
          </p:cNvSpPr>
          <p:nvPr>
            <p:ph type="body" idx="14"/>
          </p:nvPr>
        </p:nvSpPr>
        <p:spPr>
          <a:xfrm>
            <a:off x="1270000" y="2286000"/>
            <a:ext cx="10464800" cy="4673601"/>
          </a:xfrm>
          <a:prstGeom prst="rect">
            <a:avLst/>
          </a:prstGeom>
        </p:spPr>
        <p:txBody>
          <a:bodyPr/>
          <a:lstStyle/>
          <a:p>
            <a:pPr>
              <a:defRPr sz="4700">
                <a:latin typeface="Papyrus"/>
                <a:ea typeface="Papyrus"/>
                <a:cs typeface="Papyrus"/>
                <a:sym typeface="Papyrus"/>
              </a:defRPr>
            </a:pPr>
            <a:r>
              <a:t>“Man came into the world to be here, to work and to live. Only the wise tries to push our world further, to move higher. </a:t>
            </a:r>
          </a:p>
          <a:p>
            <a:pPr>
              <a:defRPr sz="4700">
                <a:latin typeface="Papyrus"/>
                <a:ea typeface="Papyrus"/>
                <a:cs typeface="Papyrus"/>
                <a:sym typeface="Papyrus"/>
              </a:defRPr>
            </a:pPr>
            <a:r>
              <a:t>And only the ox prevents it. 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2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1" animBg="1" advAuto="0"/>
      <p:bldP spid="123" grpId="2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Unemployment by gender"/>
          <p:cNvSpPr txBox="1">
            <a:spLocks noGrp="1"/>
          </p:cNvSpPr>
          <p:nvPr>
            <p:ph type="title"/>
          </p:nvPr>
        </p:nvSpPr>
        <p:spPr>
          <a:xfrm>
            <a:off x="770086" y="977900"/>
            <a:ext cx="11464628" cy="166321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Unemployment by gender</a:t>
            </a:r>
          </a:p>
        </p:txBody>
      </p:sp>
      <p:graphicFrame>
        <p:nvGraphicFramePr>
          <p:cNvPr id="126" name="3D sloupcový graf"/>
          <p:cNvGraphicFramePr/>
          <p:nvPr/>
        </p:nvGraphicFramePr>
        <p:xfrm>
          <a:off x="667964" y="2571130"/>
          <a:ext cx="11816062" cy="6937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" dur="2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4" fill="hold" grpId="3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animBg="1" advAuto="0"/>
      <p:bldP spid="125" grpId="2" animBg="1" advAuto="0"/>
      <p:bldP spid="126" grpId="3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3D sloupcový graf"/>
          <p:cNvGraphicFramePr/>
          <p:nvPr/>
        </p:nvGraphicFramePr>
        <p:xfrm>
          <a:off x="312057" y="3144756"/>
          <a:ext cx="12676136" cy="6229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9" name="Unemployment in the Czech Republic in 2018"/>
          <p:cNvSpPr txBox="1">
            <a:spLocks noGrp="1"/>
          </p:cNvSpPr>
          <p:nvPr>
            <p:ph type="title"/>
          </p:nvPr>
        </p:nvSpPr>
        <p:spPr>
          <a:xfrm>
            <a:off x="907219" y="813960"/>
            <a:ext cx="11485812" cy="2038451"/>
          </a:xfrm>
          <a:prstGeom prst="rect">
            <a:avLst/>
          </a:prstGeom>
        </p:spPr>
        <p:txBody>
          <a:bodyPr/>
          <a:lstStyle>
            <a:lvl1pPr>
              <a:defRPr sz="5200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Unemployment in the Czech Republic in 2018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box(out)">
                                      <p:cBhvr>
                                        <p:cTn id="6" dur="1000" fill="hold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2" nodeType="afterEffect">
                                  <p:stCondLst>
                                    <p:cond delay="1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2" animBg="1" advAuto="0"/>
      <p:bldP spid="129" grpId="1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" name="3D sloupcový graf"/>
          <p:cNvGraphicFramePr/>
          <p:nvPr/>
        </p:nvGraphicFramePr>
        <p:xfrm>
          <a:off x="416210" y="926865"/>
          <a:ext cx="11938976" cy="8712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2" name="Název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ázev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endParaRPr/>
          </a:p>
        </p:txBody>
      </p:sp>
      <p:graphicFrame>
        <p:nvGraphicFramePr>
          <p:cNvPr id="135" name="3D sloupcový graf"/>
          <p:cNvGraphicFramePr/>
          <p:nvPr/>
        </p:nvGraphicFramePr>
        <p:xfrm>
          <a:off x="377913" y="2958417"/>
          <a:ext cx="12210874" cy="5675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6" name="hight schools graduates"/>
          <p:cNvSpPr txBox="1"/>
          <p:nvPr/>
        </p:nvSpPr>
        <p:spPr>
          <a:xfrm>
            <a:off x="502767" y="7916520"/>
            <a:ext cx="333786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 hight schools graduates</a:t>
            </a:r>
          </a:p>
        </p:txBody>
      </p:sp>
      <p:sp>
        <p:nvSpPr>
          <p:cNvPr id="137" name="high school registered"/>
          <p:cNvSpPr txBox="1"/>
          <p:nvPr/>
        </p:nvSpPr>
        <p:spPr>
          <a:xfrm>
            <a:off x="3849817" y="8381507"/>
            <a:ext cx="299405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high school registered</a:t>
            </a:r>
          </a:p>
        </p:txBody>
      </p:sp>
      <p:sp>
        <p:nvSpPr>
          <p:cNvPr id="138" name="high school accepted"/>
          <p:cNvSpPr txBox="1"/>
          <p:nvPr/>
        </p:nvSpPr>
        <p:spPr>
          <a:xfrm>
            <a:off x="6369460" y="8874350"/>
            <a:ext cx="293187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high school accepted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Fruitfulness registered on high school"/>
          <p:cNvSpPr txBox="1">
            <a:spLocks noGrp="1"/>
          </p:cNvSpPr>
          <p:nvPr>
            <p:ph type="title"/>
          </p:nvPr>
        </p:nvSpPr>
        <p:spPr>
          <a:xfrm>
            <a:off x="952500" y="457200"/>
            <a:ext cx="11099800" cy="2159000"/>
          </a:xfrm>
          <a:prstGeom prst="rect">
            <a:avLst/>
          </a:prstGeom>
        </p:spPr>
        <p:txBody>
          <a:bodyPr/>
          <a:lstStyle>
            <a:lvl1pPr defTabSz="461518">
              <a:defRPr sz="6320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Fruitfulness registered on high school</a:t>
            </a:r>
          </a:p>
        </p:txBody>
      </p:sp>
      <p:graphicFrame>
        <p:nvGraphicFramePr>
          <p:cNvPr id="141" name="3D sloupcový graf"/>
          <p:cNvGraphicFramePr/>
          <p:nvPr/>
        </p:nvGraphicFramePr>
        <p:xfrm>
          <a:off x="660773" y="2935901"/>
          <a:ext cx="11634651" cy="6580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1" animBg="1" advAuto="0"/>
      <p:bldP spid="141" grpId="2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Unemployment in Pribram by gender"/>
          <p:cNvSpPr txBox="1">
            <a:spLocks noGrp="1"/>
          </p:cNvSpPr>
          <p:nvPr>
            <p:ph type="title"/>
          </p:nvPr>
        </p:nvSpPr>
        <p:spPr>
          <a:xfrm>
            <a:off x="885924" y="342900"/>
            <a:ext cx="11232952" cy="2302471"/>
          </a:xfrm>
          <a:prstGeom prst="rect">
            <a:avLst/>
          </a:prstGeom>
        </p:spPr>
        <p:txBody>
          <a:bodyPr/>
          <a:lstStyle>
            <a:lvl1pPr defTabSz="490727">
              <a:defRPr sz="6719">
                <a:latin typeface="Chalkduster"/>
                <a:ea typeface="Chalkduster"/>
                <a:cs typeface="Chalkduster"/>
                <a:sym typeface="Chalkduster"/>
              </a:defRPr>
            </a:lvl1pPr>
          </a:lstStyle>
          <a:p>
            <a:r>
              <a:t>Unemployment in Pribram by gender</a:t>
            </a:r>
          </a:p>
        </p:txBody>
      </p:sp>
      <p:graphicFrame>
        <p:nvGraphicFramePr>
          <p:cNvPr id="144" name="3D koláčový graf"/>
          <p:cNvGraphicFramePr/>
          <p:nvPr/>
        </p:nvGraphicFramePr>
        <p:xfrm>
          <a:off x="3054636" y="2888963"/>
          <a:ext cx="6712837" cy="6730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1" animBg="1" advAuto="0"/>
      <p:bldP spid="144" grpId="2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" name="3D plošný graf"/>
          <p:cNvGraphicFramePr/>
          <p:nvPr/>
        </p:nvGraphicFramePr>
        <p:xfrm>
          <a:off x="172455" y="2090624"/>
          <a:ext cx="12659890" cy="6911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7" name="Comparation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38150">
              <a:defRPr sz="600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Comparation </a:t>
            </a:r>
          </a:p>
          <a:p>
            <a:pPr defTabSz="438150">
              <a:defRPr sz="6000">
                <a:latin typeface="Chalkduster"/>
                <a:ea typeface="Chalkduster"/>
                <a:cs typeface="Chalkduster"/>
                <a:sym typeface="Chalkduster"/>
              </a:defRPr>
            </a:pPr>
            <a:r>
              <a:t>Pribram X Czech republic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2" animBg="1" advAuto="0"/>
      <p:bldP spid="147" grpId="1" animBg="1" advAuto="0"/>
    </p:bld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Office PowerPoint</Application>
  <PresentationFormat>Vlastní</PresentationFormat>
  <Paragraphs>34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Helvetica Neue</vt:lpstr>
      <vt:lpstr>Helvetica Neue Light</vt:lpstr>
      <vt:lpstr>Helvetica Neue Medium</vt:lpstr>
      <vt:lpstr>Chalkduster</vt:lpstr>
      <vt:lpstr>Papyrus</vt:lpstr>
      <vt:lpstr>Black</vt:lpstr>
      <vt:lpstr>Unemployment  in the Czech Republic</vt:lpstr>
      <vt:lpstr>Prezentace aplikace PowerPoint</vt:lpstr>
      <vt:lpstr>Unemployment by gender</vt:lpstr>
      <vt:lpstr>Unemployment in the Czech Republic in 2018</vt:lpstr>
      <vt:lpstr>Prezentace aplikace PowerPoint</vt:lpstr>
      <vt:lpstr>Prezentace aplikace PowerPoint</vt:lpstr>
      <vt:lpstr>Fruitfulness registered on high school</vt:lpstr>
      <vt:lpstr>Unemployment in Pribram by gender</vt:lpstr>
      <vt:lpstr>Comparation  Pribram X Czech republic</vt:lpstr>
      <vt:lpstr>Length of unemployment (women)</vt:lpstr>
      <vt:lpstr>Unemployment (age)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Unemployment  in the Czech Republic</dc:title>
  <dc:creator>Kateřina Nosková</dc:creator>
  <cp:lastModifiedBy>Kateřina Nosková</cp:lastModifiedBy>
  <cp:revision>1</cp:revision>
  <dcterms:modified xsi:type="dcterms:W3CDTF">2019-06-19T06:17:00Z</dcterms:modified>
</cp:coreProperties>
</file>