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</p:sldMasterIdLst>
  <p:notesMasterIdLst>
    <p:notesMasterId r:id="rId30"/>
  </p:notesMasterIdLst>
  <p:handoutMasterIdLst>
    <p:handoutMasterId r:id="rId31"/>
  </p:handoutMasterIdLst>
  <p:sldIdLst>
    <p:sldId id="292" r:id="rId4"/>
    <p:sldId id="293" r:id="rId5"/>
    <p:sldId id="294" r:id="rId6"/>
    <p:sldId id="295" r:id="rId7"/>
    <p:sldId id="296" r:id="rId8"/>
    <p:sldId id="298" r:id="rId9"/>
    <p:sldId id="299" r:id="rId10"/>
    <p:sldId id="318" r:id="rId11"/>
    <p:sldId id="319" r:id="rId12"/>
    <p:sldId id="302" r:id="rId13"/>
    <p:sldId id="303" r:id="rId14"/>
    <p:sldId id="304" r:id="rId15"/>
    <p:sldId id="305" r:id="rId16"/>
    <p:sldId id="306" r:id="rId17"/>
    <p:sldId id="307" r:id="rId18"/>
    <p:sldId id="320" r:id="rId19"/>
    <p:sldId id="322" r:id="rId20"/>
    <p:sldId id="308" r:id="rId21"/>
    <p:sldId id="309" r:id="rId22"/>
    <p:sldId id="310" r:id="rId23"/>
    <p:sldId id="311" r:id="rId24"/>
    <p:sldId id="312" r:id="rId25"/>
    <p:sldId id="321" r:id="rId26"/>
    <p:sldId id="315" r:id="rId27"/>
    <p:sldId id="316" r:id="rId28"/>
    <p:sldId id="317" r:id="rId29"/>
  </p:sldIdLst>
  <p:sldSz cx="9144000" cy="6858000" type="screen4x3"/>
  <p:notesSz cx="6797675" cy="98726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8E1"/>
    <a:srgbClr val="4B91D1"/>
    <a:srgbClr val="6DA6D9"/>
    <a:srgbClr val="3B87CD"/>
    <a:srgbClr val="D05CC2"/>
    <a:srgbClr val="FBF0FE"/>
    <a:srgbClr val="FCB49E"/>
    <a:srgbClr val="F8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6305" autoAdjust="0"/>
  </p:normalViewPr>
  <p:slideViewPr>
    <p:cSldViewPr snapToGrid="0">
      <p:cViewPr varScale="1">
        <p:scale>
          <a:sx n="86" d="100"/>
          <a:sy n="86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2D819-1C07-4EB7-B630-1795ABA94CB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3B7018-D6FD-470A-85E5-D3660AB592D2}">
      <dgm:prSet phldrT="[Testo]"/>
      <dgm:spPr>
        <a:solidFill>
          <a:srgbClr val="6AA343"/>
        </a:solidFill>
        <a:ln w="38100">
          <a:solidFill>
            <a:srgbClr val="6AA343"/>
          </a:solidFill>
        </a:ln>
      </dgm:spPr>
      <dgm:t>
        <a:bodyPr/>
        <a:lstStyle/>
        <a:p>
          <a:r>
            <a:rPr lang="it-IT" b="1" dirty="0">
              <a:solidFill>
                <a:schemeClr val="bg1"/>
              </a:solidFill>
            </a:rPr>
            <a:t>LEARNERS</a:t>
          </a:r>
        </a:p>
      </dgm:t>
    </dgm:pt>
    <dgm:pt modelId="{AEC2CC83-3EDA-428A-BC13-E91EC2F3E11C}" type="parTrans" cxnId="{9FD66E7C-0EF8-451A-83B8-0D6AA5B31453}">
      <dgm:prSet/>
      <dgm:spPr/>
      <dgm:t>
        <a:bodyPr/>
        <a:lstStyle/>
        <a:p>
          <a:endParaRPr lang="it-IT"/>
        </a:p>
      </dgm:t>
    </dgm:pt>
    <dgm:pt modelId="{E40158F4-0976-4A33-BA7C-9DB2AEDF0AD3}" type="sibTrans" cxnId="{9FD66E7C-0EF8-451A-83B8-0D6AA5B31453}">
      <dgm:prSet/>
      <dgm:spPr/>
      <dgm:t>
        <a:bodyPr/>
        <a:lstStyle/>
        <a:p>
          <a:endParaRPr lang="it-IT"/>
        </a:p>
      </dgm:t>
    </dgm:pt>
    <dgm:pt modelId="{6D0B9AFD-5AB7-4072-B343-ABB6F5F71C88}">
      <dgm:prSet custT="1"/>
      <dgm:spPr>
        <a:ln w="28575">
          <a:solidFill>
            <a:srgbClr val="6AA343"/>
          </a:solidFill>
        </a:ln>
      </dgm:spPr>
      <dgm:t>
        <a:bodyPr/>
        <a:lstStyle/>
        <a:p>
          <a:pPr algn="l"/>
          <a:r>
            <a:rPr lang="it-IT" sz="3200" b="1" cap="small" baseline="0" dirty="0">
              <a:solidFill>
                <a:srgbClr val="003374"/>
              </a:solidFill>
            </a:rPr>
            <a:t>- allievi VET </a:t>
          </a:r>
        </a:p>
        <a:p>
          <a:pPr algn="l"/>
          <a:r>
            <a:rPr lang="it-IT" sz="3200" b="1" cap="small" baseline="0" dirty="0">
              <a:solidFill>
                <a:srgbClr val="003374"/>
              </a:solidFill>
            </a:rPr>
            <a:t>- apprendisti </a:t>
          </a:r>
        </a:p>
        <a:p>
          <a:pPr algn="l"/>
          <a:r>
            <a:rPr lang="it-IT" sz="3200" b="1" cap="small" baseline="0" dirty="0">
              <a:solidFill>
                <a:srgbClr val="003374"/>
              </a:solidFill>
            </a:rPr>
            <a:t>- neo diplomati</a:t>
          </a:r>
          <a:r>
            <a:rPr lang="it-IT" sz="3200" b="1" cap="small" baseline="0" dirty="0">
              <a:solidFill>
                <a:srgbClr val="C00000"/>
              </a:solidFill>
            </a:rPr>
            <a:t>*</a:t>
          </a:r>
          <a:r>
            <a:rPr lang="it-IT" sz="3200" b="1" cap="small" baseline="0" dirty="0"/>
            <a:t> </a:t>
          </a:r>
        </a:p>
        <a:p>
          <a:pPr algn="l"/>
          <a:r>
            <a:rPr lang="it-IT" sz="3200" b="1" cap="small" baseline="0" dirty="0">
              <a:solidFill>
                <a:srgbClr val="003374"/>
              </a:solidFill>
            </a:rPr>
            <a:t>- neo qualificati</a:t>
          </a:r>
          <a:r>
            <a:rPr lang="it-IT" sz="3200" b="1" cap="small" baseline="0" dirty="0">
              <a:solidFill>
                <a:srgbClr val="C00000"/>
              </a:solidFill>
            </a:rPr>
            <a:t>*</a:t>
          </a:r>
          <a:endParaRPr lang="it-IT" sz="3200" b="1" cap="small" baseline="0" dirty="0">
            <a:solidFill>
              <a:srgbClr val="003374"/>
            </a:solidFill>
          </a:endParaRPr>
        </a:p>
      </dgm:t>
    </dgm:pt>
    <dgm:pt modelId="{168F0991-90BA-4EA3-AF76-D48C7983C0DA}" type="parTrans" cxnId="{75EA2D6B-2801-45AF-8D5F-C363EE0AA53A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it-IT"/>
        </a:p>
      </dgm:t>
    </dgm:pt>
    <dgm:pt modelId="{D69EF4AF-BE36-47B6-860C-A70CA0287FCA}" type="sibTrans" cxnId="{75EA2D6B-2801-45AF-8D5F-C363EE0AA53A}">
      <dgm:prSet/>
      <dgm:spPr/>
      <dgm:t>
        <a:bodyPr/>
        <a:lstStyle/>
        <a:p>
          <a:endParaRPr lang="it-IT"/>
        </a:p>
      </dgm:t>
    </dgm:pt>
    <dgm:pt modelId="{9D7B9DBC-47E6-4B1D-B51D-D0D09D73D70B}" type="pres">
      <dgm:prSet presAssocID="{EBE2D819-1C07-4EB7-B630-1795ABA94C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CFA3A6-5F6D-4997-96E2-D4687298861E}" type="pres">
      <dgm:prSet presAssocID="{403B7018-D6FD-470A-85E5-D3660AB592D2}" presName="root" presStyleCnt="0"/>
      <dgm:spPr/>
    </dgm:pt>
    <dgm:pt modelId="{80E089D4-7BF0-4C1B-B662-201DF14D3067}" type="pres">
      <dgm:prSet presAssocID="{403B7018-D6FD-470A-85E5-D3660AB592D2}" presName="rootComposite" presStyleCnt="0"/>
      <dgm:spPr/>
    </dgm:pt>
    <dgm:pt modelId="{4C00112E-E7B7-4894-AB18-E25E0D017724}" type="pres">
      <dgm:prSet presAssocID="{403B7018-D6FD-470A-85E5-D3660AB592D2}" presName="rootText" presStyleLbl="node1" presStyleIdx="0" presStyleCnt="1" custScaleX="161234" custScaleY="35302" custLinFactNeighborX="2730" custLinFactNeighborY="11922"/>
      <dgm:spPr/>
    </dgm:pt>
    <dgm:pt modelId="{1E490007-9609-4604-B697-F0AC881D200E}" type="pres">
      <dgm:prSet presAssocID="{403B7018-D6FD-470A-85E5-D3660AB592D2}" presName="rootConnector" presStyleLbl="node1" presStyleIdx="0" presStyleCnt="1"/>
      <dgm:spPr/>
    </dgm:pt>
    <dgm:pt modelId="{92D68E17-8F56-49CC-BCDF-FED9BB095FAF}" type="pres">
      <dgm:prSet presAssocID="{403B7018-D6FD-470A-85E5-D3660AB592D2}" presName="childShape" presStyleCnt="0"/>
      <dgm:spPr/>
    </dgm:pt>
    <dgm:pt modelId="{D713C9CD-43BF-4AA9-B6A5-AA29C5516CC5}" type="pres">
      <dgm:prSet presAssocID="{168F0991-90BA-4EA3-AF76-D48C7983C0DA}" presName="Name13" presStyleLbl="parChTrans1D2" presStyleIdx="0" presStyleCnt="1"/>
      <dgm:spPr>
        <a:prstGeom prst="curvedRightArrow">
          <a:avLst/>
        </a:prstGeom>
      </dgm:spPr>
    </dgm:pt>
    <dgm:pt modelId="{96300319-2F12-494F-9C09-1EFA70F5FEBC}" type="pres">
      <dgm:prSet presAssocID="{6D0B9AFD-5AB7-4072-B343-ABB6F5F71C88}" presName="childText" presStyleLbl="bgAcc1" presStyleIdx="0" presStyleCnt="1" custScaleX="160719" custScaleY="180601">
        <dgm:presLayoutVars>
          <dgm:bulletEnabled val="1"/>
        </dgm:presLayoutVars>
      </dgm:prSet>
      <dgm:spPr/>
    </dgm:pt>
  </dgm:ptLst>
  <dgm:cxnLst>
    <dgm:cxn modelId="{75EA2D6B-2801-45AF-8D5F-C363EE0AA53A}" srcId="{403B7018-D6FD-470A-85E5-D3660AB592D2}" destId="{6D0B9AFD-5AB7-4072-B343-ABB6F5F71C88}" srcOrd="0" destOrd="0" parTransId="{168F0991-90BA-4EA3-AF76-D48C7983C0DA}" sibTransId="{D69EF4AF-BE36-47B6-860C-A70CA0287FCA}"/>
    <dgm:cxn modelId="{52879551-7E8B-4C47-89FB-3325BAA60BED}" type="presOf" srcId="{403B7018-D6FD-470A-85E5-D3660AB592D2}" destId="{1E490007-9609-4604-B697-F0AC881D200E}" srcOrd="1" destOrd="0" presId="urn:microsoft.com/office/officeart/2005/8/layout/hierarchy3"/>
    <dgm:cxn modelId="{9FD66E7C-0EF8-451A-83B8-0D6AA5B31453}" srcId="{EBE2D819-1C07-4EB7-B630-1795ABA94CBD}" destId="{403B7018-D6FD-470A-85E5-D3660AB592D2}" srcOrd="0" destOrd="0" parTransId="{AEC2CC83-3EDA-428A-BC13-E91EC2F3E11C}" sibTransId="{E40158F4-0976-4A33-BA7C-9DB2AEDF0AD3}"/>
    <dgm:cxn modelId="{5E55B67D-230F-4ADF-9FA7-D100E87218B8}" type="presOf" srcId="{6D0B9AFD-5AB7-4072-B343-ABB6F5F71C88}" destId="{96300319-2F12-494F-9C09-1EFA70F5FEBC}" srcOrd="0" destOrd="0" presId="urn:microsoft.com/office/officeart/2005/8/layout/hierarchy3"/>
    <dgm:cxn modelId="{D0FA5AAA-D39D-474E-94CA-ADF44DF20A56}" type="presOf" srcId="{EBE2D819-1C07-4EB7-B630-1795ABA94CBD}" destId="{9D7B9DBC-47E6-4B1D-B51D-D0D09D73D70B}" srcOrd="0" destOrd="0" presId="urn:microsoft.com/office/officeart/2005/8/layout/hierarchy3"/>
    <dgm:cxn modelId="{84A8D0AD-0ED1-46A1-847F-B46F9C778F71}" type="presOf" srcId="{168F0991-90BA-4EA3-AF76-D48C7983C0DA}" destId="{D713C9CD-43BF-4AA9-B6A5-AA29C5516CC5}" srcOrd="0" destOrd="0" presId="urn:microsoft.com/office/officeart/2005/8/layout/hierarchy3"/>
    <dgm:cxn modelId="{5C14A1E9-1F24-4224-B1D9-CAF18A5722AD}" type="presOf" srcId="{403B7018-D6FD-470A-85E5-D3660AB592D2}" destId="{4C00112E-E7B7-4894-AB18-E25E0D017724}" srcOrd="0" destOrd="0" presId="urn:microsoft.com/office/officeart/2005/8/layout/hierarchy3"/>
    <dgm:cxn modelId="{DB6B2503-DB7E-4ACC-917B-68FC945FF3B1}" type="presParOf" srcId="{9D7B9DBC-47E6-4B1D-B51D-D0D09D73D70B}" destId="{18CFA3A6-5F6D-4997-96E2-D4687298861E}" srcOrd="0" destOrd="0" presId="urn:microsoft.com/office/officeart/2005/8/layout/hierarchy3"/>
    <dgm:cxn modelId="{43DE6562-86E4-451F-9BE2-9D6D4FA77D14}" type="presParOf" srcId="{18CFA3A6-5F6D-4997-96E2-D4687298861E}" destId="{80E089D4-7BF0-4C1B-B662-201DF14D3067}" srcOrd="0" destOrd="0" presId="urn:microsoft.com/office/officeart/2005/8/layout/hierarchy3"/>
    <dgm:cxn modelId="{8A50E556-B1E1-4D40-86A8-3D6189B7E5A4}" type="presParOf" srcId="{80E089D4-7BF0-4C1B-B662-201DF14D3067}" destId="{4C00112E-E7B7-4894-AB18-E25E0D017724}" srcOrd="0" destOrd="0" presId="urn:microsoft.com/office/officeart/2005/8/layout/hierarchy3"/>
    <dgm:cxn modelId="{23EF7E8F-9215-4DB7-B1F2-879F881FB079}" type="presParOf" srcId="{80E089D4-7BF0-4C1B-B662-201DF14D3067}" destId="{1E490007-9609-4604-B697-F0AC881D200E}" srcOrd="1" destOrd="0" presId="urn:microsoft.com/office/officeart/2005/8/layout/hierarchy3"/>
    <dgm:cxn modelId="{286115AB-ABE5-451C-9416-20CD445AEBAE}" type="presParOf" srcId="{18CFA3A6-5F6D-4997-96E2-D4687298861E}" destId="{92D68E17-8F56-49CC-BCDF-FED9BB095FAF}" srcOrd="1" destOrd="0" presId="urn:microsoft.com/office/officeart/2005/8/layout/hierarchy3"/>
    <dgm:cxn modelId="{99E990A0-82AE-4FF3-B290-63BD6099C09C}" type="presParOf" srcId="{92D68E17-8F56-49CC-BCDF-FED9BB095FAF}" destId="{D713C9CD-43BF-4AA9-B6A5-AA29C5516CC5}" srcOrd="0" destOrd="0" presId="urn:microsoft.com/office/officeart/2005/8/layout/hierarchy3"/>
    <dgm:cxn modelId="{D68B41AE-BE55-473F-A99E-57D043173AB4}" type="presParOf" srcId="{92D68E17-8F56-49CC-BCDF-FED9BB095FAF}" destId="{96300319-2F12-494F-9C09-1EFA70F5FEBC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08E11-39EA-4301-849A-0CDA7E4471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8A6CADC-9DDC-4AAD-9D12-0FAA6415FF86}">
      <dgm:prSet phldrT="[Testo]" custT="1"/>
      <dgm:spPr>
        <a:solidFill>
          <a:schemeClr val="accent2">
            <a:lumMod val="20000"/>
            <a:lumOff val="80000"/>
          </a:schemeClr>
        </a:solidFill>
        <a:ln>
          <a:solidFill>
            <a:srgbClr val="0000FF"/>
          </a:solidFill>
          <a:prstDash val="sysDash"/>
        </a:ln>
      </dgm:spPr>
      <dgm:t>
        <a:bodyPr/>
        <a:lstStyle/>
        <a:p>
          <a:r>
            <a:rPr lang="it-IT" sz="2000" b="1" cap="small" baseline="0" dirty="0">
              <a:latin typeface="Cambria" panose="02040503050406030204" pitchFamily="18" charset="0"/>
              <a:ea typeface="Cambria" panose="02040503050406030204" pitchFamily="18" charset="0"/>
            </a:rPr>
            <a:t>cognitiva</a:t>
          </a:r>
        </a:p>
        <a:p>
          <a:endParaRPr lang="it-IT" sz="2000" b="1" cap="small" baseline="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 sviluppo di competenze trasversali e di abilità comunicative anche nella lingua straniera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88CA3A-C1B1-4812-AAD6-C19E95F198FD}" type="parTrans" cxnId="{868E6A53-2EBD-402E-8CC0-D0AB4D04A458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9BA11D-517E-4813-B478-FA4FCD228081}" type="sibTrans" cxnId="{868E6A53-2EBD-402E-8CC0-D0AB4D04A458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1B0B21-C7B1-4309-9FBE-5FF62E4D91A7}">
      <dgm:prSet custT="1"/>
      <dgm:spPr>
        <a:solidFill>
          <a:schemeClr val="accent6">
            <a:lumMod val="20000"/>
            <a:lumOff val="80000"/>
            <a:alpha val="50000"/>
          </a:schemeClr>
        </a:solidFill>
        <a:ln>
          <a:solidFill>
            <a:srgbClr val="0000FF"/>
          </a:solidFill>
          <a:prstDash val="sysDash"/>
        </a:ln>
      </dgm:spPr>
      <dgm:t>
        <a:bodyPr/>
        <a:lstStyle/>
        <a:p>
          <a:r>
            <a:rPr lang="it-IT" sz="2000" b="1" cap="small" baseline="0" dirty="0">
              <a:latin typeface="Cambria" panose="02040503050406030204" pitchFamily="18" charset="0"/>
              <a:ea typeface="Cambria" panose="02040503050406030204" pitchFamily="18" charset="0"/>
            </a:rPr>
            <a:t>socio-economica</a:t>
          </a:r>
        </a:p>
        <a:p>
          <a:r>
            <a:rPr lang="it-IT" sz="2000" b="1" cap="small" baseline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it-IT" sz="20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incremento della competitività sul mercato del lavoro miglioramento delle opportunità di inserimento occupazionale</a:t>
          </a:r>
        </a:p>
      </dgm:t>
    </dgm:pt>
    <dgm:pt modelId="{6C274EEE-CC0A-4FF8-AA5F-F70685D49820}" type="parTrans" cxnId="{0514AB89-2DCA-470A-9827-41D3B8464D27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BA9373F-4CF7-4D07-A10F-C3B446E5DA87}" type="sibTrans" cxnId="{0514AB89-2DCA-470A-9827-41D3B8464D27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8ACFDB-D63A-4465-9B5F-284E031C2E83}" type="pres">
      <dgm:prSet presAssocID="{CB408E11-39EA-4301-849A-0CDA7E4471A1}" presName="compositeShape" presStyleCnt="0">
        <dgm:presLayoutVars>
          <dgm:chMax val="7"/>
          <dgm:dir/>
          <dgm:resizeHandles val="exact"/>
        </dgm:presLayoutVars>
      </dgm:prSet>
      <dgm:spPr/>
    </dgm:pt>
    <dgm:pt modelId="{2B255B10-9C90-4FED-849B-728927FCE237}" type="pres">
      <dgm:prSet presAssocID="{68A6CADC-9DDC-4AAD-9D12-0FAA6415FF86}" presName="circ1" presStyleLbl="vennNode1" presStyleIdx="0" presStyleCnt="2" custLinFactNeighborX="-308" custLinFactNeighborY="-9204"/>
      <dgm:spPr/>
    </dgm:pt>
    <dgm:pt modelId="{DAA12306-BFF8-4907-862B-02A10B43060E}" type="pres">
      <dgm:prSet presAssocID="{68A6CADC-9DDC-4AAD-9D12-0FAA6415FF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8B437A-D47A-4549-8A30-1F5F84C6ACE8}" type="pres">
      <dgm:prSet presAssocID="{1F1B0B21-C7B1-4309-9FBE-5FF62E4D91A7}" presName="circ2" presStyleLbl="vennNode1" presStyleIdx="1" presStyleCnt="2" custLinFactNeighborX="8615" custLinFactNeighborY="-273"/>
      <dgm:spPr/>
    </dgm:pt>
    <dgm:pt modelId="{0D67323D-98B8-4BD1-9CFD-29B262F586C1}" type="pres">
      <dgm:prSet presAssocID="{1F1B0B21-C7B1-4309-9FBE-5FF62E4D91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228A33-B1D4-4C79-AB4B-8A3EFEED326B}" type="presOf" srcId="{CB408E11-39EA-4301-849A-0CDA7E4471A1}" destId="{588ACFDB-D63A-4465-9B5F-284E031C2E83}" srcOrd="0" destOrd="0" presId="urn:microsoft.com/office/officeart/2005/8/layout/venn1"/>
    <dgm:cxn modelId="{9829906A-1148-4128-8153-24D9AC861A28}" type="presOf" srcId="{68A6CADC-9DDC-4AAD-9D12-0FAA6415FF86}" destId="{DAA12306-BFF8-4907-862B-02A10B43060E}" srcOrd="1" destOrd="0" presId="urn:microsoft.com/office/officeart/2005/8/layout/venn1"/>
    <dgm:cxn modelId="{868E6A53-2EBD-402E-8CC0-D0AB4D04A458}" srcId="{CB408E11-39EA-4301-849A-0CDA7E4471A1}" destId="{68A6CADC-9DDC-4AAD-9D12-0FAA6415FF86}" srcOrd="0" destOrd="0" parTransId="{D588CA3A-C1B1-4812-AAD6-C19E95F198FD}" sibTransId="{499BA11D-517E-4813-B478-FA4FCD228081}"/>
    <dgm:cxn modelId="{0514AB89-2DCA-470A-9827-41D3B8464D27}" srcId="{CB408E11-39EA-4301-849A-0CDA7E4471A1}" destId="{1F1B0B21-C7B1-4309-9FBE-5FF62E4D91A7}" srcOrd="1" destOrd="0" parTransId="{6C274EEE-CC0A-4FF8-AA5F-F70685D49820}" sibTransId="{0BA9373F-4CF7-4D07-A10F-C3B446E5DA87}"/>
    <dgm:cxn modelId="{662A218C-0BE9-4F18-A1A5-8A7C7B4D525D}" type="presOf" srcId="{68A6CADC-9DDC-4AAD-9D12-0FAA6415FF86}" destId="{2B255B10-9C90-4FED-849B-728927FCE237}" srcOrd="0" destOrd="0" presId="urn:microsoft.com/office/officeart/2005/8/layout/venn1"/>
    <dgm:cxn modelId="{60EB7EAF-1605-4010-9961-37B285D3582B}" type="presOf" srcId="{1F1B0B21-C7B1-4309-9FBE-5FF62E4D91A7}" destId="{0D67323D-98B8-4BD1-9CFD-29B262F586C1}" srcOrd="1" destOrd="0" presId="urn:microsoft.com/office/officeart/2005/8/layout/venn1"/>
    <dgm:cxn modelId="{0AE609CF-5213-4AE0-B2F7-84690140D0B3}" type="presOf" srcId="{1F1B0B21-C7B1-4309-9FBE-5FF62E4D91A7}" destId="{008B437A-D47A-4549-8A30-1F5F84C6ACE8}" srcOrd="0" destOrd="0" presId="urn:microsoft.com/office/officeart/2005/8/layout/venn1"/>
    <dgm:cxn modelId="{5D4F5141-D1B0-4E91-9292-C89C084506F8}" type="presParOf" srcId="{588ACFDB-D63A-4465-9B5F-284E031C2E83}" destId="{2B255B10-9C90-4FED-849B-728927FCE237}" srcOrd="0" destOrd="0" presId="urn:microsoft.com/office/officeart/2005/8/layout/venn1"/>
    <dgm:cxn modelId="{207AB29E-7E9E-436C-B51C-F7DB17D96FB5}" type="presParOf" srcId="{588ACFDB-D63A-4465-9B5F-284E031C2E83}" destId="{DAA12306-BFF8-4907-862B-02A10B43060E}" srcOrd="1" destOrd="0" presId="urn:microsoft.com/office/officeart/2005/8/layout/venn1"/>
    <dgm:cxn modelId="{5E5569C4-FE8B-447A-BA87-67C23BB71245}" type="presParOf" srcId="{588ACFDB-D63A-4465-9B5F-284E031C2E83}" destId="{008B437A-D47A-4549-8A30-1F5F84C6ACE8}" srcOrd="2" destOrd="0" presId="urn:microsoft.com/office/officeart/2005/8/layout/venn1"/>
    <dgm:cxn modelId="{7EFFDCC7-E7BA-42D2-BA5E-7132DC0274FF}" type="presParOf" srcId="{588ACFDB-D63A-4465-9B5F-284E031C2E83}" destId="{0D67323D-98B8-4BD1-9CFD-29B262F586C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B4D43A-45EF-4A9E-9FF0-DCDF59F133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2B3A2F8-75C4-4CB1-BECD-FE7A4FBD5AC6}">
      <dgm:prSet/>
      <dgm:spPr/>
      <dgm:t>
        <a:bodyPr/>
        <a:lstStyle/>
        <a:p>
          <a:pPr rtl="0"/>
          <a:r>
            <a:rPr lang="it-IT" dirty="0"/>
            <a:t>L’esperienza di mobilità come opportunità di:</a:t>
          </a:r>
        </a:p>
      </dgm:t>
    </dgm:pt>
    <dgm:pt modelId="{FFA404BE-C113-44B2-A438-55436403FAF3}" type="parTrans" cxnId="{7EECB09F-6C92-4004-A433-0F39AC98787A}">
      <dgm:prSet/>
      <dgm:spPr/>
      <dgm:t>
        <a:bodyPr/>
        <a:lstStyle/>
        <a:p>
          <a:endParaRPr lang="it-IT"/>
        </a:p>
      </dgm:t>
    </dgm:pt>
    <dgm:pt modelId="{9DBA7669-4CCB-4841-9666-05DD0FB66DA9}" type="sibTrans" cxnId="{7EECB09F-6C92-4004-A433-0F39AC98787A}">
      <dgm:prSet/>
      <dgm:spPr/>
      <dgm:t>
        <a:bodyPr/>
        <a:lstStyle/>
        <a:p>
          <a:endParaRPr lang="it-IT"/>
        </a:p>
      </dgm:t>
    </dgm:pt>
    <dgm:pt modelId="{CDE51F2B-A04E-439E-A6EC-A764AB9B1611}">
      <dgm:prSet/>
      <dgm:spPr/>
      <dgm:t>
        <a:bodyPr/>
        <a:lstStyle/>
        <a:p>
          <a:pPr algn="ctr" rtl="0"/>
          <a:r>
            <a:rPr lang="it-IT" b="1" dirty="0"/>
            <a:t>accrescimento e miglioramento </a:t>
          </a:r>
          <a:r>
            <a:rPr lang="it-IT" dirty="0"/>
            <a:t>di competenze personali e interpersonali</a:t>
          </a:r>
        </a:p>
      </dgm:t>
    </dgm:pt>
    <dgm:pt modelId="{3979E2D2-BB08-4007-96D8-98FF420A6B0E}" type="parTrans" cxnId="{F6DFDA16-5D54-4C01-BABE-CAFD07D79B89}">
      <dgm:prSet/>
      <dgm:spPr/>
      <dgm:t>
        <a:bodyPr/>
        <a:lstStyle/>
        <a:p>
          <a:endParaRPr lang="it-IT"/>
        </a:p>
      </dgm:t>
    </dgm:pt>
    <dgm:pt modelId="{6D03DE73-1DB0-4A76-94AD-1511B5305522}" type="sibTrans" cxnId="{F6DFDA16-5D54-4C01-BABE-CAFD07D79B89}">
      <dgm:prSet/>
      <dgm:spPr/>
      <dgm:t>
        <a:bodyPr/>
        <a:lstStyle/>
        <a:p>
          <a:endParaRPr lang="it-IT"/>
        </a:p>
      </dgm:t>
    </dgm:pt>
    <dgm:pt modelId="{C39EA387-4B8B-428B-9E29-9DC3FEA2C4F4}">
      <dgm:prSet/>
      <dgm:spPr/>
      <dgm:t>
        <a:bodyPr/>
        <a:lstStyle/>
        <a:p>
          <a:pPr algn="ctr" rtl="0"/>
          <a:r>
            <a:rPr lang="it-IT" b="1" dirty="0"/>
            <a:t>spirito di iniziativa, adattabilità, flessibilità, imprenditorialità </a:t>
          </a:r>
        </a:p>
      </dgm:t>
    </dgm:pt>
    <dgm:pt modelId="{0294D2FB-C42E-485E-994C-BB59595057BE}" type="parTrans" cxnId="{8CF2673A-7E0B-4622-8400-C142A5D02326}">
      <dgm:prSet/>
      <dgm:spPr/>
      <dgm:t>
        <a:bodyPr/>
        <a:lstStyle/>
        <a:p>
          <a:endParaRPr lang="it-IT"/>
        </a:p>
      </dgm:t>
    </dgm:pt>
    <dgm:pt modelId="{F83871A6-7F3D-4518-B669-A494803A68EF}" type="sibTrans" cxnId="{8CF2673A-7E0B-4622-8400-C142A5D02326}">
      <dgm:prSet/>
      <dgm:spPr/>
      <dgm:t>
        <a:bodyPr/>
        <a:lstStyle/>
        <a:p>
          <a:endParaRPr lang="it-IT"/>
        </a:p>
      </dgm:t>
    </dgm:pt>
    <dgm:pt modelId="{E042865F-09B9-4424-BF26-051BE822F7C0}">
      <dgm:prSet/>
      <dgm:spPr/>
      <dgm:t>
        <a:bodyPr/>
        <a:lstStyle/>
        <a:p>
          <a:pPr algn="ctr" rtl="0"/>
          <a:r>
            <a:rPr lang="it-IT" b="1" dirty="0"/>
            <a:t>capacità di comunicare </a:t>
          </a:r>
          <a:r>
            <a:rPr lang="it-IT" dirty="0"/>
            <a:t>efficacemente in contesti e ambienti diversi da quelli di provenienza</a:t>
          </a:r>
        </a:p>
      </dgm:t>
    </dgm:pt>
    <dgm:pt modelId="{601E8DD5-17EB-49CD-9250-017A03EEB087}" type="parTrans" cxnId="{0B166D51-6260-4249-B8BA-36F4A182818F}">
      <dgm:prSet/>
      <dgm:spPr/>
      <dgm:t>
        <a:bodyPr/>
        <a:lstStyle/>
        <a:p>
          <a:endParaRPr lang="it-IT"/>
        </a:p>
      </dgm:t>
    </dgm:pt>
    <dgm:pt modelId="{AAC0D245-7D68-4924-9DC1-838923B49DCB}" type="sibTrans" cxnId="{0B166D51-6260-4249-B8BA-36F4A182818F}">
      <dgm:prSet/>
      <dgm:spPr/>
      <dgm:t>
        <a:bodyPr/>
        <a:lstStyle/>
        <a:p>
          <a:endParaRPr lang="it-IT"/>
        </a:p>
      </dgm:t>
    </dgm:pt>
    <dgm:pt modelId="{0FD5B455-51E7-45B1-B06C-E797575BA6CE}" type="pres">
      <dgm:prSet presAssocID="{7BB4D43A-45EF-4A9E-9FF0-DCDF59F133B8}" presName="linear" presStyleCnt="0">
        <dgm:presLayoutVars>
          <dgm:animLvl val="lvl"/>
          <dgm:resizeHandles val="exact"/>
        </dgm:presLayoutVars>
      </dgm:prSet>
      <dgm:spPr/>
    </dgm:pt>
    <dgm:pt modelId="{9E1C4AC6-DCA0-4A5F-A6F1-50F260D724D9}" type="pres">
      <dgm:prSet presAssocID="{92B3A2F8-75C4-4CB1-BECD-FE7A4FBD5A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76B753-71B5-499D-9F4A-BEC4B92AABCF}" type="pres">
      <dgm:prSet presAssocID="{9DBA7669-4CCB-4841-9666-05DD0FB66DA9}" presName="spacer" presStyleCnt="0"/>
      <dgm:spPr/>
    </dgm:pt>
    <dgm:pt modelId="{A5595CAD-7F9F-4C9F-BCC7-4C27E4727444}" type="pres">
      <dgm:prSet presAssocID="{CDE51F2B-A04E-439E-A6EC-A764AB9B16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272DC9-003A-41F5-889C-FA103ADFE60D}" type="pres">
      <dgm:prSet presAssocID="{6D03DE73-1DB0-4A76-94AD-1511B5305522}" presName="spacer" presStyleCnt="0"/>
      <dgm:spPr/>
    </dgm:pt>
    <dgm:pt modelId="{E1BA4609-5730-414F-9E9A-7FAE3A73E36D}" type="pres">
      <dgm:prSet presAssocID="{C39EA387-4B8B-428B-9E29-9DC3FEA2C4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998D0F-D400-4BB1-9D4A-199584D012F1}" type="pres">
      <dgm:prSet presAssocID="{F83871A6-7F3D-4518-B669-A494803A68EF}" presName="spacer" presStyleCnt="0"/>
      <dgm:spPr/>
    </dgm:pt>
    <dgm:pt modelId="{1D630B04-F97F-4047-8A4F-D291B9652FD9}" type="pres">
      <dgm:prSet presAssocID="{E042865F-09B9-4424-BF26-051BE822F7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6DFDA16-5D54-4C01-BABE-CAFD07D79B89}" srcId="{7BB4D43A-45EF-4A9E-9FF0-DCDF59F133B8}" destId="{CDE51F2B-A04E-439E-A6EC-A764AB9B1611}" srcOrd="1" destOrd="0" parTransId="{3979E2D2-BB08-4007-96D8-98FF420A6B0E}" sibTransId="{6D03DE73-1DB0-4A76-94AD-1511B5305522}"/>
    <dgm:cxn modelId="{8CF2673A-7E0B-4622-8400-C142A5D02326}" srcId="{7BB4D43A-45EF-4A9E-9FF0-DCDF59F133B8}" destId="{C39EA387-4B8B-428B-9E29-9DC3FEA2C4F4}" srcOrd="2" destOrd="0" parTransId="{0294D2FB-C42E-485E-994C-BB59595057BE}" sibTransId="{F83871A6-7F3D-4518-B669-A494803A68EF}"/>
    <dgm:cxn modelId="{9ECB5D43-9404-4D80-9A3F-ECB6ACB8F2D7}" type="presOf" srcId="{E042865F-09B9-4424-BF26-051BE822F7C0}" destId="{1D630B04-F97F-4047-8A4F-D291B9652FD9}" srcOrd="0" destOrd="0" presId="urn:microsoft.com/office/officeart/2005/8/layout/vList2"/>
    <dgm:cxn modelId="{0B166D51-6260-4249-B8BA-36F4A182818F}" srcId="{7BB4D43A-45EF-4A9E-9FF0-DCDF59F133B8}" destId="{E042865F-09B9-4424-BF26-051BE822F7C0}" srcOrd="3" destOrd="0" parTransId="{601E8DD5-17EB-49CD-9250-017A03EEB087}" sibTransId="{AAC0D245-7D68-4924-9DC1-838923B49DCB}"/>
    <dgm:cxn modelId="{7EECB09F-6C92-4004-A433-0F39AC98787A}" srcId="{7BB4D43A-45EF-4A9E-9FF0-DCDF59F133B8}" destId="{92B3A2F8-75C4-4CB1-BECD-FE7A4FBD5AC6}" srcOrd="0" destOrd="0" parTransId="{FFA404BE-C113-44B2-A438-55436403FAF3}" sibTransId="{9DBA7669-4CCB-4841-9666-05DD0FB66DA9}"/>
    <dgm:cxn modelId="{435B63A3-D21F-4CE8-8625-83D38AB1FB28}" type="presOf" srcId="{7BB4D43A-45EF-4A9E-9FF0-DCDF59F133B8}" destId="{0FD5B455-51E7-45B1-B06C-E797575BA6CE}" srcOrd="0" destOrd="0" presId="urn:microsoft.com/office/officeart/2005/8/layout/vList2"/>
    <dgm:cxn modelId="{2CCF0CC9-66B4-48EE-8074-A9787B919B71}" type="presOf" srcId="{C39EA387-4B8B-428B-9E29-9DC3FEA2C4F4}" destId="{E1BA4609-5730-414F-9E9A-7FAE3A73E36D}" srcOrd="0" destOrd="0" presId="urn:microsoft.com/office/officeart/2005/8/layout/vList2"/>
    <dgm:cxn modelId="{18A04CD2-2576-457A-BA9F-DB8311358842}" type="presOf" srcId="{CDE51F2B-A04E-439E-A6EC-A764AB9B1611}" destId="{A5595CAD-7F9F-4C9F-BCC7-4C27E4727444}" srcOrd="0" destOrd="0" presId="urn:microsoft.com/office/officeart/2005/8/layout/vList2"/>
    <dgm:cxn modelId="{6FE492DD-824F-4E61-BC06-21A306E5BA96}" type="presOf" srcId="{92B3A2F8-75C4-4CB1-BECD-FE7A4FBD5AC6}" destId="{9E1C4AC6-DCA0-4A5F-A6F1-50F260D724D9}" srcOrd="0" destOrd="0" presId="urn:microsoft.com/office/officeart/2005/8/layout/vList2"/>
    <dgm:cxn modelId="{C065D0E7-7B80-40A2-8A04-19983D943393}" type="presParOf" srcId="{0FD5B455-51E7-45B1-B06C-E797575BA6CE}" destId="{9E1C4AC6-DCA0-4A5F-A6F1-50F260D724D9}" srcOrd="0" destOrd="0" presId="urn:microsoft.com/office/officeart/2005/8/layout/vList2"/>
    <dgm:cxn modelId="{09FF9245-9E6E-46BF-97B8-34FB2C31E2BB}" type="presParOf" srcId="{0FD5B455-51E7-45B1-B06C-E797575BA6CE}" destId="{D876B753-71B5-499D-9F4A-BEC4B92AABCF}" srcOrd="1" destOrd="0" presId="urn:microsoft.com/office/officeart/2005/8/layout/vList2"/>
    <dgm:cxn modelId="{3CCC620B-32EC-4CC7-994D-6AF4ECC83F6F}" type="presParOf" srcId="{0FD5B455-51E7-45B1-B06C-E797575BA6CE}" destId="{A5595CAD-7F9F-4C9F-BCC7-4C27E4727444}" srcOrd="2" destOrd="0" presId="urn:microsoft.com/office/officeart/2005/8/layout/vList2"/>
    <dgm:cxn modelId="{75D553F3-E381-4C9B-AF84-C904A6FCF0F6}" type="presParOf" srcId="{0FD5B455-51E7-45B1-B06C-E797575BA6CE}" destId="{C0272DC9-003A-41F5-889C-FA103ADFE60D}" srcOrd="3" destOrd="0" presId="urn:microsoft.com/office/officeart/2005/8/layout/vList2"/>
    <dgm:cxn modelId="{60748F01-E348-403B-A88F-FB98DEFCD10E}" type="presParOf" srcId="{0FD5B455-51E7-45B1-B06C-E797575BA6CE}" destId="{E1BA4609-5730-414F-9E9A-7FAE3A73E36D}" srcOrd="4" destOrd="0" presId="urn:microsoft.com/office/officeart/2005/8/layout/vList2"/>
    <dgm:cxn modelId="{8747873C-EEAF-4E2C-A63F-6A4504755ED5}" type="presParOf" srcId="{0FD5B455-51E7-45B1-B06C-E797575BA6CE}" destId="{CF998D0F-D400-4BB1-9D4A-199584D012F1}" srcOrd="5" destOrd="0" presId="urn:microsoft.com/office/officeart/2005/8/layout/vList2"/>
    <dgm:cxn modelId="{F77E5A8A-3953-42F0-AACA-B48CCA8A386C}" type="presParOf" srcId="{0FD5B455-51E7-45B1-B06C-E797575BA6CE}" destId="{1D630B04-F97F-4047-8A4F-D291B9652F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D70ABC-F7C8-4C30-97D8-E4EE45A0DA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5BF3D68-1951-4970-954C-40EB85B4FACB}">
      <dgm:prSet/>
      <dgm:spPr/>
      <dgm:t>
        <a:bodyPr/>
        <a:lstStyle/>
        <a:p>
          <a:pPr rtl="0"/>
          <a:r>
            <a:rPr lang="it-IT" dirty="0"/>
            <a:t>e occasione</a:t>
          </a:r>
          <a:r>
            <a:rPr lang="it-IT" b="1" dirty="0"/>
            <a:t> </a:t>
          </a:r>
          <a:r>
            <a:rPr lang="it-IT" dirty="0"/>
            <a:t>di:</a:t>
          </a:r>
        </a:p>
      </dgm:t>
    </dgm:pt>
    <dgm:pt modelId="{2F4D6E1C-6E04-4BE6-AF96-E6075C8F45E1}" type="parTrans" cxnId="{55733CBC-BD6C-4AE7-8B49-5F11149321FF}">
      <dgm:prSet/>
      <dgm:spPr/>
      <dgm:t>
        <a:bodyPr/>
        <a:lstStyle/>
        <a:p>
          <a:endParaRPr lang="it-IT"/>
        </a:p>
      </dgm:t>
    </dgm:pt>
    <dgm:pt modelId="{ED7852D6-37F5-4225-9344-A2EDCAE5CE29}" type="sibTrans" cxnId="{55733CBC-BD6C-4AE7-8B49-5F11149321FF}">
      <dgm:prSet/>
      <dgm:spPr/>
      <dgm:t>
        <a:bodyPr/>
        <a:lstStyle/>
        <a:p>
          <a:endParaRPr lang="it-IT"/>
        </a:p>
      </dgm:t>
    </dgm:pt>
    <dgm:pt modelId="{50B17BCC-CDC7-4325-9314-501BFEFDDF20}">
      <dgm:prSet/>
      <dgm:spPr/>
      <dgm:t>
        <a:bodyPr/>
        <a:lstStyle/>
        <a:p>
          <a:pPr algn="ctr" rtl="0"/>
          <a:r>
            <a:rPr lang="it-IT" dirty="0"/>
            <a:t>sviluppo di </a:t>
          </a:r>
          <a:r>
            <a:rPr lang="it-IT" b="1" dirty="0"/>
            <a:t>competenze linguistiche</a:t>
          </a:r>
          <a:endParaRPr lang="it-IT" dirty="0"/>
        </a:p>
      </dgm:t>
    </dgm:pt>
    <dgm:pt modelId="{D8C5EFEE-8576-4431-AD57-F8EB428A805B}" type="parTrans" cxnId="{3B742233-C6EC-4959-994E-02A2FD1565EC}">
      <dgm:prSet/>
      <dgm:spPr/>
      <dgm:t>
        <a:bodyPr/>
        <a:lstStyle/>
        <a:p>
          <a:endParaRPr lang="it-IT"/>
        </a:p>
      </dgm:t>
    </dgm:pt>
    <dgm:pt modelId="{03354ACC-8AA9-4CC0-B482-5E7A158ECF32}" type="sibTrans" cxnId="{3B742233-C6EC-4959-994E-02A2FD1565EC}">
      <dgm:prSet/>
      <dgm:spPr/>
      <dgm:t>
        <a:bodyPr/>
        <a:lstStyle/>
        <a:p>
          <a:endParaRPr lang="it-IT"/>
        </a:p>
      </dgm:t>
    </dgm:pt>
    <dgm:pt modelId="{4872B07D-F339-4B0B-A3C3-55FAAD884C79}">
      <dgm:prSet/>
      <dgm:spPr/>
      <dgm:t>
        <a:bodyPr/>
        <a:lstStyle/>
        <a:p>
          <a:pPr algn="ctr" rtl="0"/>
          <a:r>
            <a:rPr lang="it-IT" dirty="0"/>
            <a:t>acquisizione di nuove </a:t>
          </a:r>
          <a:r>
            <a:rPr lang="it-IT" b="1" dirty="0"/>
            <a:t>conoscenze</a:t>
          </a:r>
          <a:r>
            <a:rPr lang="it-IT" dirty="0"/>
            <a:t> e </a:t>
          </a:r>
          <a:r>
            <a:rPr lang="it-IT" b="1" dirty="0"/>
            <a:t>competenze tecnico-professionali </a:t>
          </a:r>
          <a:r>
            <a:rPr lang="it-IT" b="0" dirty="0"/>
            <a:t>(in ambito VET)</a:t>
          </a:r>
        </a:p>
      </dgm:t>
    </dgm:pt>
    <dgm:pt modelId="{47232F3E-AEC1-46DE-8500-C1A4829718E2}" type="parTrans" cxnId="{699D772A-28C3-4DE3-8D9C-174B650C2FFB}">
      <dgm:prSet/>
      <dgm:spPr/>
      <dgm:t>
        <a:bodyPr/>
        <a:lstStyle/>
        <a:p>
          <a:endParaRPr lang="it-IT"/>
        </a:p>
      </dgm:t>
    </dgm:pt>
    <dgm:pt modelId="{52A7E385-7BDD-4BF7-A934-183193F7E69B}" type="sibTrans" cxnId="{699D772A-28C3-4DE3-8D9C-174B650C2FFB}">
      <dgm:prSet/>
      <dgm:spPr/>
      <dgm:t>
        <a:bodyPr/>
        <a:lstStyle/>
        <a:p>
          <a:endParaRPr lang="it-IT"/>
        </a:p>
      </dgm:t>
    </dgm:pt>
    <dgm:pt modelId="{656E05F1-D5A5-42C0-9B28-058B6885D6B3}">
      <dgm:prSet/>
      <dgm:spPr/>
      <dgm:t>
        <a:bodyPr/>
        <a:lstStyle/>
        <a:p>
          <a:pPr algn="ctr" rtl="0"/>
          <a:r>
            <a:rPr lang="it-IT" dirty="0"/>
            <a:t>promozione del </a:t>
          </a:r>
          <a:r>
            <a:rPr lang="it-IT" b="1" dirty="0"/>
            <a:t>dialogo interculturale</a:t>
          </a:r>
          <a:endParaRPr lang="it-IT" dirty="0"/>
        </a:p>
      </dgm:t>
    </dgm:pt>
    <dgm:pt modelId="{B0BB15A4-F77A-4373-A1F8-F0FAD65EA182}" type="parTrans" cxnId="{F3DB68D9-24AE-413D-9B9D-8EA5E7B32D33}">
      <dgm:prSet/>
      <dgm:spPr/>
      <dgm:t>
        <a:bodyPr/>
        <a:lstStyle/>
        <a:p>
          <a:endParaRPr lang="it-IT"/>
        </a:p>
      </dgm:t>
    </dgm:pt>
    <dgm:pt modelId="{4F95314D-2B01-432E-B109-A21303896371}" type="sibTrans" cxnId="{F3DB68D9-24AE-413D-9B9D-8EA5E7B32D33}">
      <dgm:prSet/>
      <dgm:spPr/>
      <dgm:t>
        <a:bodyPr/>
        <a:lstStyle/>
        <a:p>
          <a:endParaRPr lang="it-IT"/>
        </a:p>
      </dgm:t>
    </dgm:pt>
    <dgm:pt modelId="{19D59366-A926-4208-B5EE-A7B8FB2354E2}">
      <dgm:prSet/>
      <dgm:spPr/>
      <dgm:t>
        <a:bodyPr/>
        <a:lstStyle/>
        <a:p>
          <a:pPr algn="ctr" rtl="0"/>
          <a:r>
            <a:rPr lang="it-IT" dirty="0"/>
            <a:t>educazione alla </a:t>
          </a:r>
          <a:r>
            <a:rPr lang="it-IT" b="1" dirty="0"/>
            <a:t>cittadinanza europea</a:t>
          </a:r>
          <a:endParaRPr lang="it-IT" dirty="0"/>
        </a:p>
      </dgm:t>
    </dgm:pt>
    <dgm:pt modelId="{DD932AE6-5C43-4D36-BC11-4E76D6D4310E}" type="parTrans" cxnId="{774046D1-7F69-4B28-8F7B-F74823BA003F}">
      <dgm:prSet/>
      <dgm:spPr/>
      <dgm:t>
        <a:bodyPr/>
        <a:lstStyle/>
        <a:p>
          <a:endParaRPr lang="it-IT"/>
        </a:p>
      </dgm:t>
    </dgm:pt>
    <dgm:pt modelId="{9540FE0A-EB8E-4DB2-965D-902673A2C68C}" type="sibTrans" cxnId="{774046D1-7F69-4B28-8F7B-F74823BA003F}">
      <dgm:prSet/>
      <dgm:spPr/>
      <dgm:t>
        <a:bodyPr/>
        <a:lstStyle/>
        <a:p>
          <a:endParaRPr lang="it-IT"/>
        </a:p>
      </dgm:t>
    </dgm:pt>
    <dgm:pt modelId="{1C76188B-3924-4174-B0C1-B28499CA326D}">
      <dgm:prSet/>
      <dgm:spPr/>
      <dgm:t>
        <a:bodyPr/>
        <a:lstStyle/>
        <a:p>
          <a:pPr algn="ctr" rtl="0"/>
          <a:r>
            <a:rPr lang="it-IT" b="1" dirty="0"/>
            <a:t>verifica</a:t>
          </a:r>
          <a:r>
            <a:rPr lang="it-IT" dirty="0"/>
            <a:t> e </a:t>
          </a:r>
          <a:r>
            <a:rPr lang="it-IT" b="1" dirty="0"/>
            <a:t>applicazione</a:t>
          </a:r>
          <a:r>
            <a:rPr lang="it-IT" dirty="0"/>
            <a:t> delle </a:t>
          </a:r>
          <a:r>
            <a:rPr lang="it-IT" b="1" dirty="0"/>
            <a:t>competenze acquisite</a:t>
          </a:r>
          <a:r>
            <a:rPr lang="it-IT" dirty="0"/>
            <a:t> nei percorsi di istruzione e formazione (in ambito VET)</a:t>
          </a:r>
        </a:p>
      </dgm:t>
    </dgm:pt>
    <dgm:pt modelId="{1675C1FB-3CC5-414D-902F-452BBE2A9614}" type="parTrans" cxnId="{9E6CCC30-BFF3-45FA-8B15-DC0737EB3094}">
      <dgm:prSet/>
      <dgm:spPr/>
      <dgm:t>
        <a:bodyPr/>
        <a:lstStyle/>
        <a:p>
          <a:endParaRPr lang="it-IT"/>
        </a:p>
      </dgm:t>
    </dgm:pt>
    <dgm:pt modelId="{DCDB6021-EC6B-4821-968E-7A5FF407C17A}" type="sibTrans" cxnId="{9E6CCC30-BFF3-45FA-8B15-DC0737EB3094}">
      <dgm:prSet/>
      <dgm:spPr/>
      <dgm:t>
        <a:bodyPr/>
        <a:lstStyle/>
        <a:p>
          <a:endParaRPr lang="it-IT"/>
        </a:p>
      </dgm:t>
    </dgm:pt>
    <dgm:pt modelId="{931FF4BC-E0BA-4BC6-ACE3-262D128A09FF}" type="pres">
      <dgm:prSet presAssocID="{88D70ABC-F7C8-4C30-97D8-E4EE45A0DAAE}" presName="linear" presStyleCnt="0">
        <dgm:presLayoutVars>
          <dgm:animLvl val="lvl"/>
          <dgm:resizeHandles val="exact"/>
        </dgm:presLayoutVars>
      </dgm:prSet>
      <dgm:spPr/>
    </dgm:pt>
    <dgm:pt modelId="{78305A32-82BD-4CF6-8969-44A550F796EE}" type="pres">
      <dgm:prSet presAssocID="{A5BF3D68-1951-4970-954C-40EB85B4FAC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43EBA6A-D858-40CF-B73D-C49E3614FB45}" type="pres">
      <dgm:prSet presAssocID="{ED7852D6-37F5-4225-9344-A2EDCAE5CE29}" presName="spacer" presStyleCnt="0"/>
      <dgm:spPr/>
    </dgm:pt>
    <dgm:pt modelId="{993F94C8-E05B-407B-A98C-34ADEA388BEB}" type="pres">
      <dgm:prSet presAssocID="{50B17BCC-CDC7-4325-9314-501BFEFDDF2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4C5721-8DD2-427F-A898-F0ADC791736A}" type="pres">
      <dgm:prSet presAssocID="{03354ACC-8AA9-4CC0-B482-5E7A158ECF32}" presName="spacer" presStyleCnt="0"/>
      <dgm:spPr/>
    </dgm:pt>
    <dgm:pt modelId="{FC0092CC-F092-49F8-8744-96CC1523E84A}" type="pres">
      <dgm:prSet presAssocID="{4872B07D-F339-4B0B-A3C3-55FAAD884C79}" presName="parentText" presStyleLbl="node1" presStyleIdx="2" presStyleCnt="6" custLinFactNeighborY="-40492">
        <dgm:presLayoutVars>
          <dgm:chMax val="0"/>
          <dgm:bulletEnabled val="1"/>
        </dgm:presLayoutVars>
      </dgm:prSet>
      <dgm:spPr/>
    </dgm:pt>
    <dgm:pt modelId="{E065425C-EBE2-49C2-B072-A8AE45B9E665}" type="pres">
      <dgm:prSet presAssocID="{52A7E385-7BDD-4BF7-A934-183193F7E69B}" presName="spacer" presStyleCnt="0"/>
      <dgm:spPr/>
    </dgm:pt>
    <dgm:pt modelId="{1F0FC92E-982E-4495-B4C9-CBC44741F2E0}" type="pres">
      <dgm:prSet presAssocID="{656E05F1-D5A5-42C0-9B28-058B6885D6B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40B838-876C-4850-A35F-62EC43698D4C}" type="pres">
      <dgm:prSet presAssocID="{4F95314D-2B01-432E-B109-A21303896371}" presName="spacer" presStyleCnt="0"/>
      <dgm:spPr/>
    </dgm:pt>
    <dgm:pt modelId="{6D6BAEA0-F24F-4E5A-A6B1-FF4F879D70CE}" type="pres">
      <dgm:prSet presAssocID="{19D59366-A926-4208-B5EE-A7B8FB2354E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A41B387-DD20-46C8-AB62-304DB3741A91}" type="pres">
      <dgm:prSet presAssocID="{9540FE0A-EB8E-4DB2-965D-902673A2C68C}" presName="spacer" presStyleCnt="0"/>
      <dgm:spPr/>
    </dgm:pt>
    <dgm:pt modelId="{396A601D-124D-4134-B9C8-433CF7CBACA1}" type="pres">
      <dgm:prSet presAssocID="{1C76188B-3924-4174-B0C1-B28499CA326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99D772A-28C3-4DE3-8D9C-174B650C2FFB}" srcId="{88D70ABC-F7C8-4C30-97D8-E4EE45A0DAAE}" destId="{4872B07D-F339-4B0B-A3C3-55FAAD884C79}" srcOrd="2" destOrd="0" parTransId="{47232F3E-AEC1-46DE-8500-C1A4829718E2}" sibTransId="{52A7E385-7BDD-4BF7-A934-183193F7E69B}"/>
    <dgm:cxn modelId="{9E6CCC30-BFF3-45FA-8B15-DC0737EB3094}" srcId="{88D70ABC-F7C8-4C30-97D8-E4EE45A0DAAE}" destId="{1C76188B-3924-4174-B0C1-B28499CA326D}" srcOrd="5" destOrd="0" parTransId="{1675C1FB-3CC5-414D-902F-452BBE2A9614}" sibTransId="{DCDB6021-EC6B-4821-968E-7A5FF407C17A}"/>
    <dgm:cxn modelId="{3B742233-C6EC-4959-994E-02A2FD1565EC}" srcId="{88D70ABC-F7C8-4C30-97D8-E4EE45A0DAAE}" destId="{50B17BCC-CDC7-4325-9314-501BFEFDDF20}" srcOrd="1" destOrd="0" parTransId="{D8C5EFEE-8576-4431-AD57-F8EB428A805B}" sibTransId="{03354ACC-8AA9-4CC0-B482-5E7A158ECF32}"/>
    <dgm:cxn modelId="{D3EF4F34-D2B6-43E3-9C80-8B7A9FC6A409}" type="presOf" srcId="{19D59366-A926-4208-B5EE-A7B8FB2354E2}" destId="{6D6BAEA0-F24F-4E5A-A6B1-FF4F879D70CE}" srcOrd="0" destOrd="0" presId="urn:microsoft.com/office/officeart/2005/8/layout/vList2"/>
    <dgm:cxn modelId="{C996615B-218E-41C4-BC85-A535D3621117}" type="presOf" srcId="{50B17BCC-CDC7-4325-9314-501BFEFDDF20}" destId="{993F94C8-E05B-407B-A98C-34ADEA388BEB}" srcOrd="0" destOrd="0" presId="urn:microsoft.com/office/officeart/2005/8/layout/vList2"/>
    <dgm:cxn modelId="{5D263E8A-B1D6-45DC-BB11-B5768130CEC6}" type="presOf" srcId="{1C76188B-3924-4174-B0C1-B28499CA326D}" destId="{396A601D-124D-4134-B9C8-433CF7CBACA1}" srcOrd="0" destOrd="0" presId="urn:microsoft.com/office/officeart/2005/8/layout/vList2"/>
    <dgm:cxn modelId="{55733CBC-BD6C-4AE7-8B49-5F11149321FF}" srcId="{88D70ABC-F7C8-4C30-97D8-E4EE45A0DAAE}" destId="{A5BF3D68-1951-4970-954C-40EB85B4FACB}" srcOrd="0" destOrd="0" parTransId="{2F4D6E1C-6E04-4BE6-AF96-E6075C8F45E1}" sibTransId="{ED7852D6-37F5-4225-9344-A2EDCAE5CE29}"/>
    <dgm:cxn modelId="{DB1319CD-5C14-49AA-A0AC-7678A1669E5B}" type="presOf" srcId="{656E05F1-D5A5-42C0-9B28-058B6885D6B3}" destId="{1F0FC92E-982E-4495-B4C9-CBC44741F2E0}" srcOrd="0" destOrd="0" presId="urn:microsoft.com/office/officeart/2005/8/layout/vList2"/>
    <dgm:cxn modelId="{774046D1-7F69-4B28-8F7B-F74823BA003F}" srcId="{88D70ABC-F7C8-4C30-97D8-E4EE45A0DAAE}" destId="{19D59366-A926-4208-B5EE-A7B8FB2354E2}" srcOrd="4" destOrd="0" parTransId="{DD932AE6-5C43-4D36-BC11-4E76D6D4310E}" sibTransId="{9540FE0A-EB8E-4DB2-965D-902673A2C68C}"/>
    <dgm:cxn modelId="{0AA2B0D1-8358-4C68-8C44-82CE12157F54}" type="presOf" srcId="{4872B07D-F339-4B0B-A3C3-55FAAD884C79}" destId="{FC0092CC-F092-49F8-8744-96CC1523E84A}" srcOrd="0" destOrd="0" presId="urn:microsoft.com/office/officeart/2005/8/layout/vList2"/>
    <dgm:cxn modelId="{29DC1ED7-5948-49C0-8603-23CE8C48F1E8}" type="presOf" srcId="{A5BF3D68-1951-4970-954C-40EB85B4FACB}" destId="{78305A32-82BD-4CF6-8969-44A550F796EE}" srcOrd="0" destOrd="0" presId="urn:microsoft.com/office/officeart/2005/8/layout/vList2"/>
    <dgm:cxn modelId="{F3DB68D9-24AE-413D-9B9D-8EA5E7B32D33}" srcId="{88D70ABC-F7C8-4C30-97D8-E4EE45A0DAAE}" destId="{656E05F1-D5A5-42C0-9B28-058B6885D6B3}" srcOrd="3" destOrd="0" parTransId="{B0BB15A4-F77A-4373-A1F8-F0FAD65EA182}" sibTransId="{4F95314D-2B01-432E-B109-A21303896371}"/>
    <dgm:cxn modelId="{AA41EFE0-01E0-4209-BA7C-134016EBA323}" type="presOf" srcId="{88D70ABC-F7C8-4C30-97D8-E4EE45A0DAAE}" destId="{931FF4BC-E0BA-4BC6-ACE3-262D128A09FF}" srcOrd="0" destOrd="0" presId="urn:microsoft.com/office/officeart/2005/8/layout/vList2"/>
    <dgm:cxn modelId="{0AD5FD10-929D-4957-8D96-65E421831918}" type="presParOf" srcId="{931FF4BC-E0BA-4BC6-ACE3-262D128A09FF}" destId="{78305A32-82BD-4CF6-8969-44A550F796EE}" srcOrd="0" destOrd="0" presId="urn:microsoft.com/office/officeart/2005/8/layout/vList2"/>
    <dgm:cxn modelId="{1D5AF5A3-B954-4D2C-AE16-CA4269D512F7}" type="presParOf" srcId="{931FF4BC-E0BA-4BC6-ACE3-262D128A09FF}" destId="{643EBA6A-D858-40CF-B73D-C49E3614FB45}" srcOrd="1" destOrd="0" presId="urn:microsoft.com/office/officeart/2005/8/layout/vList2"/>
    <dgm:cxn modelId="{C94A928C-8BB0-495E-8A6D-98062E166F54}" type="presParOf" srcId="{931FF4BC-E0BA-4BC6-ACE3-262D128A09FF}" destId="{993F94C8-E05B-407B-A98C-34ADEA388BEB}" srcOrd="2" destOrd="0" presId="urn:microsoft.com/office/officeart/2005/8/layout/vList2"/>
    <dgm:cxn modelId="{1ECF0297-3D75-4DFB-B07B-CCAD6B5FE246}" type="presParOf" srcId="{931FF4BC-E0BA-4BC6-ACE3-262D128A09FF}" destId="{384C5721-8DD2-427F-A898-F0ADC791736A}" srcOrd="3" destOrd="0" presId="urn:microsoft.com/office/officeart/2005/8/layout/vList2"/>
    <dgm:cxn modelId="{DC52C3A9-5F86-40A5-9962-045EBAA375ED}" type="presParOf" srcId="{931FF4BC-E0BA-4BC6-ACE3-262D128A09FF}" destId="{FC0092CC-F092-49F8-8744-96CC1523E84A}" srcOrd="4" destOrd="0" presId="urn:microsoft.com/office/officeart/2005/8/layout/vList2"/>
    <dgm:cxn modelId="{E7044A2A-D931-4139-9101-F7AE57916E6E}" type="presParOf" srcId="{931FF4BC-E0BA-4BC6-ACE3-262D128A09FF}" destId="{E065425C-EBE2-49C2-B072-A8AE45B9E665}" srcOrd="5" destOrd="0" presId="urn:microsoft.com/office/officeart/2005/8/layout/vList2"/>
    <dgm:cxn modelId="{51A05100-03E6-434E-B207-584F850DC50D}" type="presParOf" srcId="{931FF4BC-E0BA-4BC6-ACE3-262D128A09FF}" destId="{1F0FC92E-982E-4495-B4C9-CBC44741F2E0}" srcOrd="6" destOrd="0" presId="urn:microsoft.com/office/officeart/2005/8/layout/vList2"/>
    <dgm:cxn modelId="{C91A570E-1217-4D65-AE43-12200AD16190}" type="presParOf" srcId="{931FF4BC-E0BA-4BC6-ACE3-262D128A09FF}" destId="{E040B838-876C-4850-A35F-62EC43698D4C}" srcOrd="7" destOrd="0" presId="urn:microsoft.com/office/officeart/2005/8/layout/vList2"/>
    <dgm:cxn modelId="{410FC58C-547E-4F3A-AF68-51CA2C382A38}" type="presParOf" srcId="{931FF4BC-E0BA-4BC6-ACE3-262D128A09FF}" destId="{6D6BAEA0-F24F-4E5A-A6B1-FF4F879D70CE}" srcOrd="8" destOrd="0" presId="urn:microsoft.com/office/officeart/2005/8/layout/vList2"/>
    <dgm:cxn modelId="{A8FB8E72-F10E-4457-981B-2D670AB0EEF8}" type="presParOf" srcId="{931FF4BC-E0BA-4BC6-ACE3-262D128A09FF}" destId="{8A41B387-DD20-46C8-AB62-304DB3741A91}" srcOrd="9" destOrd="0" presId="urn:microsoft.com/office/officeart/2005/8/layout/vList2"/>
    <dgm:cxn modelId="{4E93FE77-207B-42DD-9EAF-E08F7035A733}" type="presParOf" srcId="{931FF4BC-E0BA-4BC6-ACE3-262D128A09FF}" destId="{396A601D-124D-4134-B9C8-433CF7CBACA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0112E-E7B7-4894-AB18-E25E0D017724}">
      <dsp:nvSpPr>
        <dsp:cNvPr id="0" name=""/>
        <dsp:cNvSpPr/>
      </dsp:nvSpPr>
      <dsp:spPr>
        <a:xfrm>
          <a:off x="1225887" y="203930"/>
          <a:ext cx="5507117" cy="602888"/>
        </a:xfrm>
        <a:prstGeom prst="roundRect">
          <a:avLst>
            <a:gd name="adj" fmla="val 10000"/>
          </a:avLst>
        </a:prstGeom>
        <a:solidFill>
          <a:srgbClr val="6AA343"/>
        </a:solidFill>
        <a:ln w="38100" cap="flat" cmpd="sng" algn="ctr">
          <a:solidFill>
            <a:srgbClr val="6AA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>
              <a:solidFill>
                <a:schemeClr val="bg1"/>
              </a:solidFill>
            </a:rPr>
            <a:t>LEARNERS</a:t>
          </a:r>
        </a:p>
      </dsp:txBody>
      <dsp:txXfrm>
        <a:off x="1243545" y="221588"/>
        <a:ext cx="5471801" cy="567572"/>
      </dsp:txXfrm>
    </dsp:sp>
    <dsp:sp modelId="{D713C9CD-43BF-4AA9-B6A5-AA29C5516CC5}">
      <dsp:nvSpPr>
        <dsp:cNvPr id="0" name=""/>
        <dsp:cNvSpPr/>
      </dsp:nvSpPr>
      <dsp:spPr>
        <a:xfrm>
          <a:off x="1776599" y="806818"/>
          <a:ext cx="457465" cy="1765500"/>
        </a:xfrm>
        <a:prstGeom prst="curvedRightArrow">
          <a:avLst/>
        </a:prstGeom>
        <a:noFill/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6300319-2F12-494F-9C09-1EFA70F5FEBC}">
      <dsp:nvSpPr>
        <dsp:cNvPr id="0" name=""/>
        <dsp:cNvSpPr/>
      </dsp:nvSpPr>
      <dsp:spPr>
        <a:xfrm>
          <a:off x="2234064" y="1030165"/>
          <a:ext cx="4391621" cy="3084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6AA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cap="small" baseline="0" dirty="0">
              <a:solidFill>
                <a:srgbClr val="003374"/>
              </a:solidFill>
            </a:rPr>
            <a:t>- allievi VET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cap="small" baseline="0" dirty="0">
              <a:solidFill>
                <a:srgbClr val="003374"/>
              </a:solidFill>
            </a:rPr>
            <a:t>- apprendisti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cap="small" baseline="0" dirty="0">
              <a:solidFill>
                <a:srgbClr val="003374"/>
              </a:solidFill>
            </a:rPr>
            <a:t>- neo diplomati</a:t>
          </a:r>
          <a:r>
            <a:rPr lang="it-IT" sz="3200" b="1" kern="1200" cap="small" baseline="0" dirty="0">
              <a:solidFill>
                <a:srgbClr val="C00000"/>
              </a:solidFill>
            </a:rPr>
            <a:t>*</a:t>
          </a:r>
          <a:r>
            <a:rPr lang="it-IT" sz="3200" b="1" kern="1200" cap="small" baseline="0" dirty="0"/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cap="small" baseline="0" dirty="0">
              <a:solidFill>
                <a:srgbClr val="003374"/>
              </a:solidFill>
            </a:rPr>
            <a:t>- neo qualificati</a:t>
          </a:r>
          <a:r>
            <a:rPr lang="it-IT" sz="3200" b="1" kern="1200" cap="small" baseline="0" dirty="0">
              <a:solidFill>
                <a:srgbClr val="C00000"/>
              </a:solidFill>
            </a:rPr>
            <a:t>*</a:t>
          </a:r>
          <a:endParaRPr lang="it-IT" sz="3200" b="1" kern="1200" cap="small" baseline="0" dirty="0">
            <a:solidFill>
              <a:srgbClr val="003374"/>
            </a:solidFill>
          </a:endParaRPr>
        </a:p>
      </dsp:txBody>
      <dsp:txXfrm>
        <a:off x="2324400" y="1120501"/>
        <a:ext cx="4210949" cy="2903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55B10-9C90-4FED-849B-728927FCE237}">
      <dsp:nvSpPr>
        <dsp:cNvPr id="0" name=""/>
        <dsp:cNvSpPr/>
      </dsp:nvSpPr>
      <dsp:spPr>
        <a:xfrm>
          <a:off x="940628" y="0"/>
          <a:ext cx="3580813" cy="358081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0000F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small" baseline="0" dirty="0">
              <a:latin typeface="Cambria" panose="02040503050406030204" pitchFamily="18" charset="0"/>
              <a:ea typeface="Cambria" panose="02040503050406030204" pitchFamily="18" charset="0"/>
            </a:rPr>
            <a:t>cognitiva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cap="small" baseline="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 sviluppo di competenze trasversali e di abilità comunicative anche nella lingua straniera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40652" y="422254"/>
        <a:ext cx="2064613" cy="2736304"/>
      </dsp:txXfrm>
    </dsp:sp>
    <dsp:sp modelId="{008B437A-D47A-4549-8A30-1F5F84C6ACE8}">
      <dsp:nvSpPr>
        <dsp:cNvPr id="0" name=""/>
        <dsp:cNvSpPr/>
      </dsp:nvSpPr>
      <dsp:spPr>
        <a:xfrm>
          <a:off x="3840911" y="17"/>
          <a:ext cx="3580813" cy="3580813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12700" cap="flat" cmpd="sng" algn="ctr">
          <a:solidFill>
            <a:srgbClr val="0000F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small" baseline="0" dirty="0">
              <a:latin typeface="Cambria" panose="02040503050406030204" pitchFamily="18" charset="0"/>
              <a:ea typeface="Cambria" panose="02040503050406030204" pitchFamily="18" charset="0"/>
            </a:rPr>
            <a:t>socio-economica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small" baseline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it-IT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incremento della competitività sul mercato del lavoro miglioramento delle opportunità di inserimento occupazionale</a:t>
          </a:r>
        </a:p>
      </dsp:txBody>
      <dsp:txXfrm>
        <a:off x="4857088" y="422272"/>
        <a:ext cx="2064613" cy="2736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4AC6-DCA0-4A5F-A6F1-50F260D724D9}">
      <dsp:nvSpPr>
        <dsp:cNvPr id="0" name=""/>
        <dsp:cNvSpPr/>
      </dsp:nvSpPr>
      <dsp:spPr>
        <a:xfrm>
          <a:off x="0" y="11587"/>
          <a:ext cx="8713788" cy="968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L’esperienza di mobilità come opportunità di:</a:t>
          </a:r>
        </a:p>
      </dsp:txBody>
      <dsp:txXfrm>
        <a:off x="47298" y="58885"/>
        <a:ext cx="8619192" cy="874310"/>
      </dsp:txXfrm>
    </dsp:sp>
    <dsp:sp modelId="{A5595CAD-7F9F-4C9F-BCC7-4C27E4727444}">
      <dsp:nvSpPr>
        <dsp:cNvPr id="0" name=""/>
        <dsp:cNvSpPr/>
      </dsp:nvSpPr>
      <dsp:spPr>
        <a:xfrm>
          <a:off x="0" y="1052493"/>
          <a:ext cx="8713788" cy="968906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accrescimento e miglioramento </a:t>
          </a:r>
          <a:r>
            <a:rPr lang="it-IT" sz="2500" kern="1200" dirty="0"/>
            <a:t>di competenze personali e interpersonali</a:t>
          </a:r>
        </a:p>
      </dsp:txBody>
      <dsp:txXfrm>
        <a:off x="47298" y="1099791"/>
        <a:ext cx="8619192" cy="874310"/>
      </dsp:txXfrm>
    </dsp:sp>
    <dsp:sp modelId="{E1BA4609-5730-414F-9E9A-7FAE3A73E36D}">
      <dsp:nvSpPr>
        <dsp:cNvPr id="0" name=""/>
        <dsp:cNvSpPr/>
      </dsp:nvSpPr>
      <dsp:spPr>
        <a:xfrm>
          <a:off x="0" y="2093400"/>
          <a:ext cx="8713788" cy="968906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spirito di iniziativa, adattabilità, flessibilità, imprenditorialità </a:t>
          </a:r>
        </a:p>
      </dsp:txBody>
      <dsp:txXfrm>
        <a:off x="47298" y="2140698"/>
        <a:ext cx="8619192" cy="874310"/>
      </dsp:txXfrm>
    </dsp:sp>
    <dsp:sp modelId="{1D630B04-F97F-4047-8A4F-D291B9652FD9}">
      <dsp:nvSpPr>
        <dsp:cNvPr id="0" name=""/>
        <dsp:cNvSpPr/>
      </dsp:nvSpPr>
      <dsp:spPr>
        <a:xfrm>
          <a:off x="0" y="3134306"/>
          <a:ext cx="8713788" cy="96890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capacità di comunicare </a:t>
          </a:r>
          <a:r>
            <a:rPr lang="it-IT" sz="2500" kern="1200" dirty="0"/>
            <a:t>efficacemente in contesti e ambienti diversi da quelli di provenienza</a:t>
          </a:r>
        </a:p>
      </dsp:txBody>
      <dsp:txXfrm>
        <a:off x="47298" y="3181604"/>
        <a:ext cx="8619192" cy="874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05A32-82BD-4CF6-8969-44A550F796EE}">
      <dsp:nvSpPr>
        <dsp:cNvPr id="0" name=""/>
        <dsp:cNvSpPr/>
      </dsp:nvSpPr>
      <dsp:spPr>
        <a:xfrm>
          <a:off x="0" y="60824"/>
          <a:ext cx="8424936" cy="6588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 occasione</a:t>
          </a:r>
          <a:r>
            <a:rPr lang="it-IT" sz="1700" b="1" kern="1200" dirty="0"/>
            <a:t> </a:t>
          </a:r>
          <a:r>
            <a:rPr lang="it-IT" sz="1700" kern="1200" dirty="0"/>
            <a:t>di:</a:t>
          </a:r>
        </a:p>
      </dsp:txBody>
      <dsp:txXfrm>
        <a:off x="32163" y="92987"/>
        <a:ext cx="8360610" cy="594530"/>
      </dsp:txXfrm>
    </dsp:sp>
    <dsp:sp modelId="{993F94C8-E05B-407B-A98C-34ADEA388BEB}">
      <dsp:nvSpPr>
        <dsp:cNvPr id="0" name=""/>
        <dsp:cNvSpPr/>
      </dsp:nvSpPr>
      <dsp:spPr>
        <a:xfrm>
          <a:off x="0" y="768640"/>
          <a:ext cx="8424936" cy="658856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sviluppo di </a:t>
          </a:r>
          <a:r>
            <a:rPr lang="it-IT" sz="1700" b="1" kern="1200" dirty="0"/>
            <a:t>competenze linguistiche</a:t>
          </a:r>
          <a:endParaRPr lang="it-IT" sz="1700" kern="1200" dirty="0"/>
        </a:p>
      </dsp:txBody>
      <dsp:txXfrm>
        <a:off x="32163" y="800803"/>
        <a:ext cx="8360610" cy="594530"/>
      </dsp:txXfrm>
    </dsp:sp>
    <dsp:sp modelId="{FC0092CC-F092-49F8-8744-96CC1523E84A}">
      <dsp:nvSpPr>
        <dsp:cNvPr id="0" name=""/>
        <dsp:cNvSpPr/>
      </dsp:nvSpPr>
      <dsp:spPr>
        <a:xfrm>
          <a:off x="0" y="1456632"/>
          <a:ext cx="8424936" cy="658856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acquisizione di nuove </a:t>
          </a:r>
          <a:r>
            <a:rPr lang="it-IT" sz="1700" b="1" kern="1200" dirty="0"/>
            <a:t>conoscenze</a:t>
          </a:r>
          <a:r>
            <a:rPr lang="it-IT" sz="1700" kern="1200" dirty="0"/>
            <a:t> e </a:t>
          </a:r>
          <a:r>
            <a:rPr lang="it-IT" sz="1700" b="1" kern="1200" dirty="0"/>
            <a:t>competenze tecnico-professionali </a:t>
          </a:r>
          <a:r>
            <a:rPr lang="it-IT" sz="1700" b="0" kern="1200" dirty="0"/>
            <a:t>(in ambito VET)</a:t>
          </a:r>
        </a:p>
      </dsp:txBody>
      <dsp:txXfrm>
        <a:off x="32163" y="1488795"/>
        <a:ext cx="8360610" cy="594530"/>
      </dsp:txXfrm>
    </dsp:sp>
    <dsp:sp modelId="{1F0FC92E-982E-4495-B4C9-CBC44741F2E0}">
      <dsp:nvSpPr>
        <dsp:cNvPr id="0" name=""/>
        <dsp:cNvSpPr/>
      </dsp:nvSpPr>
      <dsp:spPr>
        <a:xfrm>
          <a:off x="0" y="2184273"/>
          <a:ext cx="8424936" cy="658856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promozione del </a:t>
          </a:r>
          <a:r>
            <a:rPr lang="it-IT" sz="1700" b="1" kern="1200" dirty="0"/>
            <a:t>dialogo interculturale</a:t>
          </a:r>
          <a:endParaRPr lang="it-IT" sz="1700" kern="1200" dirty="0"/>
        </a:p>
      </dsp:txBody>
      <dsp:txXfrm>
        <a:off x="32163" y="2216436"/>
        <a:ext cx="8360610" cy="594530"/>
      </dsp:txXfrm>
    </dsp:sp>
    <dsp:sp modelId="{6D6BAEA0-F24F-4E5A-A6B1-FF4F879D70CE}">
      <dsp:nvSpPr>
        <dsp:cNvPr id="0" name=""/>
        <dsp:cNvSpPr/>
      </dsp:nvSpPr>
      <dsp:spPr>
        <a:xfrm>
          <a:off x="0" y="2892089"/>
          <a:ext cx="8424936" cy="658856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educazione alla </a:t>
          </a:r>
          <a:r>
            <a:rPr lang="it-IT" sz="1700" b="1" kern="1200" dirty="0"/>
            <a:t>cittadinanza europea</a:t>
          </a:r>
          <a:endParaRPr lang="it-IT" sz="1700" kern="1200" dirty="0"/>
        </a:p>
      </dsp:txBody>
      <dsp:txXfrm>
        <a:off x="32163" y="2924252"/>
        <a:ext cx="8360610" cy="594530"/>
      </dsp:txXfrm>
    </dsp:sp>
    <dsp:sp modelId="{396A601D-124D-4134-B9C8-433CF7CBACA1}">
      <dsp:nvSpPr>
        <dsp:cNvPr id="0" name=""/>
        <dsp:cNvSpPr/>
      </dsp:nvSpPr>
      <dsp:spPr>
        <a:xfrm>
          <a:off x="0" y="3599906"/>
          <a:ext cx="8424936" cy="65885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verifica</a:t>
          </a:r>
          <a:r>
            <a:rPr lang="it-IT" sz="1700" kern="1200" dirty="0"/>
            <a:t> e </a:t>
          </a:r>
          <a:r>
            <a:rPr lang="it-IT" sz="1700" b="1" kern="1200" dirty="0"/>
            <a:t>applicazione</a:t>
          </a:r>
          <a:r>
            <a:rPr lang="it-IT" sz="1700" kern="1200" dirty="0"/>
            <a:t> delle </a:t>
          </a:r>
          <a:r>
            <a:rPr lang="it-IT" sz="1700" b="1" kern="1200" dirty="0"/>
            <a:t>competenze acquisite</a:t>
          </a:r>
          <a:r>
            <a:rPr lang="it-IT" sz="1700" kern="1200" dirty="0"/>
            <a:t> nei percorsi di istruzione e formazione (in ambito VET)</a:t>
          </a:r>
        </a:p>
      </dsp:txBody>
      <dsp:txXfrm>
        <a:off x="32163" y="3632069"/>
        <a:ext cx="8360610" cy="59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A4C4F91-1FFA-4D4D-A989-40ADCCA3E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5C39C5-AE68-46AE-B07B-22EF1B3D39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30B3D3-3BCB-40C7-AC25-BDAFBB72C851}" type="datetimeFigureOut">
              <a:rPr lang="it-IT"/>
              <a:pPr>
                <a:defRPr/>
              </a:pPr>
              <a:t>18/06/2019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DD1837-3B4C-4F4B-8074-AA4E1D056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FE12F3-5D23-479E-B286-57752C6DC5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71DB09-AE7B-4B74-BBBC-0407C2C760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5-05-11T14:24:18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3081 69,'-18'0,"0"0,18 0,-36 0,0 0,-1 0,19 0,-18 0,-19 0,1 0,0 0,-1 0,-36 0,38 0,-1 0,-1 0,1 0,-1 0,1 0,18 0,-1 0,-17 0,-1 0,37 0,0 0,0-16,-18 16,18 0,-1 0,-17 0,18 0,0 0,-18 0,-1 0,1 0,0 0,-19-16,1 16,18 0,0 0,0 0,-18 0,-1 0,1 0,17-16,-17 16,0 0,17 0,-17 0,18 0,-19 0,1 0,17 0,1 0,-18 0,17 0,1 0,-18 0,17 0,1 0,0 0,0 0,-1 0,2 0,-1 0,-1 0,1 0,0 0,18 0,0 0,-1 0,-17-17,18 17,18 0,-36 0,36 0,-18 0,-1 0,1 0,0 0,0 0,0 0,18 0,-18 0,0 0,18 0,-19 0,1 0,18 0,-18 0,18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3BCF82D-EEC4-48A2-8AAE-B5A0A4CB84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601523-BE29-47ED-9A47-5502E42C0E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E4070E-DDBA-4900-9F11-95DF7AEEB230}" type="datetimeFigureOut">
              <a:rPr lang="it-IT"/>
              <a:pPr>
                <a:defRPr/>
              </a:pPr>
              <a:t>18/06/2019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0DA9C86D-420B-4F88-AA95-EAFCB84FB4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4A540045-5EBC-4A21-AE27-C714F641A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22622E-8080-4135-B66D-BBE2341B1B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AB93A7-6159-4467-AD1B-5C6326594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A3FC73-4FA0-4B3C-8891-715514BEBF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>
            <a:extLst>
              <a:ext uri="{FF2B5EF4-FFF2-40B4-BE49-F238E27FC236}">
                <a16:creationId xmlns:a16="http://schemas.microsoft.com/office/drawing/2014/main" id="{E6734BA5-5724-44BA-BB39-0D2501A19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>
            <a:extLst>
              <a:ext uri="{FF2B5EF4-FFF2-40B4-BE49-F238E27FC236}">
                <a16:creationId xmlns:a16="http://schemas.microsoft.com/office/drawing/2014/main" id="{1216DFFA-0375-4513-9796-43D1819DB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>
            <a:extLst>
              <a:ext uri="{FF2B5EF4-FFF2-40B4-BE49-F238E27FC236}">
                <a16:creationId xmlns:a16="http://schemas.microsoft.com/office/drawing/2014/main" id="{AF556C21-DE4B-4C2F-8C81-F1DD6E831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>
            <a:extLst>
              <a:ext uri="{FF2B5EF4-FFF2-40B4-BE49-F238E27FC236}">
                <a16:creationId xmlns:a16="http://schemas.microsoft.com/office/drawing/2014/main" id="{CA6A7275-342F-4A81-A47A-E3E887031F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>
            <a:extLst>
              <a:ext uri="{FF2B5EF4-FFF2-40B4-BE49-F238E27FC236}">
                <a16:creationId xmlns:a16="http://schemas.microsoft.com/office/drawing/2014/main" id="{EDE7B66E-0183-4624-AAB3-2C00517456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>
            <a:extLst>
              <a:ext uri="{FF2B5EF4-FFF2-40B4-BE49-F238E27FC236}">
                <a16:creationId xmlns:a16="http://schemas.microsoft.com/office/drawing/2014/main" id="{56502DA1-9C4B-450A-8E24-77CCBABE61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>
            <a:extLst>
              <a:ext uri="{FF2B5EF4-FFF2-40B4-BE49-F238E27FC236}">
                <a16:creationId xmlns:a16="http://schemas.microsoft.com/office/drawing/2014/main" id="{147F67F2-8614-40E6-AE84-5DF9DEDFF4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>
            <a:extLst>
              <a:ext uri="{FF2B5EF4-FFF2-40B4-BE49-F238E27FC236}">
                <a16:creationId xmlns:a16="http://schemas.microsoft.com/office/drawing/2014/main" id="{24AC7849-442A-4687-BB3A-07E357AF5B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2E8A5E85-9412-4C60-B33A-7B47B3D19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C360BE0A-2E2A-4E8C-B256-0E26BB30A3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/>
              <a:t>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>
            <a:extLst>
              <a:ext uri="{FF2B5EF4-FFF2-40B4-BE49-F238E27FC236}">
                <a16:creationId xmlns:a16="http://schemas.microsoft.com/office/drawing/2014/main" id="{A8D4776F-704F-45D1-93ED-F0E7EA2061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>
            <a:extLst>
              <a:ext uri="{FF2B5EF4-FFF2-40B4-BE49-F238E27FC236}">
                <a16:creationId xmlns:a16="http://schemas.microsoft.com/office/drawing/2014/main" id="{DD3BE97E-E1A0-4F69-994B-BC53F64B9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>
            <a:extLst>
              <a:ext uri="{FF2B5EF4-FFF2-40B4-BE49-F238E27FC236}">
                <a16:creationId xmlns:a16="http://schemas.microsoft.com/office/drawing/2014/main" id="{23455E58-B3CF-4558-9467-13EB211E99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>
            <a:extLst>
              <a:ext uri="{FF2B5EF4-FFF2-40B4-BE49-F238E27FC236}">
                <a16:creationId xmlns:a16="http://schemas.microsoft.com/office/drawing/2014/main" id="{2ACB2E35-5FD9-4E0D-97CD-888FD8AE2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/>
              <a:t>MODIFICATA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>
            <a:extLst>
              <a:ext uri="{FF2B5EF4-FFF2-40B4-BE49-F238E27FC236}">
                <a16:creationId xmlns:a16="http://schemas.microsoft.com/office/drawing/2014/main" id="{3A1EEFE5-D20C-4E45-B38E-CE549FED0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>
            <a:extLst>
              <a:ext uri="{FF2B5EF4-FFF2-40B4-BE49-F238E27FC236}">
                <a16:creationId xmlns:a16="http://schemas.microsoft.com/office/drawing/2014/main" id="{B50E869F-AE47-4976-B2AB-29EBF982D8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>
            <a:extLst>
              <a:ext uri="{FF2B5EF4-FFF2-40B4-BE49-F238E27FC236}">
                <a16:creationId xmlns:a16="http://schemas.microsoft.com/office/drawing/2014/main" id="{28AC1848-8180-40DD-9D54-D684D3296E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>
            <a:extLst>
              <a:ext uri="{FF2B5EF4-FFF2-40B4-BE49-F238E27FC236}">
                <a16:creationId xmlns:a16="http://schemas.microsoft.com/office/drawing/2014/main" id="{CBAF3FDB-6428-42E6-9C45-C32E45E3A3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>
            <a:extLst>
              <a:ext uri="{FF2B5EF4-FFF2-40B4-BE49-F238E27FC236}">
                <a16:creationId xmlns:a16="http://schemas.microsoft.com/office/drawing/2014/main" id="{BEB4E33A-FC7D-447D-847E-4CDBAA173B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>
            <a:extLst>
              <a:ext uri="{FF2B5EF4-FFF2-40B4-BE49-F238E27FC236}">
                <a16:creationId xmlns:a16="http://schemas.microsoft.com/office/drawing/2014/main" id="{6C5D37D4-65AC-404E-8015-4CF6234313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>
            <a:extLst>
              <a:ext uri="{FF2B5EF4-FFF2-40B4-BE49-F238E27FC236}">
                <a16:creationId xmlns:a16="http://schemas.microsoft.com/office/drawing/2014/main" id="{99B18AF8-213D-41C3-8CA8-85B31731BE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>
            <a:extLst>
              <a:ext uri="{FF2B5EF4-FFF2-40B4-BE49-F238E27FC236}">
                <a16:creationId xmlns:a16="http://schemas.microsoft.com/office/drawing/2014/main" id="{2941C933-51B5-4C0E-9579-A03A5FBD8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9700" name="Segnaposto numero diapositiva 3">
            <a:extLst>
              <a:ext uri="{FF2B5EF4-FFF2-40B4-BE49-F238E27FC236}">
                <a16:creationId xmlns:a16="http://schemas.microsoft.com/office/drawing/2014/main" id="{78BCA318-5D6D-40A7-9FA9-3B03701C2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39938" indent="-225425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497138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54338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11538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68738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D6BE98-1DDE-4E10-833E-17B5123ADC2E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24DFE323-3D12-4F45-A5AF-CC1C7C899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F72342D4-558E-405D-956F-BFE1D26F35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E163378B-FD43-416B-B6A7-EE4389B1B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155026-3E2C-429D-B5C5-48D93A9EBA17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C5949-886E-415E-BB31-C6822A6C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46028-CD8F-42CA-8BC0-2F3139FE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85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7818-A195-4CD0-B588-55403C0F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68758-8C90-426D-B260-A3630AE3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1AD0-FF26-4B49-A072-828C9A40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37B5-F4CF-4F47-AF5E-3987FD9483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2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2B41B-652B-4875-BFCF-1FA230B4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36E3E-B6BA-40F9-9A94-B16289D5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7BA0-7C0B-453A-808E-60D17C86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5744-C839-43F2-AD76-77E1A0F8C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65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BB342D2-125A-482D-AE8A-92DC9C9C50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00" i="1" dirty="0">
              <a:solidFill>
                <a:srgbClr val="CC6600"/>
              </a:solidFill>
              <a:latin typeface="Century Gothic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073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8A748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003374"/>
                </a:solidFill>
              </a:defRPr>
            </a:lvl1pPr>
            <a:lvl2pPr>
              <a:defRPr sz="2000">
                <a:solidFill>
                  <a:srgbClr val="003374"/>
                </a:solidFill>
              </a:defRPr>
            </a:lvl2pPr>
            <a:lvl3pPr>
              <a:defRPr sz="2000">
                <a:solidFill>
                  <a:srgbClr val="003374"/>
                </a:solidFill>
              </a:defRPr>
            </a:lvl3pPr>
            <a:lvl4pPr>
              <a:defRPr sz="2000">
                <a:solidFill>
                  <a:srgbClr val="003374"/>
                </a:solidFill>
              </a:defRPr>
            </a:lvl4pPr>
            <a:lvl5pPr>
              <a:defRPr sz="2000">
                <a:solidFill>
                  <a:srgbClr val="003374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950D0-AC67-48DF-9910-E0FEBDEF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4D28-FAD1-4C0B-BE41-B616D7E1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C3905-E461-44A8-B608-DC133EF2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D2F4-06E4-43FE-8D81-5C544BFB51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6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3374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37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1E42B-B298-4D1D-9072-F07B56BD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9E8E-C257-4C7F-880B-DA0A1FC5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236C-9241-4C2B-8CB5-ADF226AC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9B7D-4BF4-4A01-A4A0-DA1B3B9D81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23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C58F65-F534-4ABA-B271-757CAFA1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66B27B-F394-4E24-B5B1-F7EAF26A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3CE151-8ECB-4A89-BCD0-68338303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138E-D797-4F02-BD13-0345E52D0C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1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F41EC7-DBDE-42E5-9E7F-FE6E8E67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332E73-4496-4AFC-9DB2-2E3B3075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A596EE-C3B0-4C7A-86C2-7FDBA7CF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900A-C0F9-4CA5-95AE-49215AB1D3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21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BC270A-8E74-4CB5-862C-B86096DF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8A3049-AE91-4C72-A046-E3AD79D2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4D5C55-1989-40CA-BF53-40968089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25CD-B2D0-4AB1-BF1A-9ACEBDD01F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1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FE993D-F7CA-4E82-9566-C1104081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7C997F-8E39-4D56-A0FC-43AA5D0D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36C118-29DD-4322-AFF1-F4486BDC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CD07-19A3-422D-8029-BBAFD45E7D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06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EFB81F-AEDC-4F92-A0CA-A68A8A7B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5BC37-9D85-427D-9DA7-0635624E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959A8E-4838-4258-9C22-606A5AD2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9DB8-C03E-4374-9897-4DA75B1AF4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63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36ED9-1BDA-4BE2-AA88-728B723D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787EBC-0126-4DAE-8BD2-E6EA6DC6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834C4B-98F7-40FA-BD93-A7C86831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C1CE-7F19-4B87-BD18-AE4DED7F97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3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2BE231-BF58-4AB1-A12A-40E8AA2EEF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C96C3A-17F8-4073-B9CF-1A6D27A9C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A048-885B-460E-9ACF-F3BD9D3AA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78C82-C4DE-4C49-88D8-FF9425D0E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5E7C04-F947-4650-8BAC-2F529340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7B36D627-D450-4F19-B374-F050932439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hyperlink" Target="http://www.google.it/url?sa=i&amp;rct=j&amp;q=&amp;esrc=s&amp;frm=1&amp;source=images&amp;cd=&amp;cad=rja&amp;uact=8&amp;docid=s_n08vr-UMbsMM&amp;tbnid=xZiyydH2srUVEM:&amp;ved=0CAUQjRw&amp;url=http://www.culturaeculture.it/2014/02/facebook-dieci-anni-dopo-marketing-esperto/52514&amp;ei=-iRzU_j8FqStywP624GwDg&amp;bvm=bv.66699033,d.bGQ&amp;psig=AFQjCNF7R8UMFO4VY44JGpzHD5dxR_3pwg&amp;ust=14001414305984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s://www.google.it/url?sa=i&amp;rct=j&amp;q=&amp;esrc=s&amp;frm=1&amp;source=images&amp;cd=&amp;docid=6kVKGkrh3Uc2-M&amp;tbnid=LiQx2DVPacpCeM:&amp;ved=0CAUQjRw&amp;url=https://blog.twitter.com/&amp;ei=CSxzU6pfqcbJA5CegKAC&amp;bvm=bv.66699033,d.bGQ&amp;psig=AFQjCNF02zfqF6KRL_cIKhCkYQau8uuboA&amp;ust=140014323369383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6C7CDCF0-BABE-4368-BB89-A535518C5B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it-IT" altLang="en-US"/>
          </a:p>
        </p:txBody>
      </p:sp>
      <p:pic>
        <p:nvPicPr>
          <p:cNvPr id="6147" name="Picture 8" descr="https://fbcdn-sphotos-g-a.akamaihd.net/hphotos-ak-frc3/1381875_631888883528532_967024371_n.png">
            <a:extLst>
              <a:ext uri="{FF2B5EF4-FFF2-40B4-BE49-F238E27FC236}">
                <a16:creationId xmlns:a16="http://schemas.microsoft.com/office/drawing/2014/main" id="{A59D9F4C-1564-4FD9-90E0-A12D55FD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937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CD22739-56EF-4CD1-B220-A45F2F2521D9}"/>
              </a:ext>
            </a:extLst>
          </p:cNvPr>
          <p:cNvSpPr/>
          <p:nvPr/>
        </p:nvSpPr>
        <p:spPr>
          <a:xfrm>
            <a:off x="728663" y="3509963"/>
            <a:ext cx="7848600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400" b="1" dirty="0">
                <a:solidFill>
                  <a:srgbClr val="003374"/>
                </a:solidFill>
                <a:latin typeface="+mn-lt"/>
                <a:ea typeface="+mj-ea"/>
                <a:cs typeface="+mj-cs"/>
              </a:rPr>
              <a:t>Il Programma Erasmus+: cambiare vita, aprire la mente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sz="200" b="1" i="1" dirty="0">
              <a:latin typeface="Century Gothic" pitchFamily="34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sz="1400" b="1" i="1" dirty="0">
              <a:latin typeface="Century Gothic" pitchFamily="34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38A748"/>
                </a:solidFill>
              </a:rPr>
              <a:t>Anna Butteroni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38A748"/>
                </a:solidFill>
              </a:rPr>
              <a:t>Agenzia Nazionale Erasmus+ INAPP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rgbClr val="38A748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38A748"/>
                </a:solidFill>
              </a:rPr>
              <a:t>Roma – 10 maggio 2019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sz="1600" b="1" i="1" dirty="0">
              <a:latin typeface="Century Gothic" pitchFamily="34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sz="1600" b="1" i="1" dirty="0"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B2C244DA-E021-4BDA-8607-EF178EAA2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748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7" name="Line 6">
            <a:extLst>
              <a:ext uri="{FF2B5EF4-FFF2-40B4-BE49-F238E27FC236}">
                <a16:creationId xmlns:a16="http://schemas.microsoft.com/office/drawing/2014/main" id="{E4AA25BE-D667-4952-A0BD-2C513D75D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pic>
        <p:nvPicPr>
          <p:cNvPr id="21508" name="Picture 10">
            <a:extLst>
              <a:ext uri="{FF2B5EF4-FFF2-40B4-BE49-F238E27FC236}">
                <a16:creationId xmlns:a16="http://schemas.microsoft.com/office/drawing/2014/main" id="{9D96B776-B487-472E-A1FF-245587A9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12900"/>
            <a:ext cx="7929563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11">
            <a:extLst>
              <a:ext uri="{FF2B5EF4-FFF2-40B4-BE49-F238E27FC236}">
                <a16:creationId xmlns:a16="http://schemas.microsoft.com/office/drawing/2014/main" id="{414609E6-41A0-4AAB-820A-4E5B0F80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65188"/>
            <a:ext cx="8496300" cy="852487"/>
          </a:xfrm>
          <a:prstGeom prst="rect">
            <a:avLst/>
          </a:prstGeom>
          <a:gradFill rotWithShape="1">
            <a:gsLst>
              <a:gs pos="0">
                <a:srgbClr val="FF5050"/>
              </a:gs>
              <a:gs pos="50000">
                <a:srgbClr val="FFFFFF"/>
              </a:gs>
              <a:gs pos="100000">
                <a:srgbClr val="FF5050"/>
              </a:gs>
            </a:gsLst>
            <a:lin ang="189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8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KA 2: Cooperazione per l’innovazione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 lo scambio di buone prassi</a:t>
            </a:r>
            <a:b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E44D382F-2E5A-4910-B3D7-A7DCBF98E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4071938"/>
            <a:ext cx="1800225" cy="2247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00000"/>
                </a:solidFill>
              </a:rPr>
              <a:t>Facilitare lo scambio tra il mondo del lavoro e il mondo dell’istruzione e della formazione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C00000"/>
              </a:solidFill>
            </a:endParaRPr>
          </a:p>
        </p:txBody>
      </p:sp>
      <p:sp>
        <p:nvSpPr>
          <p:cNvPr id="82951" name="Text Box 5">
            <a:extLst>
              <a:ext uri="{FF2B5EF4-FFF2-40B4-BE49-F238E27FC236}">
                <a16:creationId xmlns:a16="http://schemas.microsoft.com/office/drawing/2014/main" id="{6DE82CCA-CC40-46E7-89F2-1C2993D0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083050"/>
            <a:ext cx="1800225" cy="2247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Sviluppo, trasferimento, implementazione di pratiche innovative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Scambio di buone pratiche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D3760EAB-23C1-4018-BD61-2AD636CD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4071938"/>
            <a:ext cx="1798638" cy="2297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Mobilità virtuale</a:t>
            </a:r>
            <a:b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eTwinning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(per la scuola e per altri settori)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EPALE (per educazione degli adulti)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05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European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Youth Portal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Erasmus+ </a:t>
            </a: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virtual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Exchange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D1440A6A-4C5F-4D81-A1A9-D34085B2C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4083050"/>
            <a:ext cx="1798638" cy="2216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00000"/>
                </a:solidFill>
              </a:rPr>
              <a:t>Istituti Istruzione Superiore UE+ Paesi partner</a:t>
            </a:r>
            <a:br>
              <a:rPr lang="it-IT" altLang="it-IT" sz="1400">
                <a:solidFill>
                  <a:srgbClr val="C00000"/>
                </a:solidFill>
              </a:rPr>
            </a:br>
            <a:br>
              <a:rPr lang="it-IT" altLang="it-IT" sz="800">
                <a:solidFill>
                  <a:srgbClr val="C00000"/>
                </a:solidFill>
              </a:rPr>
            </a:br>
            <a:r>
              <a:rPr lang="it-IT" altLang="it-IT" sz="1400">
                <a:solidFill>
                  <a:srgbClr val="C00000"/>
                </a:solidFill>
              </a:rPr>
              <a:t>Consorzi internazionali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00000"/>
                </a:solidFill>
              </a:rPr>
              <a:t>Cooperazione regionale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800">
              <a:solidFill>
                <a:srgbClr val="00336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000">
              <a:solidFill>
                <a:srgbClr val="003366"/>
              </a:solidFill>
            </a:endParaRPr>
          </a:p>
        </p:txBody>
      </p:sp>
      <p:sp>
        <p:nvSpPr>
          <p:cNvPr id="21514" name="Segnaposto numero diapositiva 2">
            <a:extLst>
              <a:ext uri="{FF2B5EF4-FFF2-40B4-BE49-F238E27FC236}">
                <a16:creationId xmlns:a16="http://schemas.microsoft.com/office/drawing/2014/main" id="{845CF205-78DC-4611-8ED5-56E27EA1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E6DD3E-B84F-4B8C-8504-0459E421BBDE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B194D427-D43B-4549-87A1-28FD4BAB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47738"/>
            <a:ext cx="8713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KA 2: obiettivo dell’Azione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C525F7-917B-4236-95AA-A0ACA772CB61}"/>
              </a:ext>
            </a:extLst>
          </p:cNvPr>
          <p:cNvSpPr txBox="1"/>
          <p:nvPr/>
        </p:nvSpPr>
        <p:spPr>
          <a:xfrm>
            <a:off x="500063" y="1916113"/>
            <a:ext cx="8135937" cy="378618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t-IT" sz="2000" b="1" dirty="0">
              <a:solidFill>
                <a:srgbClr val="003374"/>
              </a:solidFill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Sostenere</a:t>
            </a:r>
            <a:r>
              <a:rPr lang="it-IT" sz="2000" dirty="0">
                <a:solidFill>
                  <a:srgbClr val="003374"/>
                </a:solidFill>
              </a:rPr>
              <a:t> effetti positivi e di lunga durata sugli organismi partecipanti, sui sistemi e sugli individui direttamente coinvolti.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Sviluppare</a:t>
            </a:r>
            <a:r>
              <a:rPr lang="it-IT" sz="2000" dirty="0">
                <a:solidFill>
                  <a:srgbClr val="003374"/>
                </a:solidFill>
              </a:rPr>
              <a:t>, </a:t>
            </a:r>
            <a:r>
              <a:rPr lang="it-IT" sz="2000" b="1" dirty="0">
                <a:solidFill>
                  <a:srgbClr val="003374"/>
                </a:solidFill>
              </a:rPr>
              <a:t>trasferire</a:t>
            </a:r>
            <a:r>
              <a:rPr lang="it-IT" sz="2000" dirty="0">
                <a:solidFill>
                  <a:srgbClr val="003374"/>
                </a:solidFill>
              </a:rPr>
              <a:t> e </a:t>
            </a:r>
            <a:r>
              <a:rPr lang="it-IT" sz="2000" b="1" dirty="0">
                <a:solidFill>
                  <a:srgbClr val="003374"/>
                </a:solidFill>
              </a:rPr>
              <a:t>implementare</a:t>
            </a:r>
            <a:r>
              <a:rPr lang="it-IT" sz="2000" dirty="0">
                <a:solidFill>
                  <a:srgbClr val="003374"/>
                </a:solidFill>
              </a:rPr>
              <a:t> pratiche innovative a livello delle organizzazioni, locale, regionale, nazionale ed europeo.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3374"/>
                </a:solidFill>
              </a:rPr>
              <a:t>Favorire lo scambio di buone pratiche.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3374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3374"/>
                </a:solidFill>
              </a:rPr>
              <a:t>A livello sistemico tende a </a:t>
            </a:r>
            <a:r>
              <a:rPr lang="it-IT" sz="2000" b="1" dirty="0">
                <a:solidFill>
                  <a:srgbClr val="003374"/>
                </a:solidFill>
              </a:rPr>
              <a:t>modernizzare</a:t>
            </a:r>
            <a:r>
              <a:rPr lang="it-IT" sz="2000" dirty="0">
                <a:solidFill>
                  <a:srgbClr val="003374"/>
                </a:solidFill>
              </a:rPr>
              <a:t> e </a:t>
            </a:r>
            <a:r>
              <a:rPr lang="it-IT" sz="2000" b="1" dirty="0">
                <a:solidFill>
                  <a:srgbClr val="003374"/>
                </a:solidFill>
              </a:rPr>
              <a:t>rinforzare</a:t>
            </a:r>
            <a:r>
              <a:rPr lang="it-IT" sz="2000" dirty="0">
                <a:solidFill>
                  <a:srgbClr val="003374"/>
                </a:solidFill>
              </a:rPr>
              <a:t>  i sistemi di istruzione e formazione, per meglio consentire una risposta alle sfide attuali (</a:t>
            </a:r>
            <a:r>
              <a:rPr lang="it-IT" sz="2000" dirty="0" err="1">
                <a:solidFill>
                  <a:srgbClr val="003374"/>
                </a:solidFill>
              </a:rPr>
              <a:t>occupabilità</a:t>
            </a:r>
            <a:r>
              <a:rPr lang="it-IT" sz="2000" dirty="0">
                <a:solidFill>
                  <a:srgbClr val="003374"/>
                </a:solidFill>
              </a:rPr>
              <a:t>, stabilità e crescita economica, partecipazione alla vita democratica)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3374"/>
              </a:solidFill>
            </a:endParaRPr>
          </a:p>
        </p:txBody>
      </p:sp>
      <p:sp>
        <p:nvSpPr>
          <p:cNvPr id="23556" name="Segnaposto numero diapositiva 5">
            <a:extLst>
              <a:ext uri="{FF2B5EF4-FFF2-40B4-BE49-F238E27FC236}">
                <a16:creationId xmlns:a16="http://schemas.microsoft.com/office/drawing/2014/main" id="{8581B5B8-100B-43B4-BD1A-05CEDCCF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83A54-990B-4F72-A0B3-24BE11D7225F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3957F083-886D-485D-ABB3-8111A961FA73}"/>
              </a:ext>
            </a:extLst>
          </p:cNvPr>
          <p:cNvSpPr/>
          <p:nvPr/>
        </p:nvSpPr>
        <p:spPr>
          <a:xfrm>
            <a:off x="1054100" y="2570163"/>
            <a:ext cx="1995488" cy="143986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3374"/>
                </a:solidFill>
              </a:rPr>
              <a:t>Metodo aperto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3374"/>
                </a:solidFill>
              </a:rPr>
              <a:t>di  coordinamento 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3374"/>
                </a:solidFill>
              </a:rPr>
              <a:t>semestre europeo</a:t>
            </a:r>
            <a:endParaRPr lang="it-IT" sz="1400" dirty="0">
              <a:solidFill>
                <a:srgbClr val="003374"/>
              </a:solidFill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D978822E-7A7D-4F1A-90D0-161260F2982F}"/>
              </a:ext>
            </a:extLst>
          </p:cNvPr>
          <p:cNvSpPr/>
          <p:nvPr/>
        </p:nvSpPr>
        <p:spPr>
          <a:xfrm>
            <a:off x="3532188" y="2570163"/>
            <a:ext cx="1997075" cy="143986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3374"/>
                </a:solidFill>
              </a:rPr>
              <a:t>Sostegno agli strumenti di politica europea</a:t>
            </a: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64D8758F-065B-4290-9D19-DC14CA4E101B}"/>
              </a:ext>
            </a:extLst>
          </p:cNvPr>
          <p:cNvSpPr/>
          <p:nvPr/>
        </p:nvSpPr>
        <p:spPr>
          <a:xfrm>
            <a:off x="6011863" y="2570163"/>
            <a:ext cx="1993900" cy="143986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3374"/>
                </a:solidFill>
              </a:rPr>
              <a:t>Dialogo politico tra le parti interessate</a:t>
            </a:r>
            <a:endParaRPr lang="it-IT" sz="1400" dirty="0">
              <a:solidFill>
                <a:srgbClr val="003374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C9449DC-0778-494C-93CC-626AA8B2D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65625"/>
            <a:ext cx="86407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b="1" kern="0" dirty="0">
                <a:solidFill>
                  <a:srgbClr val="003374"/>
                </a:solidFill>
              </a:rPr>
              <a:t>Sostegno all’agenda UE in tema di istruzione, formazione e gioventù mediante: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b="1" kern="0" dirty="0">
                <a:solidFill>
                  <a:srgbClr val="003374"/>
                </a:solidFill>
              </a:rPr>
              <a:t>Strumenti di trasparenza e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b="1" kern="0" dirty="0">
                <a:solidFill>
                  <a:srgbClr val="003374"/>
                </a:solidFill>
              </a:rPr>
              <a:t>agende politiche specifiche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C754E5C-8022-4734-A01B-92F657939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907337" cy="1079500"/>
          </a:xfrm>
          <a:gradFill flip="none" rotWithShape="1">
            <a:gsLst>
              <a:gs pos="0">
                <a:srgbClr val="56E872">
                  <a:tint val="66000"/>
                  <a:satMod val="160000"/>
                </a:srgbClr>
              </a:gs>
              <a:gs pos="50000">
                <a:srgbClr val="56E872">
                  <a:tint val="44500"/>
                  <a:satMod val="160000"/>
                </a:srgbClr>
              </a:gs>
              <a:gs pos="100000">
                <a:srgbClr val="56E87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3: Sostegno alle riforme</a:t>
            </a:r>
            <a:b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delle politiche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A773325C-7265-4B21-ADA4-8BAA4822923E}"/>
              </a:ext>
            </a:extLst>
          </p:cNvPr>
          <p:cNvCxnSpPr/>
          <p:nvPr/>
        </p:nvCxnSpPr>
        <p:spPr>
          <a:xfrm>
            <a:off x="2051050" y="2205038"/>
            <a:ext cx="4968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17D1D103-0CC7-4756-AF79-09B580E2B679}"/>
              </a:ext>
            </a:extLst>
          </p:cNvPr>
          <p:cNvCxnSpPr/>
          <p:nvPr/>
        </p:nvCxnSpPr>
        <p:spPr>
          <a:xfrm>
            <a:off x="2051050" y="2205038"/>
            <a:ext cx="0" cy="296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0342797F-8E6C-4B42-A069-392C8452004B}"/>
              </a:ext>
            </a:extLst>
          </p:cNvPr>
          <p:cNvCxnSpPr/>
          <p:nvPr/>
        </p:nvCxnSpPr>
        <p:spPr>
          <a:xfrm flipH="1">
            <a:off x="4535488" y="2052638"/>
            <a:ext cx="1587" cy="449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260C2EA5-54FD-419B-9084-4C14279A19E7}"/>
              </a:ext>
            </a:extLst>
          </p:cNvPr>
          <p:cNvCxnSpPr/>
          <p:nvPr/>
        </p:nvCxnSpPr>
        <p:spPr>
          <a:xfrm>
            <a:off x="7019925" y="2212975"/>
            <a:ext cx="0" cy="296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Segnaposto numero diapositiva 3">
            <a:extLst>
              <a:ext uri="{FF2B5EF4-FFF2-40B4-BE49-F238E27FC236}">
                <a16:creationId xmlns:a16="http://schemas.microsoft.com/office/drawing/2014/main" id="{8D5A73EF-A77C-45D2-BF2A-C80B06B7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32C034-BB5C-4F59-9EB7-6105ED3680B7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>
            <a:extLst>
              <a:ext uri="{FF2B5EF4-FFF2-40B4-BE49-F238E27FC236}">
                <a16:creationId xmlns:a16="http://schemas.microsoft.com/office/drawing/2014/main" id="{5800CB91-D1BB-40D7-9F4E-1E350790C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90563"/>
            <a:ext cx="7772400" cy="534987"/>
          </a:xfrm>
        </p:spPr>
        <p:txBody>
          <a:bodyPr rtlCol="0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Monnet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2429EC4-F618-485B-A621-24B861AB6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575" y="1377950"/>
            <a:ext cx="7921625" cy="4248150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it-IT" sz="1800" b="1" dirty="0"/>
              <a:t>Erasmus+ comprende un supporto per l’insegnamento e la ricerca sull’integrazione europea attraverso le attività Jean </a:t>
            </a:r>
            <a:r>
              <a:rPr lang="it-IT" sz="1800" b="1" dirty="0" err="1"/>
              <a:t>Monnet</a:t>
            </a:r>
            <a:r>
              <a:rPr lang="it-IT" sz="1800" b="1" dirty="0"/>
              <a:t> </a:t>
            </a:r>
            <a:endPara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1800" b="1" dirty="0"/>
              <a:t>Moduli, cattedre, centri di eccellenza accademici</a:t>
            </a:r>
            <a:r>
              <a:rPr lang="it-IT" sz="1800" dirty="0"/>
              <a:t>: mirano a fornire una formazione dettagliata sulle questioni di integrazione europea per futuri professionisti di settori la cui domanda sul mdl sta crescendo e allo stesso tempo mirano a incoraggiare e supportare la generazione di giovane di insegnanti e ricercatori</a:t>
            </a:r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1800" b="1" dirty="0"/>
              <a:t>Dibattito politico con il mondo accademico: </a:t>
            </a:r>
            <a:r>
              <a:rPr lang="it-IT" sz="1800" dirty="0"/>
              <a:t>reti per rafforzare la cooperazione tra diverse università in Europa e in tutto il mondo; progetti per l’innovazione, l’integrazione e la diffusione dei contenuti relativi all’UE che mirano a promuovere la discussione, la riflessione sulle questioni riguardanti l’UE </a:t>
            </a:r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1800" b="1" dirty="0"/>
              <a:t>Sostegno ad associazioni</a:t>
            </a:r>
            <a:r>
              <a:rPr lang="it-IT" sz="1800" dirty="0"/>
              <a:t>: sostegno ad associazioni che </a:t>
            </a:r>
            <a:r>
              <a:rPr lang="it-IT" sz="1800" dirty="0" err="1"/>
              <a:t>supportono</a:t>
            </a:r>
            <a:r>
              <a:rPr lang="it-IT" sz="1800" dirty="0"/>
              <a:t> e sostengono studi sull’UE e le </a:t>
            </a:r>
            <a:r>
              <a:rPr lang="it-IT" sz="1800" dirty="0" err="1"/>
              <a:t>quaestioni</a:t>
            </a:r>
            <a:r>
              <a:rPr lang="it-IT" sz="1800" dirty="0"/>
              <a:t> in materia UE</a:t>
            </a:r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1800" b="1" dirty="0"/>
              <a:t>Sovvenzioni di funzionamento </a:t>
            </a:r>
            <a:r>
              <a:rPr lang="it-IT" sz="1800" dirty="0"/>
              <a:t>a favore di studi designati che perseguono obiettivi di interesse europeo e organizzano studi e conferenze allo scopo di fornire ai responsabili politici nuove opinioni e suggerimenti</a:t>
            </a:r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endParaRPr lang="it-IT" sz="1800" dirty="0"/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8B527D25-0670-404C-A48C-CC190E5F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0D8A36-B78B-48E0-85AA-D470016FA66E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70DCC43-AE94-4B2B-9ABC-E194BDECE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36725"/>
            <a:ext cx="79216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3374"/>
                </a:solidFill>
              </a:rPr>
              <a:t>Erasmus+ sostiene la dimensione europea dello Sport </a:t>
            </a:r>
          </a:p>
          <a:p>
            <a:pPr marL="263525" indent="-263525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it-IT" sz="2000" kern="0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indent="-357188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3374"/>
                </a:solidFill>
              </a:rPr>
              <a:t>Partenariati di collaborazione allo scopo di promuovere l’integrità dello sport (misure di contrasto al doping, alle partite truccate, protezioni di minori, etc.)</a:t>
            </a:r>
          </a:p>
          <a:p>
            <a:pPr marL="536575" indent="-357188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3374"/>
                </a:solidFill>
              </a:rPr>
              <a:t>Eventi sportivi senza scopo di lucro</a:t>
            </a:r>
          </a:p>
          <a:p>
            <a:pPr marL="536575" indent="-357188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3374"/>
                </a:solidFill>
              </a:rPr>
              <a:t>Rafforzamento della base di conoscenze comprovate per la definizione di politiche attraverso studi, raccolta dati, sondaggi, reti, conferenze e seminari che diffondono le buone pratiche provenienti da paesi aderenti al Programma</a:t>
            </a:r>
          </a:p>
          <a:p>
            <a:pPr marL="536575" indent="-357188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3374"/>
                </a:solidFill>
              </a:rPr>
              <a:t>Dialogo con le parti interessate europee (Forum annuale UE sullo sport, etc.) </a:t>
            </a:r>
          </a:p>
          <a:p>
            <a:pPr marL="179387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endParaRPr lang="it-IT" sz="2000" dirty="0">
              <a:solidFill>
                <a:srgbClr val="003374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F94E1DD-5405-460D-B80A-551A3A6E0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42975"/>
            <a:ext cx="7772400" cy="534988"/>
          </a:xfrm>
        </p:spPr>
        <p:txBody>
          <a:bodyPr rtlCol="0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</a:p>
        </p:txBody>
      </p:sp>
      <p:sp>
        <p:nvSpPr>
          <p:cNvPr id="26628" name="Segnaposto numero diapositiva 4">
            <a:extLst>
              <a:ext uri="{FF2B5EF4-FFF2-40B4-BE49-F238E27FC236}">
                <a16:creationId xmlns:a16="http://schemas.microsoft.com/office/drawing/2014/main" id="{DC9177A4-D932-495B-8C17-F449E3FA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7527DE-EC20-493E-BBCF-EC73E3496A82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CFA75EF-91B1-4A9D-B565-9C8005DA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Apprendimento basato sul lavoro ed Erasmus+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BFAA946-572F-462F-9020-E38C6812F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895475"/>
            <a:ext cx="8583613" cy="3700463"/>
          </a:xfrm>
        </p:spPr>
        <p:txBody>
          <a:bodyPr rtlCol="0"/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dirty="0"/>
              <a:t>All’interno del Programma E+ emerge con “vigore” l’attenzione all’apprendimento in contesti lavorativi quale strumento chiave per: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it-IT" dirty="0"/>
              <a:t>lo sviluppo di competenze rilevanti per il mercato del lavoro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it-IT" dirty="0"/>
              <a:t>l’innalzamento della qualità dei sistemi educativi e formativi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it-IT" dirty="0"/>
              <a:t>il contrasto all’abbandono scolastico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it-IT" dirty="0"/>
              <a:t>il sostegno all’inserimento professionale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2200" dirty="0"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400" dirty="0">
                <a:solidFill>
                  <a:srgbClr val="CC3300"/>
                </a:solidFill>
                <a:ea typeface="Cambria" panose="02040503050406030204" pitchFamily="18" charset="0"/>
              </a:rPr>
              <a:t>Ciò è particolarmente evidente nella KA1 VET</a:t>
            </a:r>
          </a:p>
        </p:txBody>
      </p:sp>
      <p:sp>
        <p:nvSpPr>
          <p:cNvPr id="27652" name="Segnaposto numero diapositiva 2">
            <a:extLst>
              <a:ext uri="{FF2B5EF4-FFF2-40B4-BE49-F238E27FC236}">
                <a16:creationId xmlns:a16="http://schemas.microsoft.com/office/drawing/2014/main" id="{31D89C36-C555-4478-9435-ED8350DC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E1299-1C38-43C2-B1E1-97B8939B001C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3">
            <a:extLst>
              <a:ext uri="{FF2B5EF4-FFF2-40B4-BE49-F238E27FC236}">
                <a16:creationId xmlns:a16="http://schemas.microsoft.com/office/drawing/2014/main" id="{2C6E9BC9-E9CC-46B3-AFBA-AAA1EB14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8" y="663575"/>
            <a:ext cx="8816975" cy="712788"/>
          </a:xfrm>
        </p:spPr>
        <p:txBody>
          <a:bodyPr/>
          <a:lstStyle/>
          <a:p>
            <a:pPr algn="ctr"/>
            <a:r>
              <a:rPr lang="it-IT" altLang="it-IT"/>
              <a:t>KA1 VET - mobilità individuale ai fini dell’apprendimento </a:t>
            </a:r>
            <a:br>
              <a:rPr lang="it-IT" altLang="it-IT"/>
            </a:br>
            <a:r>
              <a:rPr lang="it-IT" altLang="it-IT" sz="3200"/>
              <a:t> Mobilità learners – i target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491E45CD-F446-4E82-A891-2AC6E0CC0F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2702" y="1376414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Segnaposto numero diapositiva 1">
            <a:extLst>
              <a:ext uri="{FF2B5EF4-FFF2-40B4-BE49-F238E27FC236}">
                <a16:creationId xmlns:a16="http://schemas.microsoft.com/office/drawing/2014/main" id="{6D1E9FC0-0473-4195-B609-95FB9E37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5F4E59-8645-4891-8FB7-D18804E8A7CD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F219D62-D3AD-4C2E-B07B-C643ABFE0C41}"/>
              </a:ext>
            </a:extLst>
          </p:cNvPr>
          <p:cNvSpPr/>
          <p:nvPr/>
        </p:nvSpPr>
        <p:spPr>
          <a:xfrm>
            <a:off x="355600" y="5557838"/>
            <a:ext cx="5457825" cy="71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</a:rPr>
              <a:t>* </a:t>
            </a:r>
            <a:r>
              <a:rPr lang="it-IT" b="1" dirty="0">
                <a:solidFill>
                  <a:srgbClr val="003374"/>
                </a:solidFill>
              </a:rPr>
              <a:t>purché intraprendano la mobilità entro 12 mesi dal conseguimento del diploma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83DDD84-1C9C-4BF0-AAF3-8678041782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4638" y="1484313"/>
          <a:ext cx="8594725" cy="495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89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it-IT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COSA?</a:t>
                      </a: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it-IT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QUANTO?</a:t>
                      </a: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it-IT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DOVE</a:t>
                      </a: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452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Tirocini/esperienze di apprendimento  con una chiara componente di apprendimento basato sul lavoro</a:t>
                      </a:r>
                      <a:endParaRPr lang="it-IT" sz="1800" b="1" kern="1200" baseline="0" noProof="0" dirty="0">
                        <a:solidFill>
                          <a:srgbClr val="0033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34289" marB="34289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Mobilità a breve termine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da 2 settimane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 meno di 3 mesi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u="none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escluso il tempo di viaggio</a:t>
                      </a:r>
                      <a:endParaRPr lang="it-IT" sz="1800" dirty="0">
                        <a:effectLst/>
                      </a:endParaRP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"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imprese 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altri contesti di lavoro</a:t>
                      </a:r>
                      <a:endPara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"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scuole 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centri di formazione professionale con momenti di apprendimento 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WBL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presso 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imprese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altri contesti di lavoro 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(organismi pubblici, NGO, etc.)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</a:endParaRP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4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1" kern="1200" baseline="0" noProof="0" dirty="0">
                        <a:solidFill>
                          <a:srgbClr val="0033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Mobilità a lungo termine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ERASMUS PRO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da 3 a 12 mesi</a:t>
                      </a:r>
                    </a:p>
                    <a:p>
                      <a:pPr algn="ctr"/>
                      <a:r>
                        <a:rPr lang="it-IT" sz="1800" b="0" u="none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escluso il tempo di </a:t>
                      </a:r>
                    </a:p>
                    <a:p>
                      <a:pPr algn="ctr"/>
                      <a:r>
                        <a:rPr lang="it-IT" sz="1800" b="0" u="none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Viaggio</a:t>
                      </a:r>
                      <a:endParaRPr lang="it-IT" sz="1800" dirty="0">
                        <a:effectLst/>
                      </a:endParaRP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38" name="Segnaposto numero diapositiva 3">
            <a:extLst>
              <a:ext uri="{FF2B5EF4-FFF2-40B4-BE49-F238E27FC236}">
                <a16:creationId xmlns:a16="http://schemas.microsoft.com/office/drawing/2014/main" id="{8739CDED-5972-47B6-9673-4ABEBF1E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0DD34B-6B0F-4F0C-80E4-70008E03CCB1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  <p:sp>
        <p:nvSpPr>
          <p:cNvPr id="30739" name="Titolo 1">
            <a:extLst>
              <a:ext uri="{FF2B5EF4-FFF2-40B4-BE49-F238E27FC236}">
                <a16:creationId xmlns:a16="http://schemas.microsoft.com/office/drawing/2014/main" id="{3A6EEBB3-98C1-491E-A02C-AF34B470A6CE}"/>
              </a:ext>
            </a:extLst>
          </p:cNvPr>
          <p:cNvSpPr txBox="1">
            <a:spLocks/>
          </p:cNvSpPr>
          <p:nvPr/>
        </p:nvSpPr>
        <p:spPr bwMode="auto">
          <a:xfrm>
            <a:off x="139700" y="798513"/>
            <a:ext cx="8864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sz="2400" b="1">
                <a:solidFill>
                  <a:srgbClr val="38A748"/>
                </a:solidFill>
              </a:rPr>
              <a:t>KA1 VET - mobilità individuale ai fini dell’apprendimento 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altLang="it-IT" sz="3200" b="1">
                <a:solidFill>
                  <a:srgbClr val="38A748"/>
                </a:solidFill>
              </a:rPr>
              <a:t>Mobilità learners - Le attività</a:t>
            </a:r>
            <a:endParaRPr lang="it-IT" altLang="it-IT" sz="2400" b="1">
              <a:solidFill>
                <a:srgbClr val="38A748"/>
              </a:solidFill>
            </a:endParaRPr>
          </a:p>
        </p:txBody>
      </p:sp>
      <p:sp>
        <p:nvSpPr>
          <p:cNvPr id="2" name="Fumetto 3 1">
            <a:extLst>
              <a:ext uri="{FF2B5EF4-FFF2-40B4-BE49-F238E27FC236}">
                <a16:creationId xmlns:a16="http://schemas.microsoft.com/office/drawing/2014/main" id="{B6214411-0AA6-4704-B832-15F655EABFFE}"/>
              </a:ext>
            </a:extLst>
          </p:cNvPr>
          <p:cNvSpPr/>
          <p:nvPr/>
        </p:nvSpPr>
        <p:spPr>
          <a:xfrm>
            <a:off x="512763" y="5307013"/>
            <a:ext cx="3575050" cy="849312"/>
          </a:xfrm>
          <a:prstGeom prst="wedgeEllipseCallout">
            <a:avLst>
              <a:gd name="adj1" fmla="val 16787"/>
              <a:gd name="adj2" fmla="val -14089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6AA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 dirty="0">
                <a:solidFill>
                  <a:srgbClr val="003374"/>
                </a:solidFill>
              </a:rPr>
              <a:t>Work </a:t>
            </a:r>
            <a:r>
              <a:rPr lang="it-IT" altLang="it-IT" sz="1600" b="1" dirty="0" err="1">
                <a:solidFill>
                  <a:srgbClr val="003374"/>
                </a:solidFill>
              </a:rPr>
              <a:t>Based</a:t>
            </a:r>
            <a:r>
              <a:rPr lang="it-IT" altLang="it-IT" sz="1600" b="1" dirty="0">
                <a:solidFill>
                  <a:srgbClr val="003374"/>
                </a:solidFill>
              </a:rPr>
              <a:t> Learning</a:t>
            </a:r>
            <a:endParaRPr lang="it-IT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DD6E78F-5A95-4D83-A0A4-1AAC0906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esperienze di mobilità in ambito VET</a:t>
            </a:r>
            <a:endParaRPr lang="it-IT" alt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D6994AB-CABC-41BE-A5B7-17FCE6A76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09725"/>
            <a:ext cx="7886700" cy="4567238"/>
          </a:xfrm>
        </p:spPr>
        <p:txBody>
          <a:bodyPr/>
          <a:lstStyle/>
          <a:p>
            <a:pPr marL="0" indent="0" algn="just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t-IT" altLang="it-IT">
                <a:ea typeface="Cambria" panose="02040503050406030204" pitchFamily="18" charset="0"/>
                <a:cs typeface="Cambria" panose="02040503050406030204" pitchFamily="18" charset="0"/>
              </a:rPr>
              <a:t>Mobilità di Erasmus+ dell’ambito VET risulta focalizzata su un </a:t>
            </a:r>
            <a:r>
              <a:rPr lang="it-IT" altLang="it-IT" b="1">
                <a:ea typeface="Cambria" panose="02040503050406030204" pitchFamily="18" charset="0"/>
                <a:cs typeface="Cambria" panose="02040503050406030204" pitchFamily="18" charset="0"/>
              </a:rPr>
              <a:t>approccio work-based</a:t>
            </a:r>
            <a:r>
              <a:rPr lang="it-IT" altLang="it-IT">
                <a:ea typeface="Cambria" panose="02040503050406030204" pitchFamily="18" charset="0"/>
                <a:cs typeface="Cambria" panose="02040503050406030204" pitchFamily="18" charset="0"/>
              </a:rPr>
              <a:t>, per diversi aspetti:</a:t>
            </a:r>
          </a:p>
          <a:p>
            <a:pPr marL="0" indent="0" algn="just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t-IT" altLang="it-IT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>
                <a:ea typeface="Cambria" panose="02040503050406030204" pitchFamily="18" charset="0"/>
                <a:cs typeface="Cambria" panose="02040503050406030204" pitchFamily="18" charset="0"/>
              </a:rPr>
              <a:t>si rivolge esplicitamente non solo agli studenti ma anche agli apprendisti</a:t>
            </a: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>
                <a:ea typeface="Cambria" panose="02040503050406030204" pitchFamily="18" charset="0"/>
                <a:cs typeface="Cambria" panose="02040503050406030204" pitchFamily="18" charset="0"/>
              </a:rPr>
              <a:t>può avere una durata maggiore rispetto al passato</a:t>
            </a: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>
                <a:ea typeface="Cambria" panose="02040503050406030204" pitchFamily="18" charset="0"/>
                <a:cs typeface="Cambria" panose="02040503050406030204" pitchFamily="18" charset="0"/>
              </a:rPr>
              <a:t>sollecita a costruire partenariati che coinvolgano direttamente le imprese ospitanti, favorendo la partecipazione degli attori del mondo del lavoro già nella fase di progettazione </a:t>
            </a: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>
                <a:ea typeface="Cambria" panose="02040503050406030204" pitchFamily="18" charset="0"/>
                <a:cs typeface="Cambria" panose="02040503050406030204" pitchFamily="18" charset="0"/>
              </a:rPr>
              <a:t>sostiene una più ampia strategia di internazionalizzazione degli organismi partecipanti, promuovendo la creazione di reti stabili a supporto della mobilità </a:t>
            </a: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>
                <a:ea typeface="Cambria" panose="02040503050406030204" pitchFamily="18" charset="0"/>
                <a:cs typeface="Cambria" panose="02040503050406030204" pitchFamily="18" charset="0"/>
              </a:rPr>
              <a:t>trasparenza dei risultati di apprendimento acquisiti all’estero: dall’attestazione delle attività svolte durante il tirocinio il focus si sposta decisamente verso il riconoscimento dei learning outcomes raggiunti</a:t>
            </a:r>
          </a:p>
        </p:txBody>
      </p:sp>
      <p:sp>
        <p:nvSpPr>
          <p:cNvPr id="32772" name="Segnaposto numero diapositiva 2">
            <a:extLst>
              <a:ext uri="{FF2B5EF4-FFF2-40B4-BE49-F238E27FC236}">
                <a16:creationId xmlns:a16="http://schemas.microsoft.com/office/drawing/2014/main" id="{83784337-98A4-45E8-886F-E8DDA972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36D34-144B-41FB-A85D-183B513337EB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386E6-54BE-44F3-8233-771F4938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213"/>
            <a:ext cx="7886700" cy="1325562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alt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work-</a:t>
            </a:r>
            <a:r>
              <a:rPr lang="it-IT" alt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it-IT" alt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it-IT" sz="3200" dirty="0"/>
          </a:p>
        </p:txBody>
      </p:sp>
      <p:sp>
        <p:nvSpPr>
          <p:cNvPr id="33795" name="Segnaposto contenuto 2">
            <a:extLst>
              <a:ext uri="{FF2B5EF4-FFF2-40B4-BE49-F238E27FC236}">
                <a16:creationId xmlns:a16="http://schemas.microsoft.com/office/drawing/2014/main" id="{92D23253-0D94-4670-933A-F6342D325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67700" cy="435133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983646E-1C67-4FCA-BFFB-408C4C6CFBE9}"/>
              </a:ext>
            </a:extLst>
          </p:cNvPr>
          <p:cNvSpPr/>
          <p:nvPr/>
        </p:nvSpPr>
        <p:spPr>
          <a:xfrm>
            <a:off x="628650" y="2213727"/>
            <a:ext cx="3700979" cy="24929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“In questo momento all’interno dell’Unione europea sta nascendo un ventinovesimo Stato. Lo Stato in cui sono di casa coloro che non hanno un lavoro. Uno Stato in cui i giovani sono diventati dei disoccupati. Uno Stato abitato da chi è stato emarginato, rifiutato e da chi si è perso per strada. Vorrei che questo ventinovesimo Stato tornasse ad essere un normale Stato membro</a:t>
            </a:r>
            <a:r>
              <a:rPr lang="it-IT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.”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Jean-Claude </a:t>
            </a:r>
            <a:r>
              <a:rPr lang="it-IT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Juncker</a:t>
            </a:r>
            <a:r>
              <a:rPr lang="it-IT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discorso di apertura della plenaria del Parlamento europeo, 15 luglio 2014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003374"/>
              </a:solidFill>
            </a:endParaRPr>
          </a:p>
        </p:txBody>
      </p:sp>
      <p:sp>
        <p:nvSpPr>
          <p:cNvPr id="6" name="Callout con freccia in giù 5">
            <a:extLst>
              <a:ext uri="{FF2B5EF4-FFF2-40B4-BE49-F238E27FC236}">
                <a16:creationId xmlns:a16="http://schemas.microsoft.com/office/drawing/2014/main" id="{67675FF1-973F-4DEA-9CF8-609466FAAE9C}"/>
              </a:ext>
            </a:extLst>
          </p:cNvPr>
          <p:cNvSpPr/>
          <p:nvPr/>
        </p:nvSpPr>
        <p:spPr>
          <a:xfrm>
            <a:off x="628650" y="1147763"/>
            <a:ext cx="8267700" cy="1574800"/>
          </a:xfrm>
          <a:prstGeom prst="downArrowCallou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3374"/>
                </a:solidFill>
              </a:rPr>
              <a:t>Nel corso degli ultimi anni i contesti lavorativi hanno acquisito un ruolo importante nel processo di apprendimento a tutti i livelli</a:t>
            </a:r>
            <a:endParaRPr lang="it-IT" sz="2000" dirty="0"/>
          </a:p>
        </p:txBody>
      </p:sp>
      <p:sp>
        <p:nvSpPr>
          <p:cNvPr id="8" name="Callout con freccia in su 7">
            <a:extLst>
              <a:ext uri="{FF2B5EF4-FFF2-40B4-BE49-F238E27FC236}">
                <a16:creationId xmlns:a16="http://schemas.microsoft.com/office/drawing/2014/main" id="{40EF88A4-2295-43CA-B8F6-A46464E741A9}"/>
              </a:ext>
            </a:extLst>
          </p:cNvPr>
          <p:cNvSpPr/>
          <p:nvPr/>
        </p:nvSpPr>
        <p:spPr>
          <a:xfrm>
            <a:off x="628650" y="3789363"/>
            <a:ext cx="8267700" cy="2566987"/>
          </a:xfrm>
          <a:prstGeom prst="upArrowCallou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dirty="0">
                <a:solidFill>
                  <a:srgbClr val="003374"/>
                </a:solidFill>
              </a:rPr>
              <a:t>Si è diffusa a livello europeo un’attenzione particolare alla promozione di opportunità di apprendimento work-</a:t>
            </a:r>
            <a:r>
              <a:rPr lang="it-IT" sz="1700" dirty="0" err="1">
                <a:solidFill>
                  <a:srgbClr val="003374"/>
                </a:solidFill>
              </a:rPr>
              <a:t>based</a:t>
            </a:r>
            <a:r>
              <a:rPr lang="it-IT" sz="1700" dirty="0">
                <a:solidFill>
                  <a:srgbClr val="003374"/>
                </a:solidFill>
              </a:rPr>
              <a:t>, che può essere letta come un </a:t>
            </a:r>
            <a:r>
              <a:rPr lang="it-IT" sz="1700" i="1" dirty="0">
                <a:solidFill>
                  <a:srgbClr val="003374"/>
                </a:solidFill>
              </a:rPr>
              <a:t>fil </a:t>
            </a:r>
            <a:r>
              <a:rPr lang="it-IT" sz="1700" i="1" dirty="0" err="1">
                <a:solidFill>
                  <a:srgbClr val="003374"/>
                </a:solidFill>
              </a:rPr>
              <a:t>rouge</a:t>
            </a:r>
            <a:r>
              <a:rPr lang="it-IT" sz="1700" i="1" dirty="0">
                <a:solidFill>
                  <a:srgbClr val="003374"/>
                </a:solidFill>
              </a:rPr>
              <a:t> </a:t>
            </a:r>
            <a:r>
              <a:rPr lang="it-IT" sz="1700" dirty="0">
                <a:solidFill>
                  <a:srgbClr val="003374"/>
                </a:solidFill>
              </a:rPr>
              <a:t>che lega le politiche europee in materia e che sta assumendo un ruolo sempre più strategico per il raggiungimento degli </a:t>
            </a:r>
            <a:r>
              <a:rPr lang="it-IT" sz="1700" b="1" u="sng" dirty="0">
                <a:solidFill>
                  <a:srgbClr val="003374"/>
                </a:solidFill>
              </a:rPr>
              <a:t>obiettivi comuni </a:t>
            </a:r>
            <a:r>
              <a:rPr lang="it-IT" sz="1700" dirty="0">
                <a:solidFill>
                  <a:srgbClr val="003374"/>
                </a:solidFill>
              </a:rPr>
              <a:t>di </a:t>
            </a:r>
            <a:r>
              <a:rPr lang="it-IT" sz="1700" b="1" u="sng" dirty="0">
                <a:solidFill>
                  <a:srgbClr val="003374"/>
                </a:solidFill>
              </a:rPr>
              <a:t>incremento dell’occupazione</a:t>
            </a:r>
            <a:r>
              <a:rPr lang="it-IT" sz="1700" dirty="0">
                <a:solidFill>
                  <a:srgbClr val="003374"/>
                </a:solidFill>
              </a:rPr>
              <a:t>, soprattutto giovanile, </a:t>
            </a:r>
            <a:r>
              <a:rPr lang="it-IT" sz="1700" b="1" u="sng" dirty="0">
                <a:solidFill>
                  <a:srgbClr val="003374"/>
                </a:solidFill>
              </a:rPr>
              <a:t>di innalzamento dei livelli di qualificazione,</a:t>
            </a:r>
            <a:r>
              <a:rPr lang="it-IT" sz="1700" dirty="0">
                <a:solidFill>
                  <a:srgbClr val="003374"/>
                </a:solidFill>
              </a:rPr>
              <a:t> di </a:t>
            </a:r>
            <a:r>
              <a:rPr lang="it-IT" sz="1700" b="1" u="sng" dirty="0">
                <a:solidFill>
                  <a:srgbClr val="003374"/>
                </a:solidFill>
              </a:rPr>
              <a:t>contrasto all’abbandono scolastico e formativo ed alla marginalizzazione. </a:t>
            </a:r>
          </a:p>
        </p:txBody>
      </p:sp>
      <p:sp>
        <p:nvSpPr>
          <p:cNvPr id="33799" name="Segnaposto numero diapositiva 4">
            <a:extLst>
              <a:ext uri="{FF2B5EF4-FFF2-40B4-BE49-F238E27FC236}">
                <a16:creationId xmlns:a16="http://schemas.microsoft.com/office/drawing/2014/main" id="{39C47B33-F3D1-4DB1-BB8B-A4D00AC3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37A5CE-A0BD-4931-813F-783E08AB623F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A9722-838E-4219-BB96-98F31A5D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631825"/>
            <a:ext cx="77724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Erasmus+: La base legale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237E80-2A61-4877-A37B-E06B2AD3C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8713787" cy="3527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60000"/>
              </a:spcBef>
              <a:buFontTx/>
              <a:buNone/>
              <a:defRPr/>
            </a:pPr>
            <a:r>
              <a:rPr lang="it-IT" sz="2200" b="1" dirty="0"/>
              <a:t>Regolamento (UE) n. 1288/2013 </a:t>
            </a:r>
          </a:p>
          <a:p>
            <a:pPr marL="0" indent="0" algn="ctr">
              <a:lnSpc>
                <a:spcPct val="150000"/>
              </a:lnSpc>
              <a:spcBef>
                <a:spcPct val="60000"/>
              </a:spcBef>
              <a:buFontTx/>
              <a:buNone/>
              <a:defRPr/>
            </a:pPr>
            <a:r>
              <a:rPr lang="it-IT" sz="2200" dirty="0"/>
              <a:t>del Parlamento europeo e del Consiglio</a:t>
            </a:r>
          </a:p>
          <a:p>
            <a:pPr marL="0" indent="0" algn="ctr">
              <a:lnSpc>
                <a:spcPct val="150000"/>
              </a:lnSpc>
              <a:spcBef>
                <a:spcPct val="60000"/>
              </a:spcBef>
              <a:buFontTx/>
              <a:buNone/>
              <a:defRPr/>
            </a:pPr>
            <a:r>
              <a:rPr lang="it-IT" sz="2200" dirty="0"/>
              <a:t>dell’11/12/13 che istituisce</a:t>
            </a:r>
          </a:p>
          <a:p>
            <a:pPr marL="0" indent="0" algn="ctr">
              <a:lnSpc>
                <a:spcPct val="150000"/>
              </a:lnSpc>
              <a:spcBef>
                <a:spcPct val="60000"/>
              </a:spcBef>
              <a:buFontTx/>
              <a:buNone/>
              <a:defRPr/>
            </a:pPr>
            <a:r>
              <a:rPr lang="it-IT" sz="2200" dirty="0"/>
              <a:t> </a:t>
            </a:r>
            <a:r>
              <a:rPr lang="it-IT" sz="2200" b="1" dirty="0"/>
              <a:t>“Erasmus+”: il programma dell’Unione per l’istruzione, </a:t>
            </a:r>
          </a:p>
          <a:p>
            <a:pPr marL="0" indent="0" algn="ctr">
              <a:lnSpc>
                <a:spcPct val="150000"/>
              </a:lnSpc>
              <a:spcBef>
                <a:spcPct val="60000"/>
              </a:spcBef>
              <a:buFontTx/>
              <a:buNone/>
              <a:defRPr/>
            </a:pPr>
            <a:r>
              <a:rPr lang="it-IT" sz="2200" b="1" dirty="0"/>
              <a:t>la formazione, la gioventù e lo sport</a:t>
            </a:r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defRPr/>
            </a:pPr>
            <a:endParaRPr lang="it-IT" sz="18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2" name="Segnaposto numero diapositiva 2">
            <a:extLst>
              <a:ext uri="{FF2B5EF4-FFF2-40B4-BE49-F238E27FC236}">
                <a16:creationId xmlns:a16="http://schemas.microsoft.com/office/drawing/2014/main" id="{1694ACF8-AEE5-41B0-BA0D-3031E1BA1067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2A71AF8-75B9-4F88-8A51-81C6C84F2F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3288" y="793750"/>
            <a:ext cx="7772400" cy="484188"/>
          </a:xfrm>
        </p:spPr>
        <p:txBody>
          <a:bodyPr rtlCol="0"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ja-JP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Impatto della mobilità sugli individui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33348B8-67E2-46E8-8B7E-5ED87609CD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1614488"/>
            <a:ext cx="6400800" cy="1117600"/>
          </a:xfrm>
        </p:spPr>
        <p:txBody>
          <a:bodyPr rtlCol="0"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600" b="1" cap="small" dirty="0"/>
              <a:t>due dimensioni </a:t>
            </a:r>
            <a:r>
              <a:rPr lang="it-IT" sz="2600" b="1" cap="small" dirty="0">
                <a:ea typeface="Cambria" panose="02040503050406030204" pitchFamily="18" charset="0"/>
              </a:rPr>
              <a:t>principali</a:t>
            </a:r>
            <a:r>
              <a:rPr lang="it-IT" sz="2600" b="1" cap="small" dirty="0"/>
              <a:t>:</a:t>
            </a:r>
          </a:p>
          <a:p>
            <a:pPr eaLnBrk="0" hangingPunct="0">
              <a:spcBef>
                <a:spcPct val="20000"/>
              </a:spcBef>
              <a:defRPr/>
            </a:pPr>
            <a:endParaRPr lang="it-IT" sz="2000" cap="small" dirty="0">
              <a:latin typeface="Comic Sans MS" pitchFamily="66" charset="0"/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BA8CECDF-78FC-4E56-BD1F-D0E8F67C7B9A}"/>
              </a:ext>
            </a:extLst>
          </p:cNvPr>
          <p:cNvGraphicFramePr/>
          <p:nvPr/>
        </p:nvGraphicFramePr>
        <p:xfrm>
          <a:off x="611560" y="2173100"/>
          <a:ext cx="80648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1" name="Segnaposto numero diapositiva 2">
            <a:extLst>
              <a:ext uri="{FF2B5EF4-FFF2-40B4-BE49-F238E27FC236}">
                <a16:creationId xmlns:a16="http://schemas.microsoft.com/office/drawing/2014/main" id="{E2CA38E0-3A57-458F-98EE-8A8A03FCE9BA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B75B875-6D70-4132-9417-37396BAD4B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2313" y="784225"/>
            <a:ext cx="7772400" cy="555625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ja-JP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Impatto della mobilità sugli individui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4969B3EF-1DA2-4181-81D7-06E5FD44CBBD}"/>
              </a:ext>
            </a:extLst>
          </p:cNvPr>
          <p:cNvGraphicFramePr/>
          <p:nvPr/>
        </p:nvGraphicFramePr>
        <p:xfrm>
          <a:off x="327943" y="1801852"/>
          <a:ext cx="871378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8" name="Segnaposto numero diapositiva 2">
            <a:extLst>
              <a:ext uri="{FF2B5EF4-FFF2-40B4-BE49-F238E27FC236}">
                <a16:creationId xmlns:a16="http://schemas.microsoft.com/office/drawing/2014/main" id="{577EC6F7-9CD7-4456-9335-787B65A20D87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AF4C49A-EF4A-415B-B70F-12F43837D1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9775" y="755650"/>
            <a:ext cx="7772400" cy="700088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Impatto della mobilità sugli individui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FEBBB57F-3302-4790-A128-0700C3A640CB}"/>
              </a:ext>
            </a:extLst>
          </p:cNvPr>
          <p:cNvGraphicFramePr/>
          <p:nvPr/>
        </p:nvGraphicFramePr>
        <p:xfrm>
          <a:off x="323528" y="1772816"/>
          <a:ext cx="8424936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6" name="Segnaposto numero diapositiva 2">
            <a:extLst>
              <a:ext uri="{FF2B5EF4-FFF2-40B4-BE49-F238E27FC236}">
                <a16:creationId xmlns:a16="http://schemas.microsoft.com/office/drawing/2014/main" id="{4CC3938A-BA59-4ECC-90DC-EBA60637AEBA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9D46D-8849-4ADB-BAD4-3509DA8D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MOBILITÀ </a:t>
            </a:r>
            <a:b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Partecipanti 2014 - 2017</a:t>
            </a:r>
            <a:endParaRPr lang="it-IT" dirty="0"/>
          </a:p>
        </p:txBody>
      </p:sp>
      <p:sp>
        <p:nvSpPr>
          <p:cNvPr id="40963" name="Segnaposto numero diapositiva 3">
            <a:extLst>
              <a:ext uri="{FF2B5EF4-FFF2-40B4-BE49-F238E27FC236}">
                <a16:creationId xmlns:a16="http://schemas.microsoft.com/office/drawing/2014/main" id="{1C3BB641-3490-442D-9469-E1478F0E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2E0218-5B77-4335-BCAB-9A8AB79B96D9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0964" name="Segnaposto contenuto 5">
            <a:extLst>
              <a:ext uri="{FF2B5EF4-FFF2-40B4-BE49-F238E27FC236}">
                <a16:creationId xmlns:a16="http://schemas.microsoft.com/office/drawing/2014/main" id="{E9684FA1-1B40-4005-B846-4BAA1371A7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7850" y="1516063"/>
          <a:ext cx="79883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Grafico" r:id="rId3" imgW="7998645" imgH="4718713" progId="Excel.Chart.8">
                  <p:embed/>
                </p:oleObj>
              </mc:Choice>
              <mc:Fallback>
                <p:oleObj name="Grafico" r:id="rId3" imgW="7998645" imgH="4718713" progId="Excel.Chart.8">
                  <p:embed/>
                  <p:pic>
                    <p:nvPicPr>
                      <p:cNvPr id="0" name="Segnaposto contenuto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516063"/>
                        <a:ext cx="7988300" cy="471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007186F7-D00B-49F6-BBAC-6A502DE7B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838" y="606425"/>
            <a:ext cx="7535862" cy="5749925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31" name="Ink 17">
                <a:extLst>
                  <a:ext uri="{FF2B5EF4-FFF2-40B4-BE49-F238E27FC236}">
                    <a16:creationId xmlns:a16="http://schemas.microsoft.com/office/drawing/2014/main" id="{E2DF04A9-8D83-4E7C-A6E8-B4394F171A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9025" y="4545013"/>
              <a:ext cx="1109663" cy="26987"/>
            </p14:xfrm>
          </p:contentPart>
        </mc:Choice>
        <mc:Fallback>
          <p:pic>
            <p:nvPicPr>
              <p:cNvPr id="1031" name="Ink 17">
                <a:extLst>
                  <a:ext uri="{FF2B5EF4-FFF2-40B4-BE49-F238E27FC236}">
                    <a16:creationId xmlns:a16="http://schemas.microsoft.com/office/drawing/2014/main" id="{E2DF04A9-8D83-4E7C-A6E8-B4394F171A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3183" y="4481684"/>
                <a:ext cx="1140987" cy="153646"/>
              </a:xfrm>
              <a:prstGeom prst="rect">
                <a:avLst/>
              </a:prstGeom>
            </p:spPr>
          </p:pic>
        </mc:Fallback>
      </mc:AlternateContent>
      <p:sp>
        <p:nvSpPr>
          <p:cNvPr id="41988" name="Segnaposto numero diapositiva 2">
            <a:extLst>
              <a:ext uri="{FF2B5EF4-FFF2-40B4-BE49-F238E27FC236}">
                <a16:creationId xmlns:a16="http://schemas.microsoft.com/office/drawing/2014/main" id="{35B284BE-FF95-4C3E-84F1-3171FDB9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0A1B4C-693C-437E-86F8-94D7C86C4550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0A4F2BF-CDD4-403E-A72D-AA80850C25F2}"/>
              </a:ext>
            </a:extLst>
          </p:cNvPr>
          <p:cNvSpPr txBox="1">
            <a:spLocks/>
          </p:cNvSpPr>
          <p:nvPr/>
        </p:nvSpPr>
        <p:spPr bwMode="auto">
          <a:xfrm>
            <a:off x="350838" y="966788"/>
            <a:ext cx="82089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kern="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Agenzia </a:t>
            </a:r>
            <a:r>
              <a:rPr lang="it-IT" sz="2800" b="1" kern="0" dirty="0" err="1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Erasmus+</a:t>
            </a:r>
            <a:r>
              <a:rPr lang="it-IT" sz="2800" b="1" kern="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INAPP è anche su:   </a:t>
            </a:r>
          </a:p>
        </p:txBody>
      </p:sp>
      <p:pic>
        <p:nvPicPr>
          <p:cNvPr id="43011" name="irc_mi" descr="http://www.culturaeculture.it/wp-content/uploads/2014/02/Facebook.jpg">
            <a:hlinkClick r:id="rId2"/>
            <a:extLst>
              <a:ext uri="{FF2B5EF4-FFF2-40B4-BE49-F238E27FC236}">
                <a16:creationId xmlns:a16="http://schemas.microsoft.com/office/drawing/2014/main" id="{52172A78-64D9-4574-BCB6-C2B22472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681163"/>
            <a:ext cx="28622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E11B9F7-BB47-4B16-9520-A2E55144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2852738"/>
            <a:ext cx="45354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Clicca su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it-IT" sz="2000" b="1" kern="0" dirty="0">
              <a:latin typeface="Century Gothic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800" b="1" u="sng" kern="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u="sng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</a:t>
            </a:r>
            <a:r>
              <a:rPr lang="it-IT" sz="20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PIACE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500" b="1" u="sng" dirty="0">
                <a:solidFill>
                  <a:srgbClr val="0056C8"/>
                </a:solidFill>
                <a:latin typeface="Century Gothic" pitchFamily="34" charset="0"/>
              </a:rPr>
              <a:t>https://www.facebook.com/ErasmusplusINAPP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500" b="1" u="sng" dirty="0">
                <a:solidFill>
                  <a:srgbClr val="0056C8"/>
                </a:solidFill>
                <a:latin typeface="Century Gothic" pitchFamily="34" charset="0"/>
              </a:rPr>
              <a:t>Agenzia </a:t>
            </a:r>
            <a:r>
              <a:rPr lang="it-IT" sz="1500" b="1" u="sng" dirty="0" err="1">
                <a:solidFill>
                  <a:srgbClr val="0056C8"/>
                </a:solidFill>
                <a:latin typeface="Century Gothic" pitchFamily="34" charset="0"/>
              </a:rPr>
              <a:t>Erasmus+INAPP</a:t>
            </a:r>
            <a:endParaRPr lang="it-IT" sz="2000" b="1" kern="0" dirty="0">
              <a:solidFill>
                <a:srgbClr val="005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036CC9-7251-4818-8E6E-04B3B576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2852738"/>
            <a:ext cx="4319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Clicca su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it-IT" sz="2500" b="1" kern="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diventa </a:t>
            </a:r>
            <a:r>
              <a:rPr lang="it-IT" sz="20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FOLLOWER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500" b="1" u="sng" dirty="0">
                <a:solidFill>
                  <a:srgbClr val="0056C8"/>
                </a:solidFill>
                <a:latin typeface="Century Gothic" pitchFamily="34" charset="0"/>
              </a:rPr>
              <a:t>@</a:t>
            </a:r>
            <a:r>
              <a:rPr lang="it-IT" sz="1500" b="1" u="sng" dirty="0" err="1">
                <a:solidFill>
                  <a:srgbClr val="0056C8"/>
                </a:solidFill>
                <a:latin typeface="Century Gothic" pitchFamily="34" charset="0"/>
              </a:rPr>
              <a:t>ErasmusPlusINAP</a:t>
            </a:r>
            <a:endParaRPr lang="it-IT" sz="1500" b="1" u="sng" dirty="0">
              <a:solidFill>
                <a:srgbClr val="0056C8"/>
              </a:solidFill>
              <a:latin typeface="Century Gothic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500" b="1" u="sng">
                <a:solidFill>
                  <a:srgbClr val="0056C8"/>
                </a:solidFill>
                <a:latin typeface="Century Gothic" pitchFamily="34" charset="0"/>
              </a:rPr>
              <a:t>Agenzia Erasmus+INAPP</a:t>
            </a:r>
            <a:r>
              <a:rPr lang="it-IT" b="1" dirty="0">
                <a:solidFill>
                  <a:srgbClr val="0056C8"/>
                </a:solidFill>
                <a:latin typeface="Century Gothic" pitchFamily="34" charset="0"/>
              </a:rPr>
              <a:t> </a:t>
            </a:r>
            <a:endParaRPr lang="it-IT" b="1" kern="0" dirty="0">
              <a:solidFill>
                <a:srgbClr val="005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it-IT" b="1" u="sng" dirty="0">
              <a:latin typeface="Century Gothic" pitchFamily="34" charset="0"/>
            </a:endParaRPr>
          </a:p>
        </p:txBody>
      </p:sp>
      <p:pic>
        <p:nvPicPr>
          <p:cNvPr id="43014" name="Picture 8" descr="https://blog.twitter.com/sites/all/themes/gazebo/img/ios_homescreen_icon.png">
            <a:hlinkClick r:id="rId4"/>
            <a:extLst>
              <a:ext uri="{FF2B5EF4-FFF2-40B4-BE49-F238E27FC236}">
                <a16:creationId xmlns:a16="http://schemas.microsoft.com/office/drawing/2014/main" id="{8DBCE394-E2A6-4893-9842-70D61EB4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595438"/>
            <a:ext cx="11191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>
            <a:extLst>
              <a:ext uri="{FF2B5EF4-FFF2-40B4-BE49-F238E27FC236}">
                <a16:creationId xmlns:a16="http://schemas.microsoft.com/office/drawing/2014/main" id="{4709636F-872A-4332-9E26-13BFE3AC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357563"/>
            <a:ext cx="952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 descr="C:\Users\arenare.LEONARDO\AppData\Local\Microsoft\Windows\Temporary Internet Files\Content.Outlook\LCZDB71A\seguitwitter.png">
            <a:extLst>
              <a:ext uri="{FF2B5EF4-FFF2-40B4-BE49-F238E27FC236}">
                <a16:creationId xmlns:a16="http://schemas.microsoft.com/office/drawing/2014/main" id="{62D34A47-0E5A-41DE-B4B8-D8794406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41713"/>
            <a:ext cx="10636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Segnaposto numero diapositiva 3">
            <a:extLst>
              <a:ext uri="{FF2B5EF4-FFF2-40B4-BE49-F238E27FC236}">
                <a16:creationId xmlns:a16="http://schemas.microsoft.com/office/drawing/2014/main" id="{00BF522B-5713-41AA-932F-8A3FC591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CDF2F-747A-400B-AE5E-74B7DF877A41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7">
            <a:extLst>
              <a:ext uri="{FF2B5EF4-FFF2-40B4-BE49-F238E27FC236}">
                <a16:creationId xmlns:a16="http://schemas.microsoft.com/office/drawing/2014/main" id="{7D7717C0-9462-4BF7-A403-0BE1AD4F5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6625"/>
            <a:ext cx="43926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 1">
            <a:extLst>
              <a:ext uri="{FF2B5EF4-FFF2-40B4-BE49-F238E27FC236}">
                <a16:creationId xmlns:a16="http://schemas.microsoft.com/office/drawing/2014/main" id="{99760156-DBEA-4026-8230-974921E14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219450"/>
            <a:ext cx="4456112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ZoneTexte 6">
            <a:extLst>
              <a:ext uri="{FF2B5EF4-FFF2-40B4-BE49-F238E27FC236}">
                <a16:creationId xmlns:a16="http://schemas.microsoft.com/office/drawing/2014/main" id="{BB037F2B-B485-4F50-BDF2-92BE287F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816100"/>
            <a:ext cx="475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800" b="1" kern="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Grazie per l’attenzione!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D5F1F91-4A4A-461D-B7BC-5DAD88A30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197225"/>
            <a:ext cx="39465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56C8"/>
                </a:solidFill>
                <a:latin typeface="Century Gothic" panose="020B0502020202020204" pitchFamily="34" charset="0"/>
              </a:rPr>
              <a:t>Contatti: </a:t>
            </a:r>
            <a:br>
              <a:rPr lang="it-IT" altLang="it-IT">
                <a:solidFill>
                  <a:srgbClr val="0056C8"/>
                </a:solidFill>
                <a:latin typeface="Century Gothic" panose="020B0502020202020204" pitchFamily="34" charset="0"/>
              </a:rPr>
            </a:br>
            <a:endParaRPr lang="it-IT" altLang="it-IT">
              <a:solidFill>
                <a:srgbClr val="0056C8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it-IT" b="1">
                <a:solidFill>
                  <a:srgbClr val="0056C8"/>
                </a:solidFill>
                <a:latin typeface="Century Gothic" panose="020B0502020202020204" pitchFamily="34" charset="0"/>
              </a:rPr>
              <a:t>Agenzia nazionale Erasmus+ INAPP – Ambito VET</a:t>
            </a:r>
          </a:p>
          <a:p>
            <a:pPr eaLnBrk="1" hangingPunct="1"/>
            <a:endParaRPr lang="it-IT" altLang="it-IT" sz="1000">
              <a:solidFill>
                <a:srgbClr val="0056C8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it-IT" b="1">
                <a:solidFill>
                  <a:srgbClr val="0056C8"/>
                </a:solidFill>
                <a:latin typeface="Century Gothic" panose="020B0502020202020204" pitchFamily="34" charset="0"/>
              </a:rPr>
              <a:t>- erasmusplus@inapp.org</a:t>
            </a:r>
          </a:p>
          <a:p>
            <a:pPr eaLnBrk="1" hangingPunct="1"/>
            <a:endParaRPr lang="it-IT" altLang="it-IT" sz="1000">
              <a:solidFill>
                <a:srgbClr val="0056C8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it-IT" b="1">
                <a:solidFill>
                  <a:srgbClr val="0056C8"/>
                </a:solidFill>
                <a:latin typeface="Century Gothic" panose="020B0502020202020204" pitchFamily="34" charset="0"/>
              </a:rPr>
              <a:t>- http://www.erasmusplus.it/</a:t>
            </a:r>
            <a:br>
              <a:rPr lang="it-IT" altLang="it-IT">
                <a:solidFill>
                  <a:srgbClr val="0056C8"/>
                </a:solidFill>
                <a:latin typeface="Century Gothic" panose="020B0502020202020204" pitchFamily="34" charset="0"/>
              </a:rPr>
            </a:br>
            <a:endParaRPr lang="it-IT" altLang="it-IT">
              <a:solidFill>
                <a:srgbClr val="0056C8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8" name="Segnaposto numero diapositiva 3">
            <a:extLst>
              <a:ext uri="{FF2B5EF4-FFF2-40B4-BE49-F238E27FC236}">
                <a16:creationId xmlns:a16="http://schemas.microsoft.com/office/drawing/2014/main" id="{AD03FBA5-5311-45EA-B54E-57E93B8B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32F43E-84C1-4DE8-AF61-8101AC77CBCF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753BE-11D1-4C84-BAC3-9A2D8991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6492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Dal 2007-2013 al 2014-2020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B59FC-8074-4AA9-8693-8420011F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3600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200" b="1" kern="0" dirty="0">
                <a:latin typeface="+mn-lt"/>
                <a:ea typeface="Cambria" panose="02040503050406030204" pitchFamily="18" charset="0"/>
              </a:rPr>
              <a:t>Programmi</a:t>
            </a:r>
            <a:r>
              <a:rPr lang="it-IT" sz="2000" b="1" kern="0" dirty="0">
                <a:latin typeface="+mn-lt"/>
              </a:rPr>
              <a:t> precedenti</a:t>
            </a:r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D96BEB6A-3EFE-485A-8403-5C5D2D5D0FE1}"/>
              </a:ext>
            </a:extLst>
          </p:cNvPr>
          <p:cNvSpPr/>
          <p:nvPr/>
        </p:nvSpPr>
        <p:spPr>
          <a:xfrm>
            <a:off x="2292350" y="2420938"/>
            <a:ext cx="1919288" cy="2881312"/>
          </a:xfrm>
          <a:prstGeom prst="roundRect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PROGRAMMI INTERNAZIONALI PER L’ISTRUZIONE SUPERIORE</a:t>
            </a:r>
            <a:br>
              <a:rPr lang="it-IT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sz="1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Erasmus mundus,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Tempus,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Alfa,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Edulink,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Programmi bilaterali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1D530D16-CD78-49AB-87D3-F0C0DF8E3EF8}"/>
              </a:ext>
            </a:extLst>
          </p:cNvPr>
          <p:cNvSpPr/>
          <p:nvPr/>
        </p:nvSpPr>
        <p:spPr>
          <a:xfrm>
            <a:off x="2292350" y="5373688"/>
            <a:ext cx="1919288" cy="863600"/>
          </a:xfrm>
          <a:prstGeom prst="roundRect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Gioventù in Azione</a:t>
            </a: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480858E2-1A28-406D-A83E-F7B03184629B}"/>
              </a:ext>
            </a:extLst>
          </p:cNvPr>
          <p:cNvSpPr/>
          <p:nvPr/>
        </p:nvSpPr>
        <p:spPr>
          <a:xfrm>
            <a:off x="349250" y="2420938"/>
            <a:ext cx="1714500" cy="3816350"/>
          </a:xfrm>
          <a:prstGeom prst="roundRect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 LEARNING PROGRAMME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Comenius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Erasmus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Leonardo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Grundtvig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Trasversale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Jean Monnet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F5494"/>
              </a:solidFill>
            </a:endParaRP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8682A4E5-1AB0-4ADB-9180-E032E87ED8F3}"/>
              </a:ext>
            </a:extLst>
          </p:cNvPr>
          <p:cNvSpPr/>
          <p:nvPr/>
        </p:nvSpPr>
        <p:spPr>
          <a:xfrm>
            <a:off x="4211638" y="2276475"/>
            <a:ext cx="647700" cy="4105275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E47F3CA-279C-45E8-B463-0E6709E7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1736725"/>
            <a:ext cx="4248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ct val="20000"/>
              </a:spcBef>
              <a:defRPr sz="2200" b="1" kern="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Un unico programma integrato per istruzione, formazione, gioventù e sport</a:t>
            </a:r>
          </a:p>
        </p:txBody>
      </p:sp>
      <p:pic>
        <p:nvPicPr>
          <p:cNvPr id="8201" name="Picture 6" descr="Erasmus+">
            <a:extLst>
              <a:ext uri="{FF2B5EF4-FFF2-40B4-BE49-F238E27FC236}">
                <a16:creationId xmlns:a16="http://schemas.microsoft.com/office/drawing/2014/main" id="{7F7A6F95-A3F6-4C8F-98B1-35AB23EB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3821113"/>
            <a:ext cx="3455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Segnaposto numero diapositiva 2">
            <a:extLst>
              <a:ext uri="{FF2B5EF4-FFF2-40B4-BE49-F238E27FC236}">
                <a16:creationId xmlns:a16="http://schemas.microsoft.com/office/drawing/2014/main" id="{C764A8C4-7365-490E-9AC1-7DEA7B8F4FB4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E5895F6-D9D5-4D4B-AD58-A9745FCFB1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1663"/>
            <a:ext cx="9144000" cy="874712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Obiettivo generale</a:t>
            </a:r>
            <a:b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Fare tesoro dell’esperienza, guardare al futuro!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A280A641-56E0-439F-9901-7DFF0B4407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24000"/>
            <a:ext cx="8640763" cy="4627563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it-IT" sz="1800" u="sng" dirty="0">
                <a:solidFill>
                  <a:srgbClr val="003374"/>
                </a:solidFill>
              </a:rPr>
              <a:t>E’ concepito per sostenere i paesi aderenti al Programma nei loro sforzi per un uso efficiente del talento e del capitale sociale dell’Europa in una prospettiva di apprendimento permanente 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it-IT" sz="1800" u="sng" dirty="0">
                <a:solidFill>
                  <a:srgbClr val="003374"/>
                </a:solidFill>
              </a:rPr>
              <a:t>Maggiore legame tra programma e politiche</a:t>
            </a:r>
          </a:p>
          <a:p>
            <a:pPr marL="361950" indent="-361950" algn="just" fontAlgn="auto">
              <a:spcAft>
                <a:spcPts val="0"/>
              </a:spcAft>
              <a:buFont typeface="Wingdings" pitchFamily="2" charset="2"/>
              <a:buChar char="ð"/>
              <a:tabLst>
                <a:tab pos="361950" algn="l"/>
              </a:tabLst>
              <a:defRPr/>
            </a:pPr>
            <a:r>
              <a:rPr lang="it-IT" sz="1800" dirty="0">
                <a:solidFill>
                  <a:srgbClr val="003374"/>
                </a:solidFill>
              </a:rPr>
              <a:t>Obiettivi </a:t>
            </a:r>
            <a:r>
              <a:rPr lang="it-IT" sz="1800" b="1" dirty="0">
                <a:solidFill>
                  <a:srgbClr val="003374"/>
                </a:solidFill>
              </a:rPr>
              <a:t>Europa 2020</a:t>
            </a:r>
            <a:r>
              <a:rPr lang="it-IT" sz="1800" dirty="0">
                <a:solidFill>
                  <a:srgbClr val="003374"/>
                </a:solidFill>
              </a:rPr>
              <a:t>, compreso l’obiettivo principale in materia di istruzione: </a:t>
            </a:r>
          </a:p>
          <a:p>
            <a:pPr marL="542925" indent="-180975" algn="just" fontAlgn="auto">
              <a:spcAft>
                <a:spcPts val="0"/>
              </a:spcAft>
              <a:defRPr/>
            </a:pPr>
            <a:r>
              <a:rPr lang="it-IT" sz="1800" dirty="0">
                <a:solidFill>
                  <a:srgbClr val="003374"/>
                </a:solidFill>
              </a:rPr>
              <a:t>Innalzare il livello di istruzione superiore dal 32% al 40% </a:t>
            </a:r>
          </a:p>
          <a:p>
            <a:pPr marL="542925" indent="-180975" algn="just" fontAlgn="auto">
              <a:spcAft>
                <a:spcPts val="0"/>
              </a:spcAft>
              <a:defRPr/>
            </a:pPr>
            <a:r>
              <a:rPr lang="it-IT" sz="1800" dirty="0">
                <a:solidFill>
                  <a:srgbClr val="003374"/>
                </a:solidFill>
              </a:rPr>
              <a:t>Ridurre il tasso di abbandono scolastico dal14% a meno del 10% </a:t>
            </a:r>
          </a:p>
          <a:p>
            <a:pPr marL="361950" indent="-361950" algn="just" fontAlgn="auto"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sz="1800" dirty="0">
                <a:solidFill>
                  <a:srgbClr val="003374"/>
                </a:solidFill>
              </a:rPr>
              <a:t>Obiettivi del Quadro strategico per la cooperazione europea nel settore dell’istruzione e della formazione - </a:t>
            </a:r>
            <a:r>
              <a:rPr lang="it-IT" sz="1800" b="1" dirty="0">
                <a:solidFill>
                  <a:srgbClr val="003374"/>
                </a:solidFill>
              </a:rPr>
              <a:t>ET 2020</a:t>
            </a:r>
            <a:endParaRPr lang="it-IT" sz="1800" dirty="0">
              <a:solidFill>
                <a:srgbClr val="003374"/>
              </a:solidFill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altLang="it-IT" sz="1800" dirty="0">
                <a:solidFill>
                  <a:srgbClr val="003374"/>
                </a:solidFill>
              </a:rPr>
              <a:t>Sviluppo sostenibile </a:t>
            </a:r>
            <a:r>
              <a:rPr lang="it-IT" altLang="it-IT" sz="1800" b="1" dirty="0">
                <a:solidFill>
                  <a:srgbClr val="003374"/>
                </a:solidFill>
              </a:rPr>
              <a:t>Paesi Partner</a:t>
            </a:r>
            <a:r>
              <a:rPr lang="it-IT" altLang="it-IT" sz="1800" dirty="0">
                <a:solidFill>
                  <a:srgbClr val="003374"/>
                </a:solidFill>
              </a:rPr>
              <a:t> nel settore dell’istruzione superiore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altLang="it-IT" sz="1800" dirty="0">
                <a:solidFill>
                  <a:srgbClr val="003374"/>
                </a:solidFill>
              </a:rPr>
              <a:t>Obiettivi della Cooperazione europea in materia di </a:t>
            </a:r>
            <a:r>
              <a:rPr lang="it-IT" altLang="it-IT" sz="1800" b="1" dirty="0">
                <a:solidFill>
                  <a:srgbClr val="003374"/>
                </a:solidFill>
              </a:rPr>
              <a:t>gioventù </a:t>
            </a:r>
            <a:r>
              <a:rPr lang="it-IT" altLang="it-IT" sz="1800" dirty="0">
                <a:solidFill>
                  <a:srgbClr val="003374"/>
                </a:solidFill>
              </a:rPr>
              <a:t>(</a:t>
            </a:r>
            <a:r>
              <a:rPr lang="it-IT" altLang="it-IT" sz="1800" b="1" dirty="0">
                <a:solidFill>
                  <a:srgbClr val="003374"/>
                </a:solidFill>
              </a:rPr>
              <a:t>2010-2018</a:t>
            </a:r>
            <a:r>
              <a:rPr lang="it-IT" altLang="it-IT" sz="1800" dirty="0">
                <a:solidFill>
                  <a:srgbClr val="003374"/>
                </a:solidFill>
              </a:rPr>
              <a:t>)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altLang="it-IT" sz="1800" dirty="0">
                <a:solidFill>
                  <a:srgbClr val="003374"/>
                </a:solidFill>
              </a:rPr>
              <a:t>Sviluppo della dimensione europea dello </a:t>
            </a:r>
            <a:r>
              <a:rPr lang="it-IT" altLang="it-IT" sz="1800" b="1" dirty="0">
                <a:solidFill>
                  <a:srgbClr val="003374"/>
                </a:solidFill>
              </a:rPr>
              <a:t>sport</a:t>
            </a:r>
            <a:r>
              <a:rPr lang="it-IT" altLang="it-IT" sz="1800" dirty="0">
                <a:solidFill>
                  <a:srgbClr val="003374"/>
                </a:solidFill>
              </a:rPr>
              <a:t>, in linea con il </a:t>
            </a:r>
            <a:r>
              <a:rPr lang="it-IT" altLang="it-IT" sz="1800" b="1" dirty="0">
                <a:solidFill>
                  <a:srgbClr val="003374"/>
                </a:solidFill>
              </a:rPr>
              <a:t>Piano di lavoro dell’Unione per lo sport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altLang="it-IT" sz="1800" dirty="0">
                <a:solidFill>
                  <a:srgbClr val="003374"/>
                </a:solidFill>
              </a:rPr>
              <a:t>Promozione dei valori europei a norma </a:t>
            </a:r>
            <a:r>
              <a:rPr lang="it-IT" altLang="it-IT" sz="1800" b="1" dirty="0">
                <a:solidFill>
                  <a:srgbClr val="003374"/>
                </a:solidFill>
              </a:rPr>
              <a:t>dell’Art. 2</a:t>
            </a:r>
            <a:r>
              <a:rPr lang="it-IT" altLang="it-IT" sz="1800" dirty="0">
                <a:solidFill>
                  <a:srgbClr val="003374"/>
                </a:solidFill>
              </a:rPr>
              <a:t> del Trattato sull’Unione europea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it-IT" altLang="it-IT" sz="1800" b="1" dirty="0">
                <a:solidFill>
                  <a:srgbClr val="0033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Priorità annuali</a:t>
            </a:r>
            <a:endParaRPr lang="it-IT" altLang="it-IT" sz="1800" dirty="0">
              <a:solidFill>
                <a:srgbClr val="003374"/>
              </a:solidFill>
            </a:endParaRPr>
          </a:p>
        </p:txBody>
      </p:sp>
      <p:sp>
        <p:nvSpPr>
          <p:cNvPr id="3" name="Stella a 5 punte 2">
            <a:extLst>
              <a:ext uri="{FF2B5EF4-FFF2-40B4-BE49-F238E27FC236}">
                <a16:creationId xmlns:a16="http://schemas.microsoft.com/office/drawing/2014/main" id="{3ED0D854-5DCE-4A05-82B3-7FE3956B1A9E}"/>
              </a:ext>
            </a:extLst>
          </p:cNvPr>
          <p:cNvSpPr/>
          <p:nvPr/>
        </p:nvSpPr>
        <p:spPr>
          <a:xfrm>
            <a:off x="250825" y="1617663"/>
            <a:ext cx="250825" cy="2460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Stella a 5 punte 5">
            <a:extLst>
              <a:ext uri="{FF2B5EF4-FFF2-40B4-BE49-F238E27FC236}">
                <a16:creationId xmlns:a16="http://schemas.microsoft.com/office/drawing/2014/main" id="{A0FABEA9-36A3-44E9-A2D5-94CAE503FBB9}"/>
              </a:ext>
            </a:extLst>
          </p:cNvPr>
          <p:cNvSpPr/>
          <p:nvPr/>
        </p:nvSpPr>
        <p:spPr>
          <a:xfrm>
            <a:off x="2051050" y="2398713"/>
            <a:ext cx="250825" cy="2460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222" name="Segnaposto numero diapositiva 2">
            <a:extLst>
              <a:ext uri="{FF2B5EF4-FFF2-40B4-BE49-F238E27FC236}">
                <a16:creationId xmlns:a16="http://schemas.microsoft.com/office/drawing/2014/main" id="{7B536C6D-71FC-40A2-9997-CEBE0466A155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>
            <a:extLst>
              <a:ext uri="{FF2B5EF4-FFF2-40B4-BE49-F238E27FC236}">
                <a16:creationId xmlns:a16="http://schemas.microsoft.com/office/drawing/2014/main" id="{806BA414-C8CB-4DFE-AED5-8BC36C3C4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848600" cy="8636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aggiunto europeo</a:t>
            </a:r>
            <a:endParaRPr lang="it-IT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C99B95FD-85F0-43AE-9052-F27310086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184775"/>
          </a:xfrm>
        </p:spPr>
        <p:txBody>
          <a:bodyPr/>
          <a:lstStyle/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/>
              <a:t>Aiutare i cittadini ad acquisire maggiori e </a:t>
            </a:r>
            <a:r>
              <a:rPr lang="it-IT" altLang="it-IT" sz="1900"/>
              <a:t>migliori</a:t>
            </a:r>
            <a:r>
              <a:rPr lang="it-IT" altLang="it-IT" sz="1800"/>
              <a:t> abilità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/>
              <a:t>Accrescere la qualità dell’insegnamento negli istituti di istruzione sia nell’UE che altrove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/>
              <a:t>Sostenere gli Stati membri e i Paesi partner extra UE nella modernizzazione dei propri sistemi di istruzione e formazione, rendendoli maggiormente innovativi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/>
              <a:t>Promuovere la partecipazione dei giovani alla società e la costruzione di una dimensione europea degli sport di base</a:t>
            </a:r>
          </a:p>
          <a:p>
            <a:pPr marL="266700" indent="-266700" algn="ctr">
              <a:spcAft>
                <a:spcPts val="600"/>
              </a:spcAft>
              <a:buFontTx/>
              <a:buNone/>
            </a:pPr>
            <a:r>
              <a:rPr lang="it-IT" altLang="it-IT" sz="1800" u="sng"/>
              <a:t>ATTRAVERSO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/>
              <a:t>Il </a:t>
            </a:r>
            <a:r>
              <a:rPr lang="it-IT" altLang="it-IT" sz="1800" b="1"/>
              <a:t>carattere transnazionale</a:t>
            </a:r>
            <a:r>
              <a:rPr lang="it-IT" altLang="it-IT" sz="1800"/>
              <a:t>, soprattutto per quanto riguarda la </a:t>
            </a:r>
            <a:r>
              <a:rPr lang="it-IT" altLang="it-IT" sz="1800" b="1"/>
              <a:t>mobilità e la cooperazione</a:t>
            </a:r>
            <a:r>
              <a:rPr lang="it-IT" altLang="it-IT" sz="1800"/>
              <a:t> tese a conseguire un </a:t>
            </a:r>
            <a:r>
              <a:rPr lang="it-IT" altLang="it-IT" sz="1800" b="1"/>
              <a:t>impatto sistemico sostenibile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/>
              <a:t>La </a:t>
            </a:r>
            <a:r>
              <a:rPr lang="it-IT" altLang="it-IT" sz="1800" b="1"/>
              <a:t>complementarietà e sinergia con altri programmi e politiche</a:t>
            </a:r>
            <a:r>
              <a:rPr lang="it-IT" altLang="it-IT" sz="1800"/>
              <a:t> a livello nazionale, dell’Unione e internazionale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/>
              <a:t>Il contributo a un </a:t>
            </a:r>
            <a:r>
              <a:rPr lang="it-IT" altLang="it-IT" sz="1800" b="1"/>
              <a:t>uso efficace degli strumenti </a:t>
            </a:r>
            <a:r>
              <a:rPr lang="it-IT" altLang="it-IT" sz="1800"/>
              <a:t>dell’Unione per la </a:t>
            </a:r>
            <a:r>
              <a:rPr lang="it-IT" altLang="it-IT" sz="1800" b="1"/>
              <a:t>trasparenza e il riconoscimento</a:t>
            </a:r>
          </a:p>
        </p:txBody>
      </p:sp>
      <p:sp>
        <p:nvSpPr>
          <p:cNvPr id="11268" name="Segnaposto numero diapositiva 2">
            <a:extLst>
              <a:ext uri="{FF2B5EF4-FFF2-40B4-BE49-F238E27FC236}">
                <a16:creationId xmlns:a16="http://schemas.microsoft.com/office/drawing/2014/main" id="{2D6F1046-3253-4E06-ADF0-6615B621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C4D6B-A625-422E-B2C6-1040BA2770EE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F16034F-0A8B-4A6D-8B8B-327F2E75C855}"/>
              </a:ext>
            </a:extLst>
          </p:cNvPr>
          <p:cNvSpPr txBox="1">
            <a:spLocks/>
          </p:cNvSpPr>
          <p:nvPr/>
        </p:nvSpPr>
        <p:spPr bwMode="auto">
          <a:xfrm>
            <a:off x="330200" y="3387725"/>
            <a:ext cx="2519363" cy="261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>
                <a:alpha val="83000"/>
              </a:srgbClr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it-IT" kern="0" dirty="0"/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it-IT" kern="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1600" kern="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1600" b="1" dirty="0">
                <a:solidFill>
                  <a:srgbClr val="0F5494"/>
                </a:solidFill>
              </a:rPr>
              <a:t>Agenzia Nazionale Erasmus+ Indire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1200" kern="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1200" b="1" dirty="0">
                <a:solidFill>
                  <a:srgbClr val="0F5494"/>
                </a:solidFill>
              </a:rPr>
              <a:t>FIRENZE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1200" b="1" dirty="0">
                <a:solidFill>
                  <a:srgbClr val="0F5494"/>
                </a:solidFill>
              </a:rPr>
              <a:t>Via Cesare Lombroso 6</a:t>
            </a:r>
            <a:endParaRPr lang="it-IT" altLang="it-IT" sz="16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F56B95-FC68-4F9C-A78C-636491A3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868363"/>
            <a:ext cx="7772400" cy="536575"/>
          </a:xfrm>
        </p:spPr>
        <p:txBody>
          <a:bodyPr rtlCol="0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it-IT" alt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</a:t>
            </a: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 Agenzie nazionali per 3 ambiti</a:t>
            </a:r>
          </a:p>
        </p:txBody>
      </p:sp>
      <p:pic>
        <p:nvPicPr>
          <p:cNvPr id="13316" name="Picture 9">
            <a:extLst>
              <a:ext uri="{FF2B5EF4-FFF2-40B4-BE49-F238E27FC236}">
                <a16:creationId xmlns:a16="http://schemas.microsoft.com/office/drawing/2014/main" id="{02E3C8DC-6B4E-4232-8F6F-A2439FFE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635375"/>
            <a:ext cx="1868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egnaposto contenuto 2">
            <a:extLst>
              <a:ext uri="{FF2B5EF4-FFF2-40B4-BE49-F238E27FC236}">
                <a16:creationId xmlns:a16="http://schemas.microsoft.com/office/drawing/2014/main" id="{7468B301-A474-4C07-8354-6C73B5552123}"/>
              </a:ext>
            </a:extLst>
          </p:cNvPr>
          <p:cNvSpPr txBox="1">
            <a:spLocks/>
          </p:cNvSpPr>
          <p:nvPr/>
        </p:nvSpPr>
        <p:spPr bwMode="auto">
          <a:xfrm>
            <a:off x="3055938" y="3373438"/>
            <a:ext cx="2806700" cy="2630487"/>
          </a:xfrm>
          <a:prstGeom prst="rect">
            <a:avLst/>
          </a:prstGeom>
          <a:solidFill>
            <a:srgbClr val="99CCFF"/>
          </a:solidFill>
          <a:ln w="57150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600" b="1">
                <a:solidFill>
                  <a:srgbClr val="0F5494"/>
                </a:solidFill>
              </a:rPr>
              <a:t>Agenzia Nazionale Erasmus+ Inapp</a:t>
            </a:r>
          </a:p>
          <a:p>
            <a:pPr algn="ctr" eaLnBrk="1" hangingPunct="1">
              <a:spcBef>
                <a:spcPct val="20000"/>
              </a:spcBef>
            </a:pPr>
            <a:endParaRPr lang="it-IT" altLang="it-IT" sz="12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200" b="1">
                <a:solidFill>
                  <a:srgbClr val="0F5494"/>
                </a:solidFill>
              </a:rPr>
              <a:t>ROMA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200" b="1">
                <a:solidFill>
                  <a:srgbClr val="0F5494"/>
                </a:solidFill>
              </a:rPr>
              <a:t>Corso di Italia 33</a:t>
            </a:r>
          </a:p>
        </p:txBody>
      </p:sp>
      <p:sp>
        <p:nvSpPr>
          <p:cNvPr id="13318" name="Segnaposto contenuto 2">
            <a:extLst>
              <a:ext uri="{FF2B5EF4-FFF2-40B4-BE49-F238E27FC236}">
                <a16:creationId xmlns:a16="http://schemas.microsoft.com/office/drawing/2014/main" id="{3D125202-923B-47ED-B262-5740ECAC3AD7}"/>
              </a:ext>
            </a:extLst>
          </p:cNvPr>
          <p:cNvSpPr txBox="1">
            <a:spLocks/>
          </p:cNvSpPr>
          <p:nvPr/>
        </p:nvSpPr>
        <p:spPr bwMode="auto">
          <a:xfrm>
            <a:off x="6056313" y="3398838"/>
            <a:ext cx="2819400" cy="2592387"/>
          </a:xfrm>
          <a:prstGeom prst="rect">
            <a:avLst/>
          </a:prstGeom>
          <a:solidFill>
            <a:srgbClr val="FFC000"/>
          </a:solidFill>
          <a:ln w="57150">
            <a:solidFill>
              <a:srgbClr val="CC6600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600" b="1">
                <a:solidFill>
                  <a:srgbClr val="0F5494"/>
                </a:solidFill>
              </a:rPr>
              <a:t>Agenzia Nazionale Erasmus+ Giovani</a:t>
            </a:r>
          </a:p>
          <a:p>
            <a:pPr algn="ctr" eaLnBrk="1" hangingPunct="1">
              <a:spcBef>
                <a:spcPct val="20000"/>
              </a:spcBef>
            </a:pPr>
            <a:endParaRPr lang="it-IT" altLang="it-IT" sz="12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200" b="1">
                <a:solidFill>
                  <a:srgbClr val="0F5494"/>
                </a:solidFill>
              </a:rPr>
              <a:t>ROMA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200" b="1">
                <a:solidFill>
                  <a:srgbClr val="0F5494"/>
                </a:solidFill>
              </a:rPr>
              <a:t>Via Sabotino 4</a:t>
            </a:r>
          </a:p>
        </p:txBody>
      </p:sp>
      <p:pic>
        <p:nvPicPr>
          <p:cNvPr id="13319" name="Immagine 5">
            <a:extLst>
              <a:ext uri="{FF2B5EF4-FFF2-40B4-BE49-F238E27FC236}">
                <a16:creationId xmlns:a16="http://schemas.microsoft.com/office/drawing/2014/main" id="{E83735A6-4406-441B-BD19-F5BD0EE2E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3635375"/>
            <a:ext cx="1384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4D8CD1B-4A36-498F-8F1B-41C02B961C81}"/>
              </a:ext>
            </a:extLst>
          </p:cNvPr>
          <p:cNvSpPr txBox="1">
            <a:spLocks/>
          </p:cNvSpPr>
          <p:nvPr/>
        </p:nvSpPr>
        <p:spPr bwMode="auto">
          <a:xfrm>
            <a:off x="330200" y="1790700"/>
            <a:ext cx="2519363" cy="1366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>
                <a:alpha val="83000"/>
              </a:srgbClr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300" b="1" dirty="0">
              <a:solidFill>
                <a:srgbClr val="0F5494"/>
              </a:solidFill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1400" b="1" dirty="0">
              <a:solidFill>
                <a:srgbClr val="0F5494"/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</a:rPr>
              <a:t>Scuola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</a:rPr>
              <a:t>Istruzione superiore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</a:rPr>
              <a:t>Educazione degli adulti</a:t>
            </a:r>
            <a:endParaRPr lang="it-IT" altLang="it-IT" sz="14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21" name="Segnaposto contenuto 2">
            <a:extLst>
              <a:ext uri="{FF2B5EF4-FFF2-40B4-BE49-F238E27FC236}">
                <a16:creationId xmlns:a16="http://schemas.microsoft.com/office/drawing/2014/main" id="{7AF8086D-5D51-4684-8CD3-FFB41BCB2FB0}"/>
              </a:ext>
            </a:extLst>
          </p:cNvPr>
          <p:cNvSpPr txBox="1">
            <a:spLocks/>
          </p:cNvSpPr>
          <p:nvPr/>
        </p:nvSpPr>
        <p:spPr bwMode="auto">
          <a:xfrm>
            <a:off x="3113088" y="1790700"/>
            <a:ext cx="2808287" cy="1366838"/>
          </a:xfrm>
          <a:prstGeom prst="rect">
            <a:avLst/>
          </a:prstGeom>
          <a:solidFill>
            <a:srgbClr val="99CCFF"/>
          </a:solidFill>
          <a:ln w="57150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600" b="1">
              <a:solidFill>
                <a:srgbClr val="0F5494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it-IT" altLang="it-IT" sz="12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400" b="1">
                <a:solidFill>
                  <a:srgbClr val="0F5494"/>
                </a:solidFill>
              </a:rPr>
              <a:t>Istruzione e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400" b="1">
                <a:solidFill>
                  <a:srgbClr val="0F5494"/>
                </a:solidFill>
              </a:rPr>
              <a:t>Formazione Professionale</a:t>
            </a:r>
          </a:p>
        </p:txBody>
      </p:sp>
      <p:sp>
        <p:nvSpPr>
          <p:cNvPr id="13322" name="Segnaposto contenuto 2">
            <a:extLst>
              <a:ext uri="{FF2B5EF4-FFF2-40B4-BE49-F238E27FC236}">
                <a16:creationId xmlns:a16="http://schemas.microsoft.com/office/drawing/2014/main" id="{4E86EFC1-87A9-4C09-BD65-53A3F53FF2DD}"/>
              </a:ext>
            </a:extLst>
          </p:cNvPr>
          <p:cNvSpPr txBox="1">
            <a:spLocks/>
          </p:cNvSpPr>
          <p:nvPr/>
        </p:nvSpPr>
        <p:spPr bwMode="auto">
          <a:xfrm>
            <a:off x="6070600" y="1790700"/>
            <a:ext cx="2819400" cy="1366838"/>
          </a:xfrm>
          <a:prstGeom prst="rect">
            <a:avLst/>
          </a:prstGeom>
          <a:solidFill>
            <a:srgbClr val="FFC000"/>
          </a:solidFill>
          <a:ln w="57150">
            <a:solidFill>
              <a:srgbClr val="CC66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2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400" b="1">
                <a:solidFill>
                  <a:srgbClr val="0F5494"/>
                </a:solidFill>
              </a:rPr>
              <a:t>Gioventù</a:t>
            </a:r>
          </a:p>
        </p:txBody>
      </p:sp>
      <p:pic>
        <p:nvPicPr>
          <p:cNvPr id="13323" name="Immagine 2">
            <a:extLst>
              <a:ext uri="{FF2B5EF4-FFF2-40B4-BE49-F238E27FC236}">
                <a16:creationId xmlns:a16="http://schemas.microsoft.com/office/drawing/2014/main" id="{D6A25069-4F89-4B42-B15D-6EFFCE170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495675"/>
            <a:ext cx="20494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Segnaposto numero diapositiva 2">
            <a:extLst>
              <a:ext uri="{FF2B5EF4-FFF2-40B4-BE49-F238E27FC236}">
                <a16:creationId xmlns:a16="http://schemas.microsoft.com/office/drawing/2014/main" id="{03427AB3-2EA0-4449-9EF1-45C8DB5D9479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FDCC4-B907-40B1-B9C8-A896CB7B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76250"/>
            <a:ext cx="8426450" cy="10080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struttura del Programma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598559-884B-4F02-A6DA-0B871F671315}"/>
              </a:ext>
            </a:extLst>
          </p:cNvPr>
          <p:cNvSpPr txBox="1"/>
          <p:nvPr/>
        </p:nvSpPr>
        <p:spPr>
          <a:xfrm>
            <a:off x="350838" y="1341438"/>
            <a:ext cx="2565400" cy="1677987"/>
          </a:xfrm>
          <a:prstGeom prst="rect">
            <a:avLst/>
          </a:prstGeom>
          <a:solidFill>
            <a:srgbClr val="0070C0"/>
          </a:solidFill>
          <a:ln w="25400">
            <a:solidFill>
              <a:srgbClr val="003374">
                <a:alpha val="96000"/>
              </a:srgb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Azione chiave 1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Mobilità individuale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ai fini dell’apprendimento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8207EE-C250-4233-8BAE-2591FF21AE49}"/>
              </a:ext>
            </a:extLst>
          </p:cNvPr>
          <p:cNvSpPr txBox="1"/>
          <p:nvPr/>
        </p:nvSpPr>
        <p:spPr>
          <a:xfrm>
            <a:off x="3132138" y="1341438"/>
            <a:ext cx="2592387" cy="1692275"/>
          </a:xfrm>
          <a:prstGeom prst="rect">
            <a:avLst/>
          </a:prstGeom>
          <a:solidFill>
            <a:srgbClr val="C00000"/>
          </a:solidFill>
          <a:ln w="25400">
            <a:solidFill>
              <a:srgbClr val="003374">
                <a:alpha val="96000"/>
              </a:srgb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Azione chiave 2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Cooperazione per l’innovazione e lo scambio di buone prassi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9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BCCA1C-A2E6-4C02-A494-4F42733A0EFC}"/>
              </a:ext>
            </a:extLst>
          </p:cNvPr>
          <p:cNvSpPr txBox="1"/>
          <p:nvPr/>
        </p:nvSpPr>
        <p:spPr>
          <a:xfrm>
            <a:off x="5954713" y="1341438"/>
            <a:ext cx="2743200" cy="1677987"/>
          </a:xfrm>
          <a:prstGeom prst="rect">
            <a:avLst/>
          </a:prstGeom>
          <a:solidFill>
            <a:srgbClr val="00B050"/>
          </a:solidFill>
          <a:ln w="25400">
            <a:solidFill>
              <a:srgbClr val="003374">
                <a:alpha val="96000"/>
              </a:srgb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Azione chiave 3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Sostegno alle riforme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delle politiche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900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6918" name="Text Box 5">
            <a:extLst>
              <a:ext uri="{FF2B5EF4-FFF2-40B4-BE49-F238E27FC236}">
                <a16:creationId xmlns:a16="http://schemas.microsoft.com/office/drawing/2014/main" id="{9EF18584-7CF3-4306-A371-71A3F1F5B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632200"/>
            <a:ext cx="2663825" cy="26781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Mobilità degli studenti e del personale nel campo dell’istruzione, formazione e gioventù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Diplomi congiunti di Master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Garanzia per i prestiti destinati agli studenti dell’Istruzione superiore per frequentare un master all’estero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it-IT" altLang="it-IT" sz="14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400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5D98F1F-61BC-4F79-BDC6-C22CFC3E1A00}"/>
              </a:ext>
            </a:extLst>
          </p:cNvPr>
          <p:cNvSpPr txBox="1">
            <a:spLocks/>
          </p:cNvSpPr>
          <p:nvPr/>
        </p:nvSpPr>
        <p:spPr bwMode="auto">
          <a:xfrm>
            <a:off x="611188" y="3135313"/>
            <a:ext cx="8064500" cy="496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it-IT" sz="300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finanziabili</a:t>
            </a:r>
          </a:p>
        </p:txBody>
      </p:sp>
      <p:sp>
        <p:nvSpPr>
          <p:cNvPr id="166920" name="Text Box 5">
            <a:extLst>
              <a:ext uri="{FF2B5EF4-FFF2-40B4-BE49-F238E27FC236}">
                <a16:creationId xmlns:a16="http://schemas.microsoft.com/office/drawing/2014/main" id="{191870D8-0BE3-47F7-AE01-CC69929F2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3632200"/>
            <a:ext cx="2663825" cy="2678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Partenariati strategici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Alleanze per la conoscenza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Alleanze per le abilità settoriali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Piattaforme tecnologiche (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eTwinning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, EPALE, ecc.)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Progetti di sviluppo delle capacità per sostenere la modernizzazione delle istituzioni dei Paesi terzi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it-IT" altLang="it-IT" sz="14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400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15369" name="Text Box 5">
            <a:extLst>
              <a:ext uri="{FF2B5EF4-FFF2-40B4-BE49-F238E27FC236}">
                <a16:creationId xmlns:a16="http://schemas.microsoft.com/office/drawing/2014/main" id="{9DF103BD-5DE0-4876-9692-59D448DD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3629025"/>
            <a:ext cx="2952750" cy="26765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>
                <a:solidFill>
                  <a:srgbClr val="003374"/>
                </a:solidFill>
                <a:cs typeface="Arial" panose="020B0604020202020204" pitchFamily="34" charset="0"/>
              </a:rPr>
              <a:t>Conoscenze nel campo dell’istruzione, formazione e gioventù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>
                <a:solidFill>
                  <a:srgbClr val="003374"/>
                </a:solidFill>
                <a:cs typeface="Arial" panose="020B0604020202020204" pitchFamily="34" charset="0"/>
              </a:rPr>
              <a:t>Iniziative volte all’innovazione delle politiche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>
                <a:solidFill>
                  <a:srgbClr val="003374"/>
                </a:solidFill>
                <a:cs typeface="Arial" panose="020B0604020202020204" pitchFamily="34" charset="0"/>
              </a:rPr>
              <a:t>Supporto agli strumenti di politica Europea (ECVET, EQF, ECTS, EQUAVET, Europass, Youthpass)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>
                <a:solidFill>
                  <a:srgbClr val="003374"/>
                </a:solidFill>
                <a:cs typeface="Arial" panose="020B0604020202020204" pitchFamily="34" charset="0"/>
              </a:rPr>
              <a:t>Cooperazione con organismi internazionali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>
                <a:solidFill>
                  <a:srgbClr val="003374"/>
                </a:solidFill>
                <a:cs typeface="Arial" panose="020B0604020202020204" pitchFamily="34" charset="0"/>
              </a:rPr>
              <a:t>Dialogo con  gli stakeholder</a:t>
            </a:r>
          </a:p>
        </p:txBody>
      </p:sp>
      <p:sp>
        <p:nvSpPr>
          <p:cNvPr id="15370" name="Segnaposto numero diapositiva 2">
            <a:extLst>
              <a:ext uri="{FF2B5EF4-FFF2-40B4-BE49-F238E27FC236}">
                <a16:creationId xmlns:a16="http://schemas.microsoft.com/office/drawing/2014/main" id="{4DC5DB4D-CE59-4393-8614-D4626E44A6FD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AAB11CB-54B0-42FC-AFDC-2527CD72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403350"/>
            <a:ext cx="8172450" cy="2474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7411" name="Immagine 4">
            <a:extLst>
              <a:ext uri="{FF2B5EF4-FFF2-40B4-BE49-F238E27FC236}">
                <a16:creationId xmlns:a16="http://schemas.microsoft.com/office/drawing/2014/main" id="{2E33FFB2-7ED7-438E-86D7-07ADE8BE8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897413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E3BA5F2F-CC4F-4390-A3DB-6789725A8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3811588"/>
            <a:ext cx="2016125" cy="25558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b="1" dirty="0">
                <a:solidFill>
                  <a:srgbClr val="003366"/>
                </a:solidFill>
                <a:latin typeface="+mn-lt"/>
              </a:rPr>
              <a:t>Docenti, staff e formatori: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i="1" dirty="0">
                <a:solidFill>
                  <a:srgbClr val="003366"/>
                </a:solidFill>
                <a:latin typeface="+mn-lt"/>
              </a:rPr>
              <a:t>Istruzione</a:t>
            </a:r>
            <a:br>
              <a:rPr lang="it-IT" altLang="it-IT" sz="1600" i="1" dirty="0">
                <a:solidFill>
                  <a:srgbClr val="003366"/>
                </a:solidFill>
                <a:latin typeface="+mn-lt"/>
              </a:rPr>
            </a:br>
            <a:r>
              <a:rPr lang="it-IT" altLang="it-IT" sz="1600" i="1" dirty="0">
                <a:solidFill>
                  <a:srgbClr val="003366"/>
                </a:solidFill>
                <a:latin typeface="+mn-lt"/>
              </a:rPr>
              <a:t>superiore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i="1" dirty="0">
                <a:solidFill>
                  <a:srgbClr val="003366"/>
                </a:solidFill>
                <a:latin typeface="+mn-lt"/>
              </a:rPr>
              <a:t>Scuola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 i="1" dirty="0">
                <a:solidFill>
                  <a:srgbClr val="003366"/>
                </a:solidFill>
                <a:latin typeface="+mn-lt"/>
              </a:rPr>
              <a:t>VET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Educazione adulti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Operatori giovanili, </a:t>
            </a:r>
            <a:r>
              <a:rPr lang="it-IT" altLang="it-IT" sz="1600" b="1" dirty="0">
                <a:solidFill>
                  <a:srgbClr val="003366"/>
                </a:solidFill>
                <a:latin typeface="+mn-lt"/>
              </a:rPr>
              <a:t>personale d’impresa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300646B7-32F1-41F2-8808-28BFD992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3921125"/>
            <a:ext cx="2016125" cy="20621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Studenti istruzione superiore (III livello)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b="1" dirty="0">
                <a:solidFill>
                  <a:srgbClr val="003366"/>
                </a:solidFill>
                <a:latin typeface="+mn-lt"/>
              </a:rPr>
              <a:t>Studenti Istruzione/ formazione professionale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b="1" dirty="0">
                <a:solidFill>
                  <a:srgbClr val="003366"/>
                </a:solidFill>
                <a:latin typeface="+mn-lt"/>
              </a:rPr>
              <a:t>Apprendisti</a:t>
            </a:r>
            <a:endParaRPr lang="it-IT" altLang="it-IT" sz="16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39ADCDFB-0E9E-48C6-91D9-2EB9EAB67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3949700"/>
            <a:ext cx="2016125" cy="24320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Studenti istruzione superiore (III livello)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61F82794-1B36-4F5F-8ED4-E81C97F6F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3949700"/>
            <a:ext cx="2016125" cy="23082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Giovani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(servizio di volontariato europeo e scambi)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i="1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i="1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i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7416" name="Segnaposto numero diapositiva 2">
            <a:extLst>
              <a:ext uri="{FF2B5EF4-FFF2-40B4-BE49-F238E27FC236}">
                <a16:creationId xmlns:a16="http://schemas.microsoft.com/office/drawing/2014/main" id="{7C94D6A0-572C-436A-9012-2F3257DE4582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405B27A7-C650-43E8-B868-5453B3ED8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35183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90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/>
              <a:t>KA 1: obiettivo dell’Azione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9AFF4D-1FC9-465D-88B5-D1925DF2A39A}"/>
              </a:ext>
            </a:extLst>
          </p:cNvPr>
          <p:cNvSpPr txBox="1"/>
          <p:nvPr/>
        </p:nvSpPr>
        <p:spPr>
          <a:xfrm>
            <a:off x="574675" y="1385888"/>
            <a:ext cx="8135938" cy="47085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3374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Sostenere </a:t>
            </a:r>
            <a:r>
              <a:rPr lang="it-IT" sz="2000" dirty="0">
                <a:solidFill>
                  <a:srgbClr val="003374"/>
                </a:solidFill>
              </a:rPr>
              <a:t>gli studenti nell’acquisizione di </a:t>
            </a:r>
            <a:r>
              <a:rPr lang="it-IT" sz="2000" i="1" dirty="0" err="1">
                <a:solidFill>
                  <a:srgbClr val="003374"/>
                </a:solidFill>
              </a:rPr>
              <a:t>learning</a:t>
            </a:r>
            <a:r>
              <a:rPr lang="it-IT" sz="2000" i="1" dirty="0">
                <a:solidFill>
                  <a:srgbClr val="003374"/>
                </a:solidFill>
              </a:rPr>
              <a:t> </a:t>
            </a:r>
            <a:r>
              <a:rPr lang="it-IT" sz="2000" i="1" dirty="0" err="1">
                <a:solidFill>
                  <a:srgbClr val="003374"/>
                </a:solidFill>
              </a:rPr>
              <a:t>outcomes</a:t>
            </a:r>
            <a:r>
              <a:rPr lang="it-IT" sz="2000" i="1" dirty="0">
                <a:solidFill>
                  <a:srgbClr val="003374"/>
                </a:solidFill>
              </a:rPr>
              <a:t> </a:t>
            </a:r>
            <a:r>
              <a:rPr lang="it-IT" sz="2000" dirty="0">
                <a:solidFill>
                  <a:srgbClr val="003374"/>
                </a:solidFill>
              </a:rPr>
              <a:t>(conoscenze, abilità e competenze)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Supportare</a:t>
            </a:r>
            <a:r>
              <a:rPr lang="it-IT" sz="2000" dirty="0">
                <a:solidFill>
                  <a:srgbClr val="003374"/>
                </a:solidFill>
              </a:rPr>
              <a:t> i professionisti della formazione e gli operatori giovanili nell’implementazione di pratiche innovative e di qualità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Rafforzare</a:t>
            </a:r>
            <a:r>
              <a:rPr lang="it-IT" sz="2000" dirty="0">
                <a:solidFill>
                  <a:srgbClr val="003374"/>
                </a:solidFill>
              </a:rPr>
              <a:t> le competenze in lingua straniera dei partecipanti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Potenziare</a:t>
            </a:r>
            <a:r>
              <a:rPr lang="it-IT" sz="2000" dirty="0">
                <a:solidFill>
                  <a:srgbClr val="003374"/>
                </a:solidFill>
              </a:rPr>
              <a:t> nei partecipanti la consapevolezza interculturale e la cittadinanza attiva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Innescare</a:t>
            </a:r>
            <a:r>
              <a:rPr lang="it-IT" sz="2000" dirty="0">
                <a:solidFill>
                  <a:srgbClr val="003374"/>
                </a:solidFill>
              </a:rPr>
              <a:t> cambiamenti nel senso della modernizzazione e internazionalizzazione delle istituzioni educative e formative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Promuovere</a:t>
            </a:r>
            <a:r>
              <a:rPr lang="it-IT" sz="2000" dirty="0">
                <a:solidFill>
                  <a:srgbClr val="003374"/>
                </a:solidFill>
              </a:rPr>
              <a:t> sinergie e transizioni tra educazione formale e non formale, tra formazione e mondo del lavoro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Assicurare</a:t>
            </a:r>
            <a:r>
              <a:rPr lang="it-IT" sz="2000" dirty="0">
                <a:solidFill>
                  <a:srgbClr val="003374"/>
                </a:solidFill>
              </a:rPr>
              <a:t> un miglior riconoscimento delle competenze acquisite all’estero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t-IT" sz="2000" dirty="0">
              <a:solidFill>
                <a:srgbClr val="003374"/>
              </a:solidFill>
            </a:endParaRPr>
          </a:p>
        </p:txBody>
      </p:sp>
      <p:sp>
        <p:nvSpPr>
          <p:cNvPr id="19460" name="Segnaposto numero diapositiva 2">
            <a:extLst>
              <a:ext uri="{FF2B5EF4-FFF2-40B4-BE49-F238E27FC236}">
                <a16:creationId xmlns:a16="http://schemas.microsoft.com/office/drawing/2014/main" id="{4BAA8428-82AB-4162-9E85-650007F30455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6690EFCE57C4385598D896EDFDB65" ma:contentTypeVersion="0" ma:contentTypeDescription="Create a new document." ma:contentTypeScope="" ma:versionID="27dba79295e0c1c8540e30ca1ed6a352">
  <xsd:schema xmlns:xsd="http://www.w3.org/2001/XMLSchema" xmlns:xs="http://www.w3.org/2001/XMLSchema" xmlns:p="http://schemas.microsoft.com/office/2006/metadata/properties" xmlns:ns2="ab16a9c9-8728-4376-b49c-acb50fa20440" targetNamespace="http://schemas.microsoft.com/office/2006/metadata/properties" ma:root="true" ma:fieldsID="61a9b077077617263c7d6948a81ab081" ns2:_="">
    <xsd:import namespace="ab16a9c9-8728-4376-b49c-acb50fa2044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6a9c9-8728-4376-b49c-acb50fa2044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117784-5315-4B39-BBC3-C1F7A7B024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6a9c9-8728-4376-b49c-acb50fa20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1A09CC-781F-41E1-86EB-38B899E7AC59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ab16a9c9-8728-4376-b49c-acb50fa2044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4216</TotalTime>
  <Words>1805</Words>
  <Application>Microsoft Office PowerPoint</Application>
  <PresentationFormat>Presentazione su schermo (4:3)</PresentationFormat>
  <Paragraphs>316</Paragraphs>
  <Slides>26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Cambria</vt:lpstr>
      <vt:lpstr>Arial</vt:lpstr>
      <vt:lpstr>Calibri</vt:lpstr>
      <vt:lpstr>Verdana</vt:lpstr>
      <vt:lpstr>Century Gothic</vt:lpstr>
      <vt:lpstr>Wingdings</vt:lpstr>
      <vt:lpstr>Times New Roman</vt:lpstr>
      <vt:lpstr>Symbol</vt:lpstr>
      <vt:lpstr>HG明朝B</vt:lpstr>
      <vt:lpstr>Comic Sans MS</vt:lpstr>
      <vt:lpstr>Tema di Office</vt:lpstr>
      <vt:lpstr>Grafico di Microsoft Excel</vt:lpstr>
      <vt:lpstr>Presentazione standard di PowerPoint</vt:lpstr>
      <vt:lpstr>Erasmus+: La base legale</vt:lpstr>
      <vt:lpstr>Dal 2007-2013 al 2014-2020</vt:lpstr>
      <vt:lpstr>Obiettivo generale Fare tesoro dell’esperienza, guardare al futuro!</vt:lpstr>
      <vt:lpstr>Valore aggiunto europeo</vt:lpstr>
      <vt:lpstr>In Italia: 3 Agenzie nazionali per 3 ambiti</vt:lpstr>
      <vt:lpstr>La struttura del Programma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KA 3: Sostegno alle riforme  delle politiche</vt:lpstr>
      <vt:lpstr>Jean Monnet</vt:lpstr>
      <vt:lpstr>Sport</vt:lpstr>
      <vt:lpstr>Apprendimento basato sul lavoro ed Erasmus+</vt:lpstr>
      <vt:lpstr>KA1 VET - mobilità individuale ai fini dell’apprendimento   Mobilità learners – i target </vt:lpstr>
      <vt:lpstr>Presentazione standard di PowerPoint</vt:lpstr>
      <vt:lpstr>Le esperienze di mobilità in ambito VET</vt:lpstr>
      <vt:lpstr>Il work-based learning</vt:lpstr>
      <vt:lpstr>Impatto della mobilità sugli individui</vt:lpstr>
      <vt:lpstr>Impatto della mobilità sugli individui</vt:lpstr>
      <vt:lpstr>Impatto della mobilità sugli individui</vt:lpstr>
      <vt:lpstr>MOBILITÀ  Partecipanti 2014 - 2017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Marilise Varricchio</dc:creator>
  <cp:lastModifiedBy>Giorgio</cp:lastModifiedBy>
  <cp:revision>178</cp:revision>
  <cp:lastPrinted>2019-05-10T10:59:42Z</cp:lastPrinted>
  <dcterms:created xsi:type="dcterms:W3CDTF">2016-12-01T08:13:38Z</dcterms:created>
  <dcterms:modified xsi:type="dcterms:W3CDTF">2019-06-18T10:59:35Z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0x0101001F26690EFCE57C4385598D896EDFDB65</vt:lpwstr>
  </property>
  <property fmtid="{D5CDD505-2E9C-101B-9397-08002B2CF9AE}" pid="3" name="_dlc_DocIdItemGuid">
    <vt:lpwstr>f444b1f3-4f53-435e-9f46-01fa85e2fe8f</vt:lpwstr>
  </property>
  <property fmtid="{D5CDD505-2E9C-101B-9397-08002B2CF9AE}" pid="4" name="_dlc_DocId">
    <vt:lpwstr>KQWYDCZPNHDU-1484100291-3</vt:lpwstr>
  </property>
  <property fmtid="{D5CDD505-2E9C-101B-9397-08002B2CF9AE}" pid="5" name="_dlc_DocIdUrl">
    <vt:lpwstr>http://intranet.erasmusplus.local/_layouts/15/DocIdRedir.aspx?ID=KQWYDCZPNHDU-1484100291-3, KQWYDCZPNHDU-1484100291-3</vt:lpwstr>
  </property>
</Properties>
</file>